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9" r:id="rId3"/>
    <p:sldId id="258"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8" r:id="rId23"/>
    <p:sldId id="277"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1E5E0-186E-4849-94C1-DBECE3F881E6}" type="datetimeFigureOut">
              <a:rPr lang="id-ID" smtClean="0"/>
              <a:t>06/08/2016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BB9BF-54F6-43D4-98F2-93F1A2F2ADCD}" type="slidenum">
              <a:rPr lang="id-ID" smtClean="0"/>
              <a:t>‹#›</a:t>
            </a:fld>
            <a:endParaRPr lang="id-ID"/>
          </a:p>
        </p:txBody>
      </p:sp>
    </p:spTree>
    <p:extLst>
      <p:ext uri="{BB962C8B-B14F-4D97-AF65-F5344CB8AC3E}">
        <p14:creationId xmlns:p14="http://schemas.microsoft.com/office/powerpoint/2010/main" val="217943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03BBB9BF-54F6-43D4-98F2-93F1A2F2ADCD}" type="slidenum">
              <a:rPr lang="id-ID" smtClean="0"/>
              <a:t>1</a:t>
            </a:fld>
            <a:endParaRPr lang="id-ID"/>
          </a:p>
        </p:txBody>
      </p:sp>
    </p:spTree>
    <p:extLst>
      <p:ext uri="{BB962C8B-B14F-4D97-AF65-F5344CB8AC3E}">
        <p14:creationId xmlns:p14="http://schemas.microsoft.com/office/powerpoint/2010/main" val="234800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0C334-68F5-4BA3-A28C-8262C6687FDB}" type="datetime2">
              <a:rPr lang="id-ID" smtClean="0"/>
              <a:t>Sabtu, 06 Agustus 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551BEA7-1BDD-4DBE-A490-29BD25D9F4E7}"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5D55C-71AD-498F-A94C-587BF6284CAF}" type="datetime2">
              <a:rPr lang="id-ID" smtClean="0"/>
              <a:t>Sabtu, 06 Agustus 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551BEA7-1BDD-4DBE-A490-29BD25D9F4E7}"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FE8DB-4E1B-4412-AFB6-00AFBE325963}" type="datetime2">
              <a:rPr lang="id-ID" smtClean="0"/>
              <a:t>Sabtu, 06 Agustus 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551BEA7-1BDD-4DBE-A490-29BD25D9F4E7}"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58A405-7A02-455C-A61C-65563DBF98BD}" type="datetime2">
              <a:rPr lang="id-ID" smtClean="0"/>
              <a:t>Sabtu, 06 Agustus 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551BEA7-1BDD-4DBE-A490-29BD25D9F4E7}"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5B73A7E-4785-42F3-89B1-B89A24B96734}" type="datetime2">
              <a:rPr lang="id-ID" smtClean="0"/>
              <a:t>Sabtu, 06 Agustus 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551BEA7-1BDD-4DBE-A490-29BD25D9F4E7}"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8AC574-A453-4FC9-96BD-6CB6DF2EAEB3}" type="datetime2">
              <a:rPr lang="id-ID" smtClean="0"/>
              <a:t>Sabtu, 06 Agustus 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551BEA7-1BDD-4DBE-A490-29BD25D9F4E7}" type="slidenum">
              <a:rPr lang="id-ID" smtClean="0"/>
              <a:t>‹#›</a:t>
            </a:fld>
            <a:endParaRPr lang="id-ID"/>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57AFCC-416E-4A33-8221-C7BFE062FC97}" type="datetime2">
              <a:rPr lang="id-ID" smtClean="0"/>
              <a:t>Sabtu, 06 Agustus 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551BEA7-1BDD-4DBE-A490-29BD25D9F4E7}"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F8B83-35C0-40FC-84EC-BC63F1363564}" type="datetime2">
              <a:rPr lang="id-ID" smtClean="0"/>
              <a:t>Sabtu, 06 Agustus 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551BEA7-1BDD-4DBE-A490-29BD25D9F4E7}"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0CC1F-8595-4DC2-94E7-BC1696DF2EB3}" type="datetime2">
              <a:rPr lang="id-ID" smtClean="0"/>
              <a:t>Sabtu, 06 Agustus 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551BEA7-1BDD-4DBE-A490-29BD25D9F4E7}"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05F39FD-8FA1-419D-A7AC-CFB3DD835158}" type="datetime2">
              <a:rPr lang="id-ID" smtClean="0"/>
              <a:t>Sabtu, 06 Agustus 2016</a:t>
            </a:fld>
            <a:endParaRPr lang="id-ID"/>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d-ID"/>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551BEA7-1BDD-4DBE-A490-29BD25D9F4E7}"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13598-05C5-4C89-B0FB-B34BFB5C45A3}" type="datetime2">
              <a:rPr lang="id-ID" smtClean="0"/>
              <a:t>Sabtu, 06 Agustus 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551BEA7-1BDD-4DBE-A490-29BD25D9F4E7}"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B5DED64-E002-4A6E-AE42-BC54CA91742E}" type="datetime2">
              <a:rPr lang="id-ID" smtClean="0"/>
              <a:t>Sabtu, 06 Agustus 2016</a:t>
            </a:fld>
            <a:endParaRPr lang="id-ID"/>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id-ID"/>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551BEA7-1BDD-4DBE-A490-29BD25D9F4E7}"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664854"/>
            <a:ext cx="7067256" cy="1204306"/>
          </a:xfrm>
        </p:spPr>
        <p:txBody>
          <a:bodyPr/>
          <a:lstStyle/>
          <a:p>
            <a:pPr algn="ctr"/>
            <a:r>
              <a:rPr lang="id-ID" sz="4800" dirty="0" smtClean="0">
                <a:effectLst>
                  <a:outerShdw blurRad="38100" dist="38100" dir="2700000" algn="tl">
                    <a:srgbClr val="000000">
                      <a:alpha val="43137"/>
                    </a:srgbClr>
                  </a:outerShdw>
                </a:effectLst>
                <a:latin typeface="Calibri" panose="020F0502020204030204" pitchFamily="34" charset="0"/>
              </a:rPr>
              <a:t>PANDUAN PENGGUNAAN </a:t>
            </a:r>
            <a:br>
              <a:rPr lang="id-ID" sz="4800" dirty="0" smtClean="0">
                <a:effectLst>
                  <a:outerShdw blurRad="38100" dist="38100" dir="2700000" algn="tl">
                    <a:srgbClr val="000000">
                      <a:alpha val="43137"/>
                    </a:srgbClr>
                  </a:outerShdw>
                </a:effectLst>
                <a:latin typeface="Calibri" panose="020F0502020204030204" pitchFamily="34" charset="0"/>
              </a:rPr>
            </a:br>
            <a:r>
              <a:rPr lang="id-ID" sz="4800" b="1" dirty="0" smtClean="0">
                <a:solidFill>
                  <a:srgbClr val="FF0000"/>
                </a:solidFill>
                <a:effectLst>
                  <a:outerShdw blurRad="38100" dist="38100" dir="2700000" algn="tl">
                    <a:srgbClr val="000000">
                      <a:alpha val="43137"/>
                    </a:srgbClr>
                  </a:outerShdw>
                </a:effectLst>
                <a:latin typeface="Calibri" panose="020F0502020204030204" pitchFamily="34" charset="0"/>
              </a:rPr>
              <a:t>WEB PPNI JATENG</a:t>
            </a:r>
            <a:endParaRPr lang="id-ID" sz="4800" dirty="0">
              <a:solidFill>
                <a:srgbClr val="FF0000"/>
              </a:solidFill>
              <a:effectLst>
                <a:outerShdw blurRad="38100" dist="38100" dir="2700000" algn="tl">
                  <a:srgbClr val="000000">
                    <a:alpha val="43137"/>
                  </a:srgbClr>
                </a:outerShdw>
              </a:effectLst>
              <a:latin typeface="Calibri" panose="020F0502020204030204" pitchFamily="34" charset="0"/>
            </a:endParaRPr>
          </a:p>
        </p:txBody>
      </p:sp>
      <p:sp>
        <p:nvSpPr>
          <p:cNvPr id="3" name="Subtitle 2"/>
          <p:cNvSpPr>
            <a:spLocks noGrp="1"/>
          </p:cNvSpPr>
          <p:nvPr>
            <p:ph type="subTitle" idx="1"/>
          </p:nvPr>
        </p:nvSpPr>
        <p:spPr>
          <a:xfrm>
            <a:off x="1331640" y="4971949"/>
            <a:ext cx="6511131" cy="329259"/>
          </a:xfrm>
        </p:spPr>
        <p:txBody>
          <a:bodyPr>
            <a:noAutofit/>
          </a:bodyPr>
          <a:lstStyle/>
          <a:p>
            <a:pPr algn="ctr">
              <a:spcBef>
                <a:spcPts val="0"/>
              </a:spcBef>
            </a:pPr>
            <a:r>
              <a:rPr lang="id-ID" sz="2800" b="1" cap="none" spc="0" dirty="0" smtClean="0">
                <a:solidFill>
                  <a:schemeClr val="bg1"/>
                </a:solidFill>
                <a:effectLst>
                  <a:outerShdw blurRad="38100" dist="38100" dir="2700000" algn="tl">
                    <a:srgbClr val="000000">
                      <a:alpha val="43137"/>
                    </a:srgbClr>
                  </a:outerShdw>
                </a:effectLst>
                <a:latin typeface="Calibri" panose="020F0502020204030204" pitchFamily="34" charset="0"/>
              </a:rPr>
              <a:t>Gansar Timur Pamungkas</a:t>
            </a:r>
          </a:p>
          <a:p>
            <a:pPr algn="ctr">
              <a:spcBef>
                <a:spcPts val="0"/>
              </a:spcBef>
            </a:pPr>
            <a:r>
              <a:rPr lang="id-ID" sz="2000" i="1" cap="none" spc="0" dirty="0" smtClean="0">
                <a:solidFill>
                  <a:schemeClr val="bg1"/>
                </a:solidFill>
                <a:effectLst>
                  <a:outerShdw blurRad="38100" dist="38100" dir="2700000" algn="tl">
                    <a:srgbClr val="000000">
                      <a:alpha val="43137"/>
                    </a:srgbClr>
                  </a:outerShdw>
                </a:effectLst>
                <a:latin typeface="Calibri" panose="020F0502020204030204" pitchFamily="34" charset="0"/>
              </a:rPr>
              <a:t>Admin Web PPNI Jawa Tengah</a:t>
            </a:r>
            <a:endParaRPr lang="id-ID" sz="1600" i="1" cap="none" spc="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6551BEA7-1BDD-4DBE-A490-29BD25D9F4E7}" type="slidenum">
              <a:rPr lang="id-ID" smtClean="0"/>
              <a:t>1</a:t>
            </a:fld>
            <a:endParaRPr lang="id-ID" dirty="0"/>
          </a:p>
        </p:txBody>
      </p:sp>
      <p:pic>
        <p:nvPicPr>
          <p:cNvPr id="4098" name="Picture 2" descr="D:\WORK\05. JURNAL PPNI\06. WEB PPNI JATENG\Logo_PPNI_400x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268760"/>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367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Menambah Berita... (Mengecilkan Gambar)</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startAt="15"/>
            </a:pPr>
            <a:r>
              <a:rPr lang="id-ID" sz="2000" b="0" dirty="0" smtClean="0">
                <a:latin typeface="Calibri" panose="020F0502020204030204" pitchFamily="34" charset="0"/>
              </a:rPr>
              <a:t>Pada bagian kanan terdapat panel Edit Pictures, klik </a:t>
            </a:r>
            <a:r>
              <a:rPr lang="id-ID" sz="2000" dirty="0" smtClean="0">
                <a:latin typeface="Calibri" panose="020F0502020204030204" pitchFamily="34" charset="0"/>
              </a:rPr>
              <a:t>Resize.</a:t>
            </a:r>
            <a:endParaRPr lang="id-ID" sz="2000" b="0" dirty="0" smtClean="0">
              <a:latin typeface="Calibri" panose="020F0502020204030204" pitchFamily="34" charset="0"/>
            </a:endParaRPr>
          </a:p>
          <a:p>
            <a:pPr marL="457200" indent="-457200" algn="just">
              <a:spcBef>
                <a:spcPts val="0"/>
              </a:spcBef>
              <a:buFont typeface="+mj-lt"/>
              <a:buAutoNum type="arabicPeriod" startAt="15"/>
            </a:pPr>
            <a:endParaRPr lang="id-ID" sz="2000" b="0" dirty="0">
              <a:latin typeface="Calibri" panose="020F0502020204030204" pitchFamily="34" charset="0"/>
            </a:endParaRPr>
          </a:p>
          <a:p>
            <a:pPr marL="457200" indent="-457200" algn="just">
              <a:spcBef>
                <a:spcPts val="0"/>
              </a:spcBef>
              <a:buFont typeface="+mj-lt"/>
              <a:buAutoNum type="arabicPeriod" startAt="15"/>
            </a:pPr>
            <a:endParaRPr lang="id-ID" sz="2000" b="0" dirty="0" smtClean="0">
              <a:latin typeface="Calibri" panose="020F0502020204030204" pitchFamily="34" charset="0"/>
            </a:endParaRPr>
          </a:p>
          <a:p>
            <a:pPr marL="457200" indent="-457200" algn="just">
              <a:spcBef>
                <a:spcPts val="0"/>
              </a:spcBef>
              <a:buFont typeface="+mj-lt"/>
              <a:buAutoNum type="arabicPeriod" startAt="15"/>
            </a:pPr>
            <a:endParaRPr lang="id-ID" sz="2000" b="0" dirty="0" smtClean="0">
              <a:latin typeface="Calibri" panose="020F0502020204030204" pitchFamily="34" charset="0"/>
            </a:endParaRPr>
          </a:p>
          <a:p>
            <a:pPr marL="457200" indent="-457200" algn="just">
              <a:spcBef>
                <a:spcPts val="0"/>
              </a:spcBef>
              <a:buFont typeface="+mj-lt"/>
              <a:buAutoNum type="arabicPeriod" startAt="15"/>
            </a:pPr>
            <a:r>
              <a:rPr lang="id-ID" sz="2000" b="0" dirty="0" smtClean="0">
                <a:latin typeface="Calibri" panose="020F0502020204030204" pitchFamily="34" charset="0"/>
              </a:rPr>
              <a:t>Maka akan muncul panel Resize, pilih </a:t>
            </a:r>
            <a:r>
              <a:rPr lang="id-ID" sz="2000" dirty="0" smtClean="0">
                <a:latin typeface="Calibri" panose="020F0502020204030204" pitchFamily="34" charset="0"/>
              </a:rPr>
              <a:t>Custom width x height</a:t>
            </a:r>
            <a:r>
              <a:rPr lang="id-ID" sz="2000" b="0" dirty="0" smtClean="0">
                <a:latin typeface="Calibri" panose="020F0502020204030204" pitchFamily="34" charset="0"/>
              </a:rPr>
              <a:t>.</a:t>
            </a:r>
          </a:p>
          <a:p>
            <a:pPr marL="457200" indent="-457200" algn="just">
              <a:spcBef>
                <a:spcPts val="0"/>
              </a:spcBef>
              <a:buFont typeface="+mj-lt"/>
              <a:buAutoNum type="arabicPeriod" startAt="15"/>
            </a:pPr>
            <a:r>
              <a:rPr lang="id-ID" sz="2000" b="0" dirty="0" smtClean="0">
                <a:latin typeface="Calibri" panose="020F0502020204030204" pitchFamily="34" charset="0"/>
              </a:rPr>
              <a:t>Untuk ukuran gambar disesuaikan untuk kebutuhan, misal untuk menampilkan foto maka ukurannya cukup dibagian width diisi 400 pixel saja. Tetapi ukuran tersebut tidaklah mutlak, misal untuk informasi poster atau brosur dimana memerlukan resolusi gambar yang besar agar dapat dibaca dengan jelas maka bagian width dapat diisi dengan ukuran 1024 pixel.</a:t>
            </a:r>
            <a:endParaRPr lang="id-ID" sz="2000" b="0" dirty="0">
              <a:latin typeface="Calibri" panose="020F0502020204030204" pitchFamily="34" charset="0"/>
            </a:endParaRPr>
          </a:p>
          <a:p>
            <a:pPr marL="457200" indent="-457200" algn="just">
              <a:spcBef>
                <a:spcPts val="0"/>
              </a:spcBef>
              <a:buFont typeface="+mj-lt"/>
              <a:buAutoNum type="arabicPeriod" startAt="15"/>
            </a:pPr>
            <a:endParaRPr lang="id-ID" sz="2000" b="0" dirty="0" smtClean="0">
              <a:latin typeface="Calibri" panose="020F0502020204030204" pitchFamily="34" charset="0"/>
            </a:endParaRPr>
          </a:p>
          <a:p>
            <a:pPr marL="457200" indent="-457200" algn="just">
              <a:spcBef>
                <a:spcPts val="0"/>
              </a:spcBef>
              <a:buFont typeface="+mj-lt"/>
              <a:buAutoNum type="arabicPeriod" startAt="15"/>
            </a:pPr>
            <a:endParaRPr lang="id-ID" sz="2000" b="0" dirty="0">
              <a:latin typeface="Calibri" panose="020F0502020204030204" pitchFamily="34" charset="0"/>
            </a:endParaRPr>
          </a:p>
          <a:p>
            <a:pPr marL="457200" indent="-457200" algn="just">
              <a:spcBef>
                <a:spcPts val="0"/>
              </a:spcBef>
              <a:buFont typeface="+mj-lt"/>
              <a:buAutoNum type="arabicPeriod" startAt="15"/>
            </a:pPr>
            <a:endParaRPr lang="id-ID" sz="2000" b="0" dirty="0" smtClean="0">
              <a:latin typeface="Calibri" panose="020F0502020204030204" pitchFamily="34" charset="0"/>
            </a:endParaRPr>
          </a:p>
          <a:p>
            <a:pPr marL="457200" indent="-457200" algn="just">
              <a:spcBef>
                <a:spcPts val="0"/>
              </a:spcBef>
              <a:buFont typeface="+mj-lt"/>
              <a:buAutoNum type="arabicPeriod" startAt="15"/>
            </a:pPr>
            <a:endParaRPr lang="id-ID" sz="2000" b="0" dirty="0">
              <a:latin typeface="Calibri" panose="020F0502020204030204" pitchFamily="34" charset="0"/>
            </a:endParaRPr>
          </a:p>
          <a:p>
            <a:pPr marL="457200" indent="-457200" algn="just">
              <a:spcBef>
                <a:spcPts val="0"/>
              </a:spcBef>
              <a:buFont typeface="+mj-lt"/>
              <a:buAutoNum type="arabicPeriod" startAt="15"/>
            </a:pPr>
            <a:endParaRPr lang="id-ID" sz="2000" b="0" dirty="0" smtClean="0">
              <a:latin typeface="Calibri" panose="020F0502020204030204" pitchFamily="34" charset="0"/>
            </a:endParaRPr>
          </a:p>
          <a:p>
            <a:pPr marL="457200" indent="-457200" algn="just">
              <a:spcBef>
                <a:spcPts val="0"/>
              </a:spcBef>
              <a:buFont typeface="+mj-lt"/>
              <a:buAutoNum type="arabicPeriod" startAt="15"/>
            </a:pPr>
            <a:endParaRPr lang="id-ID" sz="2000" b="0" dirty="0">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10</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34"/>
          <a:stretch/>
        </p:blipFill>
        <p:spPr bwMode="auto">
          <a:xfrm>
            <a:off x="1396752" y="1484784"/>
            <a:ext cx="1483271"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56" b="3099"/>
          <a:stretch/>
        </p:blipFill>
        <p:spPr bwMode="auto">
          <a:xfrm>
            <a:off x="1396751" y="4564334"/>
            <a:ext cx="1933575" cy="210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12468" y="5373216"/>
            <a:ext cx="4608512" cy="1200329"/>
          </a:xfrm>
          <a:prstGeom prst="rect">
            <a:avLst/>
          </a:prstGeom>
          <a:noFill/>
        </p:spPr>
        <p:txBody>
          <a:bodyPr wrap="square" rtlCol="0">
            <a:spAutoFit/>
          </a:bodyPr>
          <a:lstStyle/>
          <a:p>
            <a:pPr algn="just"/>
            <a:r>
              <a:rPr lang="id-ID" b="0" dirty="0" smtClean="0">
                <a:latin typeface="Calibri" panose="020F0502020204030204" pitchFamily="34" charset="0"/>
              </a:rPr>
              <a:t>Misal pada widthnya diisi 400 pixels maka bagian New Size akan muncul ukuran gambar yang baru. Klik </a:t>
            </a:r>
            <a:r>
              <a:rPr lang="id-ID" b="1" dirty="0" smtClean="0">
                <a:latin typeface="Calibri" panose="020F0502020204030204" pitchFamily="34" charset="0"/>
              </a:rPr>
              <a:t>OK</a:t>
            </a:r>
            <a:r>
              <a:rPr lang="id-ID" b="0" dirty="0" smtClean="0">
                <a:latin typeface="Calibri" panose="020F0502020204030204" pitchFamily="34" charset="0"/>
              </a:rPr>
              <a:t> untuk merubah keukuran yang baru.</a:t>
            </a:r>
            <a:endParaRPr lang="id-ID" dirty="0"/>
          </a:p>
        </p:txBody>
      </p:sp>
      <p:sp>
        <p:nvSpPr>
          <p:cNvPr id="11" name="Right Arrow 10"/>
          <p:cNvSpPr/>
          <p:nvPr/>
        </p:nvSpPr>
        <p:spPr>
          <a:xfrm rot="9013256">
            <a:off x="3036845" y="5964542"/>
            <a:ext cx="703511" cy="233602"/>
          </a:xfrm>
          <a:prstGeom prst="rightArrow">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080405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Menambah Berita... (Mengupload Gambar)</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startAt="18"/>
            </a:pPr>
            <a:r>
              <a:rPr lang="id-ID" sz="2000" b="0" dirty="0" smtClean="0">
                <a:latin typeface="Calibri" panose="020F0502020204030204" pitchFamily="34" charset="0"/>
              </a:rPr>
              <a:t>Setelah klik OK jangan lupa gambar untuk disimpan dengan cara : Klik </a:t>
            </a:r>
            <a:r>
              <a:rPr lang="id-ID" sz="2000" dirty="0" smtClean="0">
                <a:latin typeface="Calibri" panose="020F0502020204030204" pitchFamily="34" charset="0"/>
              </a:rPr>
              <a:t>File </a:t>
            </a:r>
            <a:r>
              <a:rPr lang="id-ID" sz="2000" b="0" dirty="0" smtClean="0">
                <a:latin typeface="Calibri" panose="020F0502020204030204" pitchFamily="34" charset="0"/>
              </a:rPr>
              <a:t>&gt;&gt; </a:t>
            </a:r>
            <a:r>
              <a:rPr lang="id-ID" sz="2000" dirty="0" smtClean="0">
                <a:latin typeface="Calibri" panose="020F0502020204030204" pitchFamily="34" charset="0"/>
              </a:rPr>
              <a:t>Save as </a:t>
            </a:r>
            <a:r>
              <a:rPr lang="id-ID" sz="2000" b="0" dirty="0" smtClean="0">
                <a:latin typeface="Calibri" panose="020F0502020204030204" pitchFamily="34" charset="0"/>
              </a:rPr>
              <a:t>&gt;&gt; </a:t>
            </a:r>
            <a:r>
              <a:rPr lang="id-ID" sz="2000" dirty="0" smtClean="0">
                <a:latin typeface="Calibri" panose="020F0502020204030204" pitchFamily="34" charset="0"/>
              </a:rPr>
              <a:t>Masukkan Nama File</a:t>
            </a:r>
            <a:r>
              <a:rPr lang="id-ID" sz="2000" b="0" dirty="0" smtClean="0">
                <a:latin typeface="Calibri" panose="020F0502020204030204" pitchFamily="34" charset="0"/>
              </a:rPr>
              <a:t> &gt;&gt; </a:t>
            </a:r>
            <a:r>
              <a:rPr lang="id-ID" sz="2000" dirty="0" smtClean="0">
                <a:latin typeface="Calibri" panose="020F0502020204030204" pitchFamily="34" charset="0"/>
              </a:rPr>
              <a:t>Save</a:t>
            </a:r>
            <a:r>
              <a:rPr lang="id-ID" sz="2000" b="0" dirty="0" smtClean="0">
                <a:latin typeface="Calibri" panose="020F0502020204030204" pitchFamily="34" charset="0"/>
              </a:rPr>
              <a:t>.</a:t>
            </a:r>
          </a:p>
          <a:p>
            <a:pPr marL="457200" indent="-457200" algn="just">
              <a:spcBef>
                <a:spcPts val="0"/>
              </a:spcBef>
              <a:buFont typeface="+mj-lt"/>
              <a:buAutoNum type="arabicPeriod" startAt="18"/>
            </a:pPr>
            <a:endParaRPr lang="id-ID" sz="2000" b="0" dirty="0">
              <a:latin typeface="Calibri" panose="020F0502020204030204" pitchFamily="34" charset="0"/>
            </a:endParaRPr>
          </a:p>
          <a:p>
            <a:pPr marL="457200" indent="-457200" algn="just">
              <a:spcBef>
                <a:spcPts val="0"/>
              </a:spcBef>
              <a:buFont typeface="+mj-lt"/>
              <a:buAutoNum type="arabicPeriod" startAt="18"/>
            </a:pPr>
            <a:endParaRPr lang="id-ID" sz="2000" b="0" dirty="0" smtClean="0">
              <a:latin typeface="Calibri" panose="020F0502020204030204" pitchFamily="34" charset="0"/>
            </a:endParaRPr>
          </a:p>
          <a:p>
            <a:pPr marL="457200" indent="-457200" algn="just">
              <a:spcBef>
                <a:spcPts val="0"/>
              </a:spcBef>
              <a:buFont typeface="+mj-lt"/>
              <a:buAutoNum type="arabicPeriod" startAt="18"/>
            </a:pPr>
            <a:endParaRPr lang="id-ID" sz="2000" b="0" dirty="0">
              <a:latin typeface="Calibri" panose="020F0502020204030204" pitchFamily="34" charset="0"/>
            </a:endParaRPr>
          </a:p>
          <a:p>
            <a:pPr marL="457200" indent="-457200" algn="just">
              <a:spcBef>
                <a:spcPts val="0"/>
              </a:spcBef>
              <a:buFont typeface="+mj-lt"/>
              <a:buAutoNum type="arabicPeriod" startAt="18"/>
            </a:pPr>
            <a:endParaRPr lang="id-ID" sz="2000" b="0" dirty="0" smtClean="0">
              <a:latin typeface="Calibri" panose="020F0502020204030204" pitchFamily="34" charset="0"/>
            </a:endParaRPr>
          </a:p>
          <a:p>
            <a:pPr marL="457200" indent="-457200" algn="just">
              <a:spcBef>
                <a:spcPts val="0"/>
              </a:spcBef>
              <a:buFont typeface="+mj-lt"/>
              <a:buAutoNum type="arabicPeriod" startAt="18"/>
            </a:pPr>
            <a:endParaRPr lang="id-ID" sz="2000" b="0" dirty="0">
              <a:latin typeface="Calibri" panose="020F0502020204030204" pitchFamily="34" charset="0"/>
            </a:endParaRPr>
          </a:p>
          <a:p>
            <a:pPr marL="457200" indent="-457200" algn="just">
              <a:spcBef>
                <a:spcPts val="0"/>
              </a:spcBef>
              <a:buFont typeface="+mj-lt"/>
              <a:buAutoNum type="arabicPeriod" startAt="18"/>
            </a:pPr>
            <a:endParaRPr lang="id-ID" sz="2000" b="0" dirty="0" smtClean="0">
              <a:latin typeface="Calibri" panose="020F0502020204030204" pitchFamily="34" charset="0"/>
            </a:endParaRPr>
          </a:p>
          <a:p>
            <a:pPr marL="457200" indent="-457200" algn="just">
              <a:spcBef>
                <a:spcPts val="0"/>
              </a:spcBef>
              <a:buFont typeface="+mj-lt"/>
              <a:buAutoNum type="arabicPeriod" startAt="18"/>
            </a:pPr>
            <a:r>
              <a:rPr lang="id-ID" sz="2000" b="0" dirty="0" smtClean="0">
                <a:latin typeface="Calibri" panose="020F0502020204030204" pitchFamily="34" charset="0"/>
              </a:rPr>
              <a:t>Maka file gambarnya akan tersimpan pada sesuai dengan lokasi yang tadi dipilih.</a:t>
            </a:r>
          </a:p>
          <a:p>
            <a:pPr marL="457200" indent="-457200" algn="just">
              <a:spcBef>
                <a:spcPts val="0"/>
              </a:spcBef>
              <a:buFont typeface="+mj-lt"/>
              <a:buAutoNum type="arabicPeriod" startAt="18"/>
            </a:pPr>
            <a:r>
              <a:rPr lang="id-ID" sz="2000" b="0" dirty="0" smtClean="0">
                <a:latin typeface="Calibri" panose="020F0502020204030204" pitchFamily="34" charset="0"/>
              </a:rPr>
              <a:t>Tempatkan cursor ketempat gambar ingin dimasukkan, misal pada akhir paragraf. Buka halaman browser yang tadi, klik </a:t>
            </a:r>
            <a:r>
              <a:rPr lang="id-ID" sz="2000" dirty="0" smtClean="0">
                <a:latin typeface="Calibri" panose="020F0502020204030204" pitchFamily="34" charset="0"/>
              </a:rPr>
              <a:t>Add Media </a:t>
            </a:r>
            <a:r>
              <a:rPr lang="id-ID" sz="2000" b="0" dirty="0" smtClean="0">
                <a:latin typeface="Calibri" panose="020F0502020204030204" pitchFamily="34" charset="0"/>
              </a:rPr>
              <a:t>lalu klik </a:t>
            </a:r>
            <a:r>
              <a:rPr lang="id-ID" sz="2000" dirty="0" smtClean="0">
                <a:latin typeface="Calibri" panose="020F0502020204030204" pitchFamily="34" charset="0"/>
              </a:rPr>
              <a:t>Upload File</a:t>
            </a:r>
            <a:r>
              <a:rPr lang="id-ID" sz="2000" b="0" dirty="0" smtClean="0">
                <a:latin typeface="Calibri" panose="020F0502020204030204" pitchFamily="34" charset="0"/>
              </a:rPr>
              <a:t>, lalu klik </a:t>
            </a:r>
            <a:r>
              <a:rPr lang="id-ID" sz="2000" dirty="0" smtClean="0">
                <a:latin typeface="Calibri" panose="020F0502020204030204" pitchFamily="34" charset="0"/>
              </a:rPr>
              <a:t>Select File</a:t>
            </a:r>
            <a:r>
              <a:rPr lang="id-ID" sz="2000" b="0" dirty="0" smtClean="0">
                <a:latin typeface="Calibri" panose="020F0502020204030204" pitchFamily="34" charset="0"/>
              </a:rPr>
              <a:t>.</a:t>
            </a:r>
            <a:endParaRPr lang="id-ID" sz="2000" dirty="0" smtClean="0">
              <a:latin typeface="Calibri" panose="020F0502020204030204" pitchFamily="34" charset="0"/>
            </a:endParaRPr>
          </a:p>
          <a:p>
            <a:pPr marL="457200" indent="-457200" algn="just">
              <a:spcBef>
                <a:spcPts val="0"/>
              </a:spcBef>
              <a:buFont typeface="+mj-lt"/>
              <a:buAutoNum type="arabicPeriod" startAt="18"/>
            </a:pPr>
            <a:endParaRPr lang="id-ID" sz="2000" b="0" dirty="0">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11</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91841"/>
            <a:ext cx="20669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873" y="1791841"/>
            <a:ext cx="2534295" cy="178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9003" b="28151"/>
          <a:stretch/>
        </p:blipFill>
        <p:spPr bwMode="auto">
          <a:xfrm>
            <a:off x="1403648" y="5116785"/>
            <a:ext cx="1818523" cy="117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463" y="5119439"/>
            <a:ext cx="21050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25792"/>
          <a:stretch/>
        </p:blipFill>
        <p:spPr bwMode="auto">
          <a:xfrm>
            <a:off x="5488632" y="5085184"/>
            <a:ext cx="297180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1894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Menambah Berita... (Mengupload Gambar)</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startAt="21"/>
            </a:pPr>
            <a:r>
              <a:rPr lang="id-ID" sz="2000" b="0" dirty="0" smtClean="0">
                <a:latin typeface="Calibri" panose="020F0502020204030204" pitchFamily="34" charset="0"/>
              </a:rPr>
              <a:t>Pilih gambar yang akan diupload, lalu klik </a:t>
            </a:r>
            <a:r>
              <a:rPr lang="id-ID" sz="2000" dirty="0" smtClean="0">
                <a:latin typeface="Calibri" panose="020F0502020204030204" pitchFamily="34" charset="0"/>
              </a:rPr>
              <a:t>Open</a:t>
            </a:r>
            <a:r>
              <a:rPr lang="id-ID" sz="2000" b="0" dirty="0" smtClean="0">
                <a:latin typeface="Calibri" panose="020F0502020204030204" pitchFamily="34" charset="0"/>
              </a:rPr>
              <a:t>. Tunggu sampai gambar terupload. Pada bagian kanan terdapat </a:t>
            </a:r>
            <a:r>
              <a:rPr lang="id-ID" sz="2000" b="0" i="1" dirty="0" smtClean="0">
                <a:latin typeface="Calibri" panose="020F0502020204030204" pitchFamily="34" charset="0"/>
              </a:rPr>
              <a:t>Attachment Display Setting</a:t>
            </a:r>
            <a:r>
              <a:rPr lang="id-ID" sz="2000" b="0" dirty="0" smtClean="0">
                <a:latin typeface="Calibri" panose="020F0502020204030204" pitchFamily="34" charset="0"/>
              </a:rPr>
              <a:t> :</a:t>
            </a:r>
          </a:p>
          <a:p>
            <a:pPr marL="457200" indent="-457200" algn="just">
              <a:spcBef>
                <a:spcPts val="0"/>
              </a:spcBef>
              <a:buFont typeface="+mj-lt"/>
              <a:buAutoNum type="arabicPeriod" startAt="21"/>
            </a:pPr>
            <a:endParaRPr lang="id-ID" sz="2000" b="0" dirty="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smtClean="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smtClean="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smtClean="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a:solidFill>
                <a:srgbClr val="FF0000"/>
              </a:solidFill>
              <a:latin typeface="Calibri" panose="020F0502020204030204" pitchFamily="34" charset="0"/>
            </a:endParaRPr>
          </a:p>
          <a:p>
            <a:pPr marL="457200" indent="-457200" algn="just">
              <a:spcBef>
                <a:spcPts val="0"/>
              </a:spcBef>
              <a:buFont typeface="+mj-lt"/>
              <a:buAutoNum type="arabicPeriod" startAt="21"/>
            </a:pPr>
            <a:r>
              <a:rPr lang="id-ID" sz="2000" b="0" dirty="0" smtClean="0">
                <a:latin typeface="Calibri" panose="020F0502020204030204" pitchFamily="34" charset="0"/>
              </a:rPr>
              <a:t>Pada </a:t>
            </a:r>
            <a:r>
              <a:rPr lang="id-ID" sz="2000" b="0" i="1" dirty="0">
                <a:latin typeface="Calibri" panose="020F0502020204030204" pitchFamily="34" charset="0"/>
              </a:rPr>
              <a:t>Attachment Display </a:t>
            </a:r>
            <a:r>
              <a:rPr lang="id-ID" sz="2000" b="0" i="1" dirty="0" smtClean="0">
                <a:latin typeface="Calibri" panose="020F0502020204030204" pitchFamily="34" charset="0"/>
              </a:rPr>
              <a:t>Setting </a:t>
            </a:r>
            <a:r>
              <a:rPr lang="id-ID" sz="2000" b="0" dirty="0" smtClean="0">
                <a:latin typeface="Calibri" panose="020F0502020204030204" pitchFamily="34" charset="0"/>
              </a:rPr>
              <a:t>ada beberapa yang perlu diperhatikan yaitu </a:t>
            </a:r>
            <a:r>
              <a:rPr lang="id-ID" sz="2000" dirty="0" smtClean="0">
                <a:latin typeface="Calibri" panose="020F0502020204030204" pitchFamily="34" charset="0"/>
              </a:rPr>
              <a:t>Alignment</a:t>
            </a:r>
            <a:r>
              <a:rPr lang="id-ID" sz="2000" b="0" dirty="0" smtClean="0">
                <a:latin typeface="Calibri" panose="020F0502020204030204" pitchFamily="34" charset="0"/>
              </a:rPr>
              <a:t> dan </a:t>
            </a:r>
            <a:r>
              <a:rPr lang="id-ID" sz="2000" dirty="0" smtClean="0">
                <a:latin typeface="Calibri" panose="020F0502020204030204" pitchFamily="34" charset="0"/>
              </a:rPr>
              <a:t>Size</a:t>
            </a:r>
            <a:r>
              <a:rPr lang="id-ID" sz="2000" b="0" dirty="0" smtClean="0">
                <a:latin typeface="Calibri" panose="020F0502020204030204" pitchFamily="34" charset="0"/>
              </a:rPr>
              <a:t>. Alignment untuk mengatur posisi gambar (kiri, kanan, tengah, none) sedangkan Size untuk mengatur ukuran gambar (</a:t>
            </a:r>
            <a:r>
              <a:rPr lang="id-ID" sz="2000" b="0" i="1" dirty="0" smtClean="0">
                <a:latin typeface="Calibri" panose="020F0502020204030204" pitchFamily="34" charset="0"/>
              </a:rPr>
              <a:t>Thumbail</a:t>
            </a:r>
            <a:r>
              <a:rPr lang="id-ID" sz="2000" b="0" dirty="0" smtClean="0">
                <a:latin typeface="Calibri" panose="020F0502020204030204" pitchFamily="34" charset="0"/>
              </a:rPr>
              <a:t> (kecil), </a:t>
            </a:r>
            <a:r>
              <a:rPr lang="id-ID" sz="2000" b="0" i="1" dirty="0" smtClean="0">
                <a:latin typeface="Calibri" panose="020F0502020204030204" pitchFamily="34" charset="0"/>
              </a:rPr>
              <a:t>Medium</a:t>
            </a:r>
            <a:r>
              <a:rPr lang="id-ID" sz="2000" b="0" dirty="0" smtClean="0">
                <a:latin typeface="Calibri" panose="020F0502020204030204" pitchFamily="34" charset="0"/>
              </a:rPr>
              <a:t>, </a:t>
            </a:r>
            <a:r>
              <a:rPr lang="id-ID" sz="2000" b="0" i="1" dirty="0" smtClean="0">
                <a:latin typeface="Calibri" panose="020F0502020204030204" pitchFamily="34" charset="0"/>
              </a:rPr>
              <a:t>Full Size </a:t>
            </a:r>
            <a:r>
              <a:rPr lang="id-ID" sz="2000" b="0" dirty="0" smtClean="0">
                <a:latin typeface="Calibri" panose="020F0502020204030204" pitchFamily="34" charset="0"/>
              </a:rPr>
              <a:t>(ukuran asli). Klik </a:t>
            </a:r>
            <a:r>
              <a:rPr lang="id-ID" sz="2000" dirty="0" smtClean="0">
                <a:latin typeface="Calibri" panose="020F0502020204030204" pitchFamily="34" charset="0"/>
              </a:rPr>
              <a:t>Insert Into Post </a:t>
            </a:r>
            <a:r>
              <a:rPr lang="id-ID" sz="2000" b="0" dirty="0" smtClean="0">
                <a:latin typeface="Calibri" panose="020F0502020204030204" pitchFamily="34" charset="0"/>
              </a:rPr>
              <a:t>untuk memasukkan gambar ke berita.</a:t>
            </a:r>
            <a:endParaRPr lang="id-ID" sz="2000" dirty="0">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12</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178" y="2132716"/>
            <a:ext cx="2592288" cy="181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181375"/>
            <a:ext cx="2196590" cy="165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220241"/>
            <a:ext cx="25241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5541" y="5826596"/>
            <a:ext cx="13906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7757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Menambah Berita... (Mengupload Gambar)</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startAt="21"/>
            </a:pPr>
            <a:r>
              <a:rPr lang="id-ID" sz="2000" b="0" dirty="0" smtClean="0">
                <a:latin typeface="Calibri" panose="020F0502020204030204" pitchFamily="34" charset="0"/>
              </a:rPr>
              <a:t>Pilih gambar yang akan diupload, lalu klik </a:t>
            </a:r>
            <a:r>
              <a:rPr lang="id-ID" sz="2000" dirty="0" smtClean="0">
                <a:latin typeface="Calibri" panose="020F0502020204030204" pitchFamily="34" charset="0"/>
              </a:rPr>
              <a:t>Open</a:t>
            </a:r>
            <a:r>
              <a:rPr lang="id-ID" sz="2000" b="0" dirty="0" smtClean="0">
                <a:latin typeface="Calibri" panose="020F0502020204030204" pitchFamily="34" charset="0"/>
              </a:rPr>
              <a:t>. Tunggu sampai gambar terupload. Pada bagian kanan terdapat </a:t>
            </a:r>
            <a:r>
              <a:rPr lang="id-ID" sz="2000" b="0" i="1" dirty="0" smtClean="0">
                <a:latin typeface="Calibri" panose="020F0502020204030204" pitchFamily="34" charset="0"/>
              </a:rPr>
              <a:t>Attachment Display Setting</a:t>
            </a:r>
            <a:r>
              <a:rPr lang="id-ID" sz="2000" b="0" dirty="0" smtClean="0">
                <a:latin typeface="Calibri" panose="020F0502020204030204" pitchFamily="34" charset="0"/>
              </a:rPr>
              <a:t> :</a:t>
            </a:r>
          </a:p>
          <a:p>
            <a:pPr marL="457200" indent="-457200" algn="just">
              <a:spcBef>
                <a:spcPts val="0"/>
              </a:spcBef>
              <a:buFont typeface="+mj-lt"/>
              <a:buAutoNum type="arabicPeriod" startAt="21"/>
            </a:pPr>
            <a:endParaRPr lang="id-ID" sz="2000" b="0" dirty="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smtClean="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smtClean="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smtClean="0">
              <a:solidFill>
                <a:srgbClr val="FF0000"/>
              </a:solidFill>
              <a:latin typeface="Calibri" panose="020F0502020204030204" pitchFamily="34" charset="0"/>
            </a:endParaRPr>
          </a:p>
          <a:p>
            <a:pPr marL="457200" indent="-457200" algn="just">
              <a:spcBef>
                <a:spcPts val="0"/>
              </a:spcBef>
              <a:buFont typeface="+mj-lt"/>
              <a:buAutoNum type="arabicPeriod" startAt="21"/>
            </a:pPr>
            <a:endParaRPr lang="id-ID" sz="2000" b="0" dirty="0">
              <a:solidFill>
                <a:srgbClr val="FF0000"/>
              </a:solidFill>
              <a:latin typeface="Calibri" panose="020F0502020204030204" pitchFamily="34" charset="0"/>
            </a:endParaRPr>
          </a:p>
          <a:p>
            <a:pPr marL="457200" indent="-457200" algn="just">
              <a:spcBef>
                <a:spcPts val="0"/>
              </a:spcBef>
              <a:buFont typeface="+mj-lt"/>
              <a:buAutoNum type="arabicPeriod" startAt="21"/>
            </a:pPr>
            <a:r>
              <a:rPr lang="id-ID" sz="2000" b="0" dirty="0" smtClean="0">
                <a:latin typeface="Calibri" panose="020F0502020204030204" pitchFamily="34" charset="0"/>
              </a:rPr>
              <a:t>Pada </a:t>
            </a:r>
            <a:r>
              <a:rPr lang="id-ID" sz="2000" dirty="0" smtClean="0">
                <a:latin typeface="Calibri" panose="020F0502020204030204" pitchFamily="34" charset="0"/>
              </a:rPr>
              <a:t>Caption</a:t>
            </a:r>
            <a:r>
              <a:rPr lang="id-ID" sz="2000" b="0" dirty="0" smtClean="0">
                <a:latin typeface="Calibri" panose="020F0502020204030204" pitchFamily="34" charset="0"/>
              </a:rPr>
              <a:t> beri keterangan gambar. Pada </a:t>
            </a:r>
            <a:r>
              <a:rPr lang="id-ID" sz="2000" b="0" i="1" dirty="0">
                <a:latin typeface="Calibri" panose="020F0502020204030204" pitchFamily="34" charset="0"/>
              </a:rPr>
              <a:t>Attachment Display </a:t>
            </a:r>
            <a:r>
              <a:rPr lang="id-ID" sz="2000" b="0" i="1" dirty="0" smtClean="0">
                <a:latin typeface="Calibri" panose="020F0502020204030204" pitchFamily="34" charset="0"/>
              </a:rPr>
              <a:t>Setting </a:t>
            </a:r>
            <a:r>
              <a:rPr lang="id-ID" sz="2000" b="0" dirty="0" smtClean="0">
                <a:latin typeface="Calibri" panose="020F0502020204030204" pitchFamily="34" charset="0"/>
              </a:rPr>
              <a:t>ada beberapa yang perlu diperhatikan yaitu </a:t>
            </a:r>
            <a:r>
              <a:rPr lang="id-ID" sz="2000" dirty="0" smtClean="0">
                <a:latin typeface="Calibri" panose="020F0502020204030204" pitchFamily="34" charset="0"/>
              </a:rPr>
              <a:t>Alignment</a:t>
            </a:r>
            <a:r>
              <a:rPr lang="id-ID" sz="2000" b="0" dirty="0" smtClean="0">
                <a:latin typeface="Calibri" panose="020F0502020204030204" pitchFamily="34" charset="0"/>
              </a:rPr>
              <a:t> dan </a:t>
            </a:r>
            <a:r>
              <a:rPr lang="id-ID" sz="2000" dirty="0" smtClean="0">
                <a:latin typeface="Calibri" panose="020F0502020204030204" pitchFamily="34" charset="0"/>
              </a:rPr>
              <a:t>Size</a:t>
            </a:r>
            <a:r>
              <a:rPr lang="id-ID" sz="2000" b="0" dirty="0" smtClean="0">
                <a:latin typeface="Calibri" panose="020F0502020204030204" pitchFamily="34" charset="0"/>
              </a:rPr>
              <a:t>. Alignment untuk mengatur posisi gambar (kiri, kanan, tengah, none) sedangkan Size untuk mengatur ukuran gambar (</a:t>
            </a:r>
            <a:r>
              <a:rPr lang="id-ID" sz="2000" b="0" i="1" dirty="0" smtClean="0">
                <a:latin typeface="Calibri" panose="020F0502020204030204" pitchFamily="34" charset="0"/>
              </a:rPr>
              <a:t>Thumbail</a:t>
            </a:r>
            <a:r>
              <a:rPr lang="id-ID" sz="2000" b="0" dirty="0" smtClean="0">
                <a:latin typeface="Calibri" panose="020F0502020204030204" pitchFamily="34" charset="0"/>
              </a:rPr>
              <a:t> (kecil), </a:t>
            </a:r>
            <a:r>
              <a:rPr lang="id-ID" sz="2000" b="0" i="1" dirty="0" smtClean="0">
                <a:latin typeface="Calibri" panose="020F0502020204030204" pitchFamily="34" charset="0"/>
              </a:rPr>
              <a:t>Medium</a:t>
            </a:r>
            <a:r>
              <a:rPr lang="id-ID" sz="2000" b="0" dirty="0" smtClean="0">
                <a:latin typeface="Calibri" panose="020F0502020204030204" pitchFamily="34" charset="0"/>
              </a:rPr>
              <a:t>, </a:t>
            </a:r>
            <a:r>
              <a:rPr lang="id-ID" sz="2000" b="0" i="1" dirty="0" smtClean="0">
                <a:latin typeface="Calibri" panose="020F0502020204030204" pitchFamily="34" charset="0"/>
              </a:rPr>
              <a:t>Full Size </a:t>
            </a:r>
            <a:r>
              <a:rPr lang="id-ID" sz="2000" b="0" dirty="0" smtClean="0">
                <a:latin typeface="Calibri" panose="020F0502020204030204" pitchFamily="34" charset="0"/>
              </a:rPr>
              <a:t>(ukuran asli). Klik </a:t>
            </a:r>
            <a:r>
              <a:rPr lang="id-ID" sz="2000" dirty="0" smtClean="0">
                <a:latin typeface="Calibri" panose="020F0502020204030204" pitchFamily="34" charset="0"/>
              </a:rPr>
              <a:t>Insert Into Post </a:t>
            </a:r>
            <a:r>
              <a:rPr lang="id-ID" sz="2000" b="0" dirty="0" smtClean="0">
                <a:latin typeface="Calibri" panose="020F0502020204030204" pitchFamily="34" charset="0"/>
              </a:rPr>
              <a:t>untuk memasukkan gambar ke berita.</a:t>
            </a:r>
            <a:endParaRPr lang="id-ID" sz="2000" dirty="0">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13</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178" y="2132716"/>
            <a:ext cx="2592288" cy="181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181375"/>
            <a:ext cx="2196590" cy="165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220241"/>
            <a:ext cx="25241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5541" y="6093296"/>
            <a:ext cx="13906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2235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Menambah Berita... (Memilih Kategori)</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startAt="21"/>
            </a:pPr>
            <a:r>
              <a:rPr lang="id-ID" sz="2000" b="0" dirty="0" smtClean="0">
                <a:latin typeface="Calibri" panose="020F0502020204030204" pitchFamily="34" charset="0"/>
              </a:rPr>
              <a:t>Hasil berita yang sudah dimasukkan gambar :</a:t>
            </a:r>
          </a:p>
          <a:p>
            <a:pPr marL="457200" indent="-457200" algn="just">
              <a:spcBef>
                <a:spcPts val="0"/>
              </a:spcBef>
              <a:buFont typeface="+mj-lt"/>
              <a:buAutoNum type="arabicPeriod" startAt="21"/>
            </a:pPr>
            <a:endParaRPr lang="id-ID" sz="2000" b="0" dirty="0">
              <a:latin typeface="Calibri" panose="020F0502020204030204" pitchFamily="34" charset="0"/>
            </a:endParaRPr>
          </a:p>
          <a:p>
            <a:pPr marL="457200" indent="-457200" algn="just">
              <a:spcBef>
                <a:spcPts val="0"/>
              </a:spcBef>
              <a:buFont typeface="+mj-lt"/>
              <a:buAutoNum type="arabicPeriod" startAt="21"/>
            </a:pPr>
            <a:endParaRPr lang="id-ID" sz="2000" b="0" dirty="0" smtClean="0">
              <a:latin typeface="Calibri" panose="020F0502020204030204" pitchFamily="34" charset="0"/>
            </a:endParaRPr>
          </a:p>
          <a:p>
            <a:pPr marL="457200" indent="-457200" algn="just">
              <a:spcBef>
                <a:spcPts val="0"/>
              </a:spcBef>
              <a:buFont typeface="+mj-lt"/>
              <a:buAutoNum type="arabicPeriod" startAt="21"/>
            </a:pPr>
            <a:endParaRPr lang="id-ID" sz="2000" b="0" dirty="0">
              <a:latin typeface="Calibri" panose="020F0502020204030204" pitchFamily="34" charset="0"/>
            </a:endParaRPr>
          </a:p>
          <a:p>
            <a:pPr marL="457200" indent="-457200" algn="just">
              <a:spcBef>
                <a:spcPts val="0"/>
              </a:spcBef>
              <a:buFont typeface="+mj-lt"/>
              <a:buAutoNum type="arabicPeriod" startAt="21"/>
            </a:pPr>
            <a:endParaRPr lang="id-ID" sz="2000" b="0" dirty="0" smtClean="0">
              <a:latin typeface="Calibri" panose="020F0502020204030204" pitchFamily="34" charset="0"/>
            </a:endParaRPr>
          </a:p>
          <a:p>
            <a:pPr marL="457200" indent="-457200" algn="just">
              <a:spcBef>
                <a:spcPts val="0"/>
              </a:spcBef>
              <a:buFont typeface="+mj-lt"/>
              <a:buAutoNum type="arabicPeriod" startAt="21"/>
            </a:pPr>
            <a:endParaRPr lang="id-ID" sz="2000" b="0" dirty="0">
              <a:latin typeface="Calibri" panose="020F0502020204030204" pitchFamily="34" charset="0"/>
            </a:endParaRPr>
          </a:p>
          <a:p>
            <a:pPr marL="457200" indent="-457200" algn="just">
              <a:spcBef>
                <a:spcPts val="0"/>
              </a:spcBef>
              <a:buFont typeface="+mj-lt"/>
              <a:buAutoNum type="arabicPeriod" startAt="21"/>
            </a:pPr>
            <a:endParaRPr lang="id-ID" sz="2000" b="0" dirty="0" smtClean="0">
              <a:latin typeface="Calibri" panose="020F0502020204030204" pitchFamily="34" charset="0"/>
            </a:endParaRPr>
          </a:p>
          <a:p>
            <a:pPr marL="457200" indent="-457200" algn="just">
              <a:spcBef>
                <a:spcPts val="0"/>
              </a:spcBef>
              <a:buFont typeface="+mj-lt"/>
              <a:buAutoNum type="arabicPeriod" startAt="21"/>
            </a:pPr>
            <a:endParaRPr lang="id-ID" sz="2000" b="0" dirty="0">
              <a:latin typeface="Calibri" panose="020F0502020204030204" pitchFamily="34" charset="0"/>
            </a:endParaRPr>
          </a:p>
          <a:p>
            <a:pPr marL="457200" indent="-457200" algn="just">
              <a:spcBef>
                <a:spcPts val="0"/>
              </a:spcBef>
              <a:buFont typeface="+mj-lt"/>
              <a:buAutoNum type="arabicPeriod" startAt="21"/>
            </a:pPr>
            <a:r>
              <a:rPr lang="id-ID" sz="2000" b="0" dirty="0" smtClean="0">
                <a:latin typeface="Calibri" panose="020F0502020204030204" pitchFamily="34" charset="0"/>
              </a:rPr>
              <a:t>Sebelum berita / artikel dipublish ke publik, langkah selanjutnya adalah memilih kategori. Memilih kategori ini sangat penting karena berkaitan dengan lokasi penempatan berita tersebut dalam web. Silahkan lihat pada panel bagian kanan bawah terdapat kotak Categories.</a:t>
            </a:r>
          </a:p>
          <a:p>
            <a:pPr marL="457200" indent="-457200" algn="just">
              <a:spcBef>
                <a:spcPts val="0"/>
              </a:spcBef>
              <a:buFont typeface="+mj-lt"/>
              <a:buAutoNum type="arabicPeriod" startAt="21"/>
            </a:pPr>
            <a:endParaRPr lang="id-ID" sz="2000" b="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14</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9" t="14276"/>
          <a:stretch/>
        </p:blipFill>
        <p:spPr bwMode="auto">
          <a:xfrm>
            <a:off x="1403648" y="1556792"/>
            <a:ext cx="4104456" cy="191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559300" y="5085184"/>
            <a:ext cx="4757115" cy="1754326"/>
          </a:xfrm>
          <a:prstGeom prst="rect">
            <a:avLst/>
          </a:prstGeom>
          <a:noFill/>
        </p:spPr>
        <p:txBody>
          <a:bodyPr wrap="square" rtlCol="0">
            <a:spAutoFit/>
          </a:bodyPr>
          <a:lstStyle/>
          <a:p>
            <a:pPr algn="just"/>
            <a:r>
              <a:rPr lang="id-ID" b="0" dirty="0" smtClean="0">
                <a:latin typeface="Calibri" panose="020F0502020204030204" pitchFamily="34" charset="0"/>
              </a:rPr>
              <a:t>Jika berita yang  Anda tuliskan berkaitan dengan kegiatan pada DPD di daerah masing-masing, maka pada Categories Silahkan Centang </a:t>
            </a:r>
            <a:r>
              <a:rPr lang="id-ID" b="1" dirty="0" smtClean="0">
                <a:latin typeface="Calibri" panose="020F0502020204030204" pitchFamily="34" charset="0"/>
              </a:rPr>
              <a:t>Berita Daerah</a:t>
            </a:r>
            <a:r>
              <a:rPr lang="id-ID" b="0" dirty="0" smtClean="0">
                <a:latin typeface="Calibri" panose="020F0502020204030204" pitchFamily="34" charset="0"/>
              </a:rPr>
              <a:t>. (</a:t>
            </a:r>
            <a:r>
              <a:rPr lang="id-ID" b="0" i="1" dirty="0" smtClean="0">
                <a:latin typeface="Calibri" panose="020F0502020204030204" pitchFamily="34" charset="0"/>
              </a:rPr>
              <a:t>Kami menyarankan untuk tidak memasukkan berita pada kategori Berita Wilayah</a:t>
            </a:r>
            <a:r>
              <a:rPr lang="id-ID" b="0" dirty="0" smtClean="0">
                <a:latin typeface="Calibri" panose="020F0502020204030204" pitchFamily="34" charset="0"/>
              </a:rPr>
              <a:t>)</a:t>
            </a:r>
            <a:endParaRPr lang="id-ID"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0326"/>
          <a:stretch/>
        </p:blipFill>
        <p:spPr bwMode="auto">
          <a:xfrm>
            <a:off x="1381418" y="5085184"/>
            <a:ext cx="2103621" cy="158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9735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b="1" cap="none" dirty="0" smtClean="0">
                <a:latin typeface="Calibri" panose="020F0502020204030204" pitchFamily="34" charset="0"/>
              </a:rPr>
              <a:t>Menambah Berita... (Mengisi Featured Image)</a:t>
            </a:r>
            <a:endParaRPr lang="id-ID"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startAt="23"/>
            </a:pPr>
            <a:r>
              <a:rPr lang="id-ID" sz="2000" b="0" dirty="0" smtClean="0">
                <a:latin typeface="Calibri" panose="020F0502020204030204" pitchFamily="34" charset="0"/>
              </a:rPr>
              <a:t>Featured Image berfungsi untuk memberikan gambar icon pada artikel yang Anda buat, gambar tersebut akan ditampilkan pada halaman depan web utama. Gambar ini juga sebagai penarik mengunjung untuk masuk ke artikel yang Anda buat.</a:t>
            </a:r>
          </a:p>
          <a:p>
            <a:pPr marL="457200" indent="-457200" algn="just">
              <a:spcBef>
                <a:spcPts val="0"/>
              </a:spcBef>
              <a:buFont typeface="+mj-lt"/>
              <a:buAutoNum type="arabicPeriod" startAt="23"/>
            </a:pPr>
            <a:r>
              <a:rPr lang="id-ID" sz="2000" b="0" dirty="0" smtClean="0">
                <a:latin typeface="Calibri" panose="020F0502020204030204" pitchFamily="34" charset="0"/>
              </a:rPr>
              <a:t>Silahkan arahkan cursor pada pojok kanan seperti gambar bawah, klik </a:t>
            </a:r>
            <a:r>
              <a:rPr lang="id-ID" sz="2000" dirty="0" smtClean="0">
                <a:latin typeface="Calibri" panose="020F0502020204030204" pitchFamily="34" charset="0"/>
              </a:rPr>
              <a:t>Set featured image</a:t>
            </a:r>
            <a:r>
              <a:rPr lang="id-ID" sz="2000" b="0" dirty="0" smtClean="0">
                <a:latin typeface="Calibri" panose="020F0502020204030204" pitchFamily="34" charset="0"/>
              </a:rPr>
              <a:t> lalu pilih gambar yang diinginkan, lalu klik </a:t>
            </a:r>
            <a:r>
              <a:rPr lang="id-ID" sz="2000" dirty="0" smtClean="0">
                <a:latin typeface="Calibri" panose="020F0502020204030204" pitchFamily="34" charset="0"/>
              </a:rPr>
              <a:t>Set featured image</a:t>
            </a:r>
            <a:r>
              <a:rPr lang="id-ID" sz="2000" b="0" dirty="0" smtClean="0">
                <a:latin typeface="Calibri" panose="020F0502020204030204" pitchFamily="34" charset="0"/>
              </a:rPr>
              <a:t>.</a:t>
            </a:r>
          </a:p>
          <a:p>
            <a:pPr marL="457200" indent="-457200" algn="just">
              <a:spcBef>
                <a:spcPts val="0"/>
              </a:spcBef>
              <a:buFont typeface="+mj-lt"/>
              <a:buAutoNum type="arabicPeriod" startAt="23"/>
            </a:pPr>
            <a:endParaRPr lang="id-ID" sz="2000" b="0" dirty="0">
              <a:latin typeface="Calibri" panose="020F0502020204030204" pitchFamily="34" charset="0"/>
            </a:endParaRPr>
          </a:p>
          <a:p>
            <a:pPr marL="457200" indent="-457200" algn="just">
              <a:spcBef>
                <a:spcPts val="0"/>
              </a:spcBef>
              <a:buFont typeface="+mj-lt"/>
              <a:buAutoNum type="arabicPeriod" startAt="23"/>
            </a:pPr>
            <a:endParaRPr lang="id-ID" sz="2000" b="0" dirty="0" smtClean="0">
              <a:latin typeface="Calibri" panose="020F0502020204030204" pitchFamily="34" charset="0"/>
            </a:endParaRPr>
          </a:p>
          <a:p>
            <a:pPr marL="457200" indent="-457200" algn="just">
              <a:spcBef>
                <a:spcPts val="0"/>
              </a:spcBef>
              <a:buFont typeface="+mj-lt"/>
              <a:buAutoNum type="arabicPeriod" startAt="23"/>
            </a:pPr>
            <a:endParaRPr lang="id-ID" sz="2000" b="0" dirty="0">
              <a:latin typeface="Calibri" panose="020F0502020204030204" pitchFamily="34" charset="0"/>
            </a:endParaRPr>
          </a:p>
          <a:p>
            <a:pPr marL="457200" indent="-457200" algn="just">
              <a:spcBef>
                <a:spcPts val="0"/>
              </a:spcBef>
              <a:buFont typeface="+mj-lt"/>
              <a:buAutoNum type="arabicPeriod" startAt="23"/>
            </a:pPr>
            <a:endParaRPr lang="id-ID" sz="2000" b="0" dirty="0" smtClean="0">
              <a:latin typeface="Calibri" panose="020F0502020204030204" pitchFamily="34" charset="0"/>
            </a:endParaRPr>
          </a:p>
          <a:p>
            <a:pPr marL="457200" indent="-457200" algn="just">
              <a:spcBef>
                <a:spcPts val="0"/>
              </a:spcBef>
              <a:buFont typeface="+mj-lt"/>
              <a:buAutoNum type="arabicPeriod" startAt="23"/>
            </a:pPr>
            <a:endParaRPr lang="id-ID" sz="2000" b="0" dirty="0">
              <a:latin typeface="Calibri" panose="020F0502020204030204" pitchFamily="34" charset="0"/>
            </a:endParaRPr>
          </a:p>
          <a:p>
            <a:pPr marL="457200" indent="-457200" algn="just">
              <a:spcBef>
                <a:spcPts val="0"/>
              </a:spcBef>
              <a:buFont typeface="+mj-lt"/>
              <a:buAutoNum type="arabicPeriod" startAt="23"/>
            </a:pPr>
            <a:endParaRPr lang="id-ID" sz="2000" b="0" dirty="0" smtClean="0">
              <a:latin typeface="Calibri" panose="020F0502020204030204" pitchFamily="34" charset="0"/>
            </a:endParaRPr>
          </a:p>
          <a:p>
            <a:pPr marL="457200" indent="-457200" algn="just">
              <a:spcBef>
                <a:spcPts val="0"/>
              </a:spcBef>
              <a:buFont typeface="+mj-lt"/>
              <a:buAutoNum type="arabicPeriod" startAt="23"/>
            </a:pPr>
            <a:r>
              <a:rPr lang="id-ID" sz="2000" b="0" dirty="0" smtClean="0">
                <a:latin typeface="Calibri" panose="020F0502020204030204" pitchFamily="34" charset="0"/>
              </a:rPr>
              <a:t>Jika sudah maka tampilan fetured image akan berubah sesuai gambar.</a:t>
            </a:r>
          </a:p>
        </p:txBody>
      </p:sp>
      <p:sp>
        <p:nvSpPr>
          <p:cNvPr id="6" name="Slide Number Placeholder 5"/>
          <p:cNvSpPr>
            <a:spLocks noGrp="1"/>
          </p:cNvSpPr>
          <p:nvPr>
            <p:ph type="sldNum" sz="quarter" idx="12"/>
          </p:nvPr>
        </p:nvSpPr>
        <p:spPr/>
        <p:txBody>
          <a:bodyPr/>
          <a:lstStyle/>
          <a:p>
            <a:fld id="{6551BEA7-1BDD-4DBE-A490-29BD25D9F4E7}" type="slidenum">
              <a:rPr lang="id-ID" smtClean="0"/>
              <a:t>15</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400265" y="3327847"/>
            <a:ext cx="13858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326" y="3295534"/>
            <a:ext cx="2853495" cy="175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821" y="3284984"/>
            <a:ext cx="15144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5459978"/>
            <a:ext cx="1225884" cy="134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47160"/>
          <a:stretch/>
        </p:blipFill>
        <p:spPr bwMode="auto">
          <a:xfrm>
            <a:off x="3851920" y="5459978"/>
            <a:ext cx="3529340" cy="134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4620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b="1" cap="none" dirty="0" smtClean="0">
                <a:latin typeface="Calibri" panose="020F0502020204030204" pitchFamily="34" charset="0"/>
              </a:rPr>
              <a:t>Menambah Berita... (Memberi Tag)</a:t>
            </a:r>
            <a:endParaRPr lang="id-ID"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lnSpcReduction="10000"/>
          </a:bodyPr>
          <a:lstStyle/>
          <a:p>
            <a:pPr marL="457200" indent="-457200" algn="just">
              <a:spcBef>
                <a:spcPts val="0"/>
              </a:spcBef>
              <a:buFont typeface="+mj-lt"/>
              <a:buAutoNum type="arabicPeriod" startAt="26"/>
            </a:pPr>
            <a:r>
              <a:rPr lang="id-ID" sz="2000" b="0" dirty="0" smtClean="0">
                <a:latin typeface="Calibri" panose="020F0502020204030204" pitchFamily="34" charset="0"/>
              </a:rPr>
              <a:t>Tag berfungsi sebagai kata kunci apabila pengunjung ingin mencari berita yang tidak tahu dimana lokasinya. Biasanya digunakan pada bagian search di web PPNI Jateng maupun di Google. Tag ini dapat berisi kata maupun kalimat dan bisa lebih dari satu. Tag berada di panel bagian kanan pada bagian Post. Masukkan kata atau kalimat yang diinginkan jika lebih dari satu pisahkan dengan tanda koma (,), misal : </a:t>
            </a:r>
            <a:r>
              <a:rPr lang="id-ID" sz="2000" b="0" i="1" dirty="0" smtClean="0">
                <a:latin typeface="Calibri" panose="020F0502020204030204" pitchFamily="34" charset="0"/>
              </a:rPr>
              <a:t>perawat jawa tengah, verifikator skp, ppni jateng </a:t>
            </a:r>
            <a:r>
              <a:rPr lang="id-ID" sz="2000" b="0" dirty="0" smtClean="0">
                <a:latin typeface="Calibri" panose="020F0502020204030204" pitchFamily="34" charset="0"/>
              </a:rPr>
              <a:t>maka akan menjadi seperti gambar dibawah, lalu klik </a:t>
            </a:r>
            <a:r>
              <a:rPr lang="id-ID" sz="2000" dirty="0" smtClean="0">
                <a:latin typeface="Calibri" panose="020F0502020204030204" pitchFamily="34" charset="0"/>
              </a:rPr>
              <a:t>Add</a:t>
            </a:r>
            <a:r>
              <a:rPr lang="id-ID" sz="2000" b="0" dirty="0" smtClean="0">
                <a:latin typeface="Calibri" panose="020F0502020204030204" pitchFamily="34" charset="0"/>
              </a:rPr>
              <a:t>.</a:t>
            </a:r>
          </a:p>
          <a:p>
            <a:pPr marL="457200" indent="-457200" algn="just">
              <a:spcBef>
                <a:spcPts val="0"/>
              </a:spcBef>
              <a:buFont typeface="+mj-lt"/>
              <a:buAutoNum type="arabicPeriod" startAt="26"/>
            </a:pPr>
            <a:endParaRPr lang="id-ID" sz="2000" b="0" i="1" dirty="0">
              <a:latin typeface="Calibri" panose="020F0502020204030204" pitchFamily="34" charset="0"/>
            </a:endParaRPr>
          </a:p>
          <a:p>
            <a:pPr marL="457200" indent="-457200" algn="just">
              <a:spcBef>
                <a:spcPts val="0"/>
              </a:spcBef>
              <a:buFont typeface="+mj-lt"/>
              <a:buAutoNum type="arabicPeriod" startAt="26"/>
            </a:pPr>
            <a:endParaRPr lang="id-ID" sz="2000" b="0" i="1" dirty="0" smtClean="0">
              <a:latin typeface="Calibri" panose="020F0502020204030204" pitchFamily="34" charset="0"/>
            </a:endParaRPr>
          </a:p>
          <a:p>
            <a:pPr marL="457200" indent="-457200" algn="just">
              <a:spcBef>
                <a:spcPts val="0"/>
              </a:spcBef>
              <a:buFont typeface="+mj-lt"/>
              <a:buAutoNum type="arabicPeriod" startAt="26"/>
            </a:pPr>
            <a:endParaRPr lang="id-ID" sz="2000" b="0" i="1" dirty="0">
              <a:latin typeface="Calibri" panose="020F0502020204030204" pitchFamily="34" charset="0"/>
            </a:endParaRPr>
          </a:p>
          <a:p>
            <a:pPr marL="457200" indent="-457200" algn="just">
              <a:spcBef>
                <a:spcPts val="0"/>
              </a:spcBef>
              <a:buFont typeface="+mj-lt"/>
              <a:buAutoNum type="arabicPeriod" startAt="26"/>
            </a:pPr>
            <a:endParaRPr lang="id-ID" sz="2000" b="0" i="1" dirty="0" smtClean="0">
              <a:latin typeface="Calibri" panose="020F0502020204030204" pitchFamily="34" charset="0"/>
            </a:endParaRPr>
          </a:p>
          <a:p>
            <a:pPr marL="457200" indent="-457200" algn="just">
              <a:spcBef>
                <a:spcPts val="0"/>
              </a:spcBef>
              <a:buFont typeface="+mj-lt"/>
              <a:buAutoNum type="arabicPeriod" startAt="26"/>
            </a:pPr>
            <a:endParaRPr lang="id-ID" sz="2000" b="0" i="1" dirty="0">
              <a:latin typeface="Calibri" panose="020F0502020204030204" pitchFamily="34" charset="0"/>
            </a:endParaRPr>
          </a:p>
          <a:p>
            <a:pPr marL="457200" indent="-457200" algn="just">
              <a:spcBef>
                <a:spcPts val="0"/>
              </a:spcBef>
              <a:buFont typeface="+mj-lt"/>
              <a:buAutoNum type="arabicPeriod" startAt="26"/>
            </a:pPr>
            <a:endParaRPr lang="id-ID" sz="2000" b="0" i="1" dirty="0" smtClean="0">
              <a:latin typeface="Calibri" panose="020F0502020204030204" pitchFamily="34" charset="0"/>
            </a:endParaRPr>
          </a:p>
          <a:p>
            <a:pPr marL="457200" indent="-457200" algn="just">
              <a:spcBef>
                <a:spcPts val="0"/>
              </a:spcBef>
              <a:buFont typeface="+mj-lt"/>
              <a:buAutoNum type="arabicPeriod" startAt="26"/>
            </a:pPr>
            <a:endParaRPr lang="id-ID" sz="2000" b="0" i="1" dirty="0" smtClean="0">
              <a:latin typeface="Calibri" panose="020F0502020204030204" pitchFamily="34" charset="0"/>
            </a:endParaRPr>
          </a:p>
          <a:p>
            <a:pPr marL="457200" indent="-457200" algn="just">
              <a:spcBef>
                <a:spcPts val="0"/>
              </a:spcBef>
              <a:buFont typeface="+mj-lt"/>
              <a:buAutoNum type="arabicPeriod" startAt="26"/>
            </a:pPr>
            <a:r>
              <a:rPr lang="id-ID" sz="2000" b="0" dirty="0" smtClean="0">
                <a:latin typeface="Calibri" panose="020F0502020204030204" pitchFamily="34" charset="0"/>
              </a:rPr>
              <a:t>Jika sudah selesai semuanya silahkan klik </a:t>
            </a:r>
            <a:r>
              <a:rPr lang="id-ID" sz="2000" dirty="0" smtClean="0">
                <a:latin typeface="Calibri" panose="020F0502020204030204" pitchFamily="34" charset="0"/>
              </a:rPr>
              <a:t>Review</a:t>
            </a:r>
            <a:r>
              <a:rPr lang="id-ID" sz="2000" b="0" dirty="0" smtClean="0">
                <a:latin typeface="Calibri" panose="020F0502020204030204" pitchFamily="34" charset="0"/>
              </a:rPr>
              <a:t> untuk melihat hasil berita sebelum dipublish ke internet, jika dirasa sudah oke dan ingin dipublish ke internet silahkan klik </a:t>
            </a:r>
            <a:r>
              <a:rPr lang="id-ID" sz="2000" dirty="0" smtClean="0">
                <a:latin typeface="Calibri" panose="020F0502020204030204" pitchFamily="34" charset="0"/>
              </a:rPr>
              <a:t>Publish</a:t>
            </a:r>
            <a:r>
              <a:rPr lang="id-ID" sz="2000" b="0" dirty="0" smtClean="0">
                <a:latin typeface="Calibri" panose="020F0502020204030204" pitchFamily="34" charset="0"/>
              </a:rPr>
              <a:t> untuk menampilkan berita tersebut ke publik. </a:t>
            </a:r>
          </a:p>
        </p:txBody>
      </p:sp>
      <p:sp>
        <p:nvSpPr>
          <p:cNvPr id="6" name="Slide Number Placeholder 5"/>
          <p:cNvSpPr>
            <a:spLocks noGrp="1"/>
          </p:cNvSpPr>
          <p:nvPr>
            <p:ph type="sldNum" sz="quarter" idx="12"/>
          </p:nvPr>
        </p:nvSpPr>
        <p:spPr/>
        <p:txBody>
          <a:bodyPr/>
          <a:lstStyle/>
          <a:p>
            <a:fld id="{6551BEA7-1BDD-4DBE-A490-29BD25D9F4E7}" type="slidenum">
              <a:rPr lang="id-ID" smtClean="0"/>
              <a:t>16</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015" y="3645024"/>
            <a:ext cx="24860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932"/>
          <a:stretch/>
        </p:blipFill>
        <p:spPr bwMode="auto">
          <a:xfrm>
            <a:off x="5580112" y="3366284"/>
            <a:ext cx="2206756" cy="18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490" y="6171882"/>
            <a:ext cx="807302" cy="42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008" y="6165304"/>
            <a:ext cx="8382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4960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b="1" cap="none" dirty="0" smtClean="0">
                <a:latin typeface="Calibri" panose="020F0502020204030204" pitchFamily="34" charset="0"/>
              </a:rPr>
              <a:t>Melihat Berita yang di Publish</a:t>
            </a:r>
            <a:endParaRPr lang="id-ID"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a:pPr>
            <a:r>
              <a:rPr lang="id-ID" sz="2000" b="0" dirty="0" smtClean="0">
                <a:latin typeface="Calibri" panose="020F0502020204030204" pitchFamily="34" charset="0"/>
              </a:rPr>
              <a:t>Jika berita sudah dipublish maka langkah selanjutnya adalah melihat hasilnya. Jika sudah klik publish pada bagian  atas terdapat tulisan </a:t>
            </a:r>
            <a:r>
              <a:rPr lang="id-ID" sz="2000" dirty="0" smtClean="0">
                <a:latin typeface="Calibri" panose="020F0502020204030204" pitchFamily="34" charset="0"/>
              </a:rPr>
              <a:t>View post </a:t>
            </a:r>
            <a:r>
              <a:rPr lang="id-ID" sz="2000" b="0" dirty="0" smtClean="0">
                <a:latin typeface="Calibri" panose="020F0502020204030204" pitchFamily="34" charset="0"/>
              </a:rPr>
              <a:t>untuk melihat.</a:t>
            </a:r>
          </a:p>
          <a:p>
            <a:pPr marL="457200" indent="-457200" algn="just">
              <a:spcBef>
                <a:spcPts val="0"/>
              </a:spcBef>
              <a:buFont typeface="+mj-lt"/>
              <a:buAutoNum type="arabicPeriod"/>
            </a:pPr>
            <a:endParaRPr lang="id-ID" sz="2000" b="0" dirty="0">
              <a:latin typeface="Calibri" panose="020F0502020204030204" pitchFamily="34" charset="0"/>
            </a:endParaRPr>
          </a:p>
          <a:p>
            <a:pPr marL="457200" indent="-457200" algn="just">
              <a:spcBef>
                <a:spcPts val="0"/>
              </a:spcBef>
              <a:buFont typeface="+mj-lt"/>
              <a:buAutoNum type="arabicPeriod"/>
            </a:pPr>
            <a:endParaRPr lang="id-ID" sz="2000" b="0" dirty="0" smtClean="0">
              <a:latin typeface="Calibri" panose="020F0502020204030204" pitchFamily="34" charset="0"/>
            </a:endParaRPr>
          </a:p>
          <a:p>
            <a:pPr marL="457200" indent="-457200" algn="just">
              <a:spcBef>
                <a:spcPts val="0"/>
              </a:spcBef>
              <a:buFont typeface="+mj-lt"/>
              <a:buAutoNum type="arabicPeriod"/>
            </a:pPr>
            <a:r>
              <a:rPr lang="id-ID" sz="2000" b="0" dirty="0" smtClean="0">
                <a:latin typeface="Calibri" panose="020F0502020204030204" pitchFamily="34" charset="0"/>
              </a:rPr>
              <a:t>Hasil berita yang sudah diupload.</a:t>
            </a:r>
            <a:endParaRPr lang="id-ID" sz="2000" b="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17</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5" name="Picture 4"/>
          <p:cNvPicPr>
            <a:picLocks noChangeAspect="1"/>
          </p:cNvPicPr>
          <p:nvPr/>
        </p:nvPicPr>
        <p:blipFill>
          <a:blip r:embed="rId2"/>
          <a:stretch>
            <a:fillRect/>
          </a:stretch>
        </p:blipFill>
        <p:spPr>
          <a:xfrm>
            <a:off x="1403648" y="2132856"/>
            <a:ext cx="1810003" cy="514422"/>
          </a:xfrm>
          <a:prstGeom prst="rect">
            <a:avLst/>
          </a:prstGeom>
        </p:spPr>
      </p:pic>
      <p:pic>
        <p:nvPicPr>
          <p:cNvPr id="7" name="Picture 6"/>
          <p:cNvPicPr>
            <a:picLocks noChangeAspect="1"/>
          </p:cNvPicPr>
          <p:nvPr/>
        </p:nvPicPr>
        <p:blipFill>
          <a:blip r:embed="rId3"/>
          <a:stretch>
            <a:fillRect/>
          </a:stretch>
        </p:blipFill>
        <p:spPr>
          <a:xfrm>
            <a:off x="5117480" y="3068960"/>
            <a:ext cx="3501347" cy="2579724"/>
          </a:xfrm>
          <a:prstGeom prst="rect">
            <a:avLst/>
          </a:prstGeom>
        </p:spPr>
      </p:pic>
      <p:pic>
        <p:nvPicPr>
          <p:cNvPr id="8" name="Picture 7"/>
          <p:cNvPicPr>
            <a:picLocks noChangeAspect="1"/>
          </p:cNvPicPr>
          <p:nvPr/>
        </p:nvPicPr>
        <p:blipFill>
          <a:blip r:embed="rId4"/>
          <a:stretch>
            <a:fillRect/>
          </a:stretch>
        </p:blipFill>
        <p:spPr>
          <a:xfrm>
            <a:off x="1402940" y="3068960"/>
            <a:ext cx="3673116" cy="2579724"/>
          </a:xfrm>
          <a:prstGeom prst="rect">
            <a:avLst/>
          </a:prstGeom>
        </p:spPr>
      </p:pic>
      <p:sp>
        <p:nvSpPr>
          <p:cNvPr id="9" name="Rounded Rectangle 8"/>
          <p:cNvSpPr/>
          <p:nvPr/>
        </p:nvSpPr>
        <p:spPr>
          <a:xfrm>
            <a:off x="3213651" y="4437112"/>
            <a:ext cx="1790397" cy="576064"/>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3"/>
              </a:solidFill>
            </a:endParaRPr>
          </a:p>
        </p:txBody>
      </p:sp>
    </p:spTree>
    <p:extLst>
      <p:ext uri="{BB962C8B-B14F-4D97-AF65-F5344CB8AC3E}">
        <p14:creationId xmlns:p14="http://schemas.microsoft.com/office/powerpoint/2010/main" val="35925585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b="1" cap="none" dirty="0" smtClean="0">
                <a:latin typeface="Calibri" panose="020F0502020204030204" pitchFamily="34" charset="0"/>
              </a:rPr>
              <a:t>Mengedit Berita yang di Publish</a:t>
            </a:r>
            <a:endParaRPr lang="id-ID"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a:pPr>
            <a:r>
              <a:rPr lang="id-ID" sz="2000" b="0" dirty="0" smtClean="0">
                <a:latin typeface="Calibri" panose="020F0502020204030204" pitchFamily="34" charset="0"/>
              </a:rPr>
              <a:t>Jika berita sudah dipublish tetapi ingin dirubah, Anda dapat melakukan perubahan tersebut dengan diedit.</a:t>
            </a:r>
          </a:p>
          <a:p>
            <a:pPr marL="457200" indent="-457200" algn="just">
              <a:spcBef>
                <a:spcPts val="0"/>
              </a:spcBef>
              <a:buFont typeface="+mj-lt"/>
              <a:buAutoNum type="arabicPeriod"/>
            </a:pPr>
            <a:r>
              <a:rPr lang="id-ID" sz="2000" b="0" dirty="0" smtClean="0">
                <a:latin typeface="Calibri" panose="020F0502020204030204" pitchFamily="34" charset="0"/>
              </a:rPr>
              <a:t>Pastikan Anda sudah masuk pada dashboard.</a:t>
            </a:r>
          </a:p>
          <a:p>
            <a:pPr marL="457200" indent="-457200" algn="just">
              <a:spcBef>
                <a:spcPts val="0"/>
              </a:spcBef>
              <a:buFont typeface="+mj-lt"/>
              <a:buAutoNum type="arabicPeriod"/>
            </a:pPr>
            <a:r>
              <a:rPr lang="id-ID" sz="2000" b="0" dirty="0" smtClean="0">
                <a:latin typeface="Calibri" panose="020F0502020204030204" pitchFamily="34" charset="0"/>
              </a:rPr>
              <a:t>Cari berita yang ingin dirubah dengan cara klik </a:t>
            </a:r>
            <a:r>
              <a:rPr lang="id-ID" sz="2000" dirty="0" smtClean="0">
                <a:latin typeface="Calibri" panose="020F0502020204030204" pitchFamily="34" charset="0"/>
              </a:rPr>
              <a:t>Posts </a:t>
            </a:r>
            <a:r>
              <a:rPr lang="id-ID" sz="2000" b="0" dirty="0" smtClean="0">
                <a:latin typeface="Calibri" panose="020F0502020204030204" pitchFamily="34" charset="0"/>
              </a:rPr>
              <a:t>&gt;&gt; </a:t>
            </a:r>
            <a:r>
              <a:rPr lang="id-ID" sz="2000" dirty="0" smtClean="0">
                <a:latin typeface="Calibri" panose="020F0502020204030204" pitchFamily="34" charset="0"/>
              </a:rPr>
              <a:t>All Posts</a:t>
            </a:r>
            <a:r>
              <a:rPr lang="id-ID" sz="2000" b="0" dirty="0" smtClean="0">
                <a:latin typeface="Calibri" panose="020F0502020204030204" pitchFamily="34" charset="0"/>
              </a:rPr>
              <a:t>.</a:t>
            </a:r>
          </a:p>
          <a:p>
            <a:pPr marL="457200" indent="-457200" algn="just">
              <a:spcBef>
                <a:spcPts val="0"/>
              </a:spcBef>
              <a:buFont typeface="+mj-lt"/>
              <a:buAutoNum type="arabicPeriod"/>
            </a:pPr>
            <a:endParaRPr lang="id-ID" sz="2000" b="0" dirty="0">
              <a:latin typeface="Calibri" panose="020F0502020204030204" pitchFamily="34" charset="0"/>
            </a:endParaRPr>
          </a:p>
          <a:p>
            <a:pPr marL="457200" indent="-457200" algn="just">
              <a:spcBef>
                <a:spcPts val="0"/>
              </a:spcBef>
              <a:buFont typeface="+mj-lt"/>
              <a:buAutoNum type="arabicPeriod"/>
            </a:pPr>
            <a:endParaRPr lang="id-ID" sz="2000" b="0" dirty="0" smtClean="0">
              <a:latin typeface="Calibri" panose="020F0502020204030204" pitchFamily="34" charset="0"/>
            </a:endParaRPr>
          </a:p>
          <a:p>
            <a:pPr marL="457200" indent="-457200" algn="just">
              <a:spcBef>
                <a:spcPts val="0"/>
              </a:spcBef>
              <a:buFont typeface="+mj-lt"/>
              <a:buAutoNum type="arabicPeriod"/>
            </a:pPr>
            <a:endParaRPr lang="id-ID" sz="2000" b="0" dirty="0" smtClean="0">
              <a:latin typeface="Calibri" panose="020F0502020204030204" pitchFamily="34" charset="0"/>
            </a:endParaRPr>
          </a:p>
          <a:p>
            <a:pPr marL="457200" indent="-457200" algn="just">
              <a:spcBef>
                <a:spcPts val="0"/>
              </a:spcBef>
              <a:buFont typeface="+mj-lt"/>
              <a:buAutoNum type="arabicPeriod"/>
            </a:pPr>
            <a:r>
              <a:rPr lang="id-ID" sz="2000" b="0" dirty="0" smtClean="0">
                <a:latin typeface="Calibri" panose="020F0502020204030204" pitchFamily="34" charset="0"/>
              </a:rPr>
              <a:t>Cari judul berita yang ingin dirubah, jika sudah klik </a:t>
            </a:r>
            <a:r>
              <a:rPr lang="id-ID" sz="2000" dirty="0" smtClean="0">
                <a:latin typeface="Calibri" panose="020F0502020204030204" pitchFamily="34" charset="0"/>
              </a:rPr>
              <a:t>Edit</a:t>
            </a:r>
            <a:r>
              <a:rPr lang="id-ID" sz="2000" b="0" dirty="0" smtClean="0">
                <a:latin typeface="Calibri" panose="020F0502020204030204" pitchFamily="34" charset="0"/>
              </a:rPr>
              <a:t> pada bagian bawah judul berita tersebut.</a:t>
            </a:r>
          </a:p>
          <a:p>
            <a:pPr marL="457200" indent="-457200" algn="just">
              <a:spcBef>
                <a:spcPts val="0"/>
              </a:spcBef>
              <a:buFont typeface="+mj-lt"/>
              <a:buAutoNum type="arabicPeriod"/>
            </a:pPr>
            <a:endParaRPr lang="id-ID" sz="2000" dirty="0" smtClean="0">
              <a:latin typeface="Calibri" panose="020F0502020204030204" pitchFamily="34" charset="0"/>
            </a:endParaRPr>
          </a:p>
          <a:p>
            <a:pPr marL="457200" indent="-457200" algn="just">
              <a:spcBef>
                <a:spcPts val="0"/>
              </a:spcBef>
              <a:buFont typeface="+mj-lt"/>
              <a:buAutoNum type="arabicPeriod"/>
            </a:pPr>
            <a:endParaRPr lang="id-ID" sz="2000" b="0" dirty="0">
              <a:latin typeface="Calibri" panose="020F0502020204030204" pitchFamily="34" charset="0"/>
            </a:endParaRPr>
          </a:p>
          <a:p>
            <a:pPr marL="457200" indent="-457200" algn="just">
              <a:spcBef>
                <a:spcPts val="0"/>
              </a:spcBef>
              <a:buFont typeface="+mj-lt"/>
              <a:buAutoNum type="arabicPeriod"/>
            </a:pPr>
            <a:endParaRPr lang="id-ID" sz="2000" b="0" dirty="0" smtClean="0">
              <a:latin typeface="Calibri" panose="020F0502020204030204" pitchFamily="34" charset="0"/>
            </a:endParaRPr>
          </a:p>
          <a:p>
            <a:pPr marL="457200" indent="-457200" algn="just">
              <a:spcBef>
                <a:spcPts val="0"/>
              </a:spcBef>
              <a:buFont typeface="+mj-lt"/>
              <a:buAutoNum type="arabicPeriod"/>
            </a:pPr>
            <a:r>
              <a:rPr lang="id-ID" sz="2000" b="0" dirty="0" smtClean="0">
                <a:latin typeface="Calibri" panose="020F0502020204030204" pitchFamily="34" charset="0"/>
              </a:rPr>
              <a:t>Edit berita sesuai dengan kebutuhan jika sudah selesai, klik </a:t>
            </a:r>
            <a:r>
              <a:rPr lang="id-ID" sz="2000" dirty="0">
                <a:latin typeface="Calibri" panose="020F0502020204030204" pitchFamily="34" charset="0"/>
              </a:rPr>
              <a:t>U</a:t>
            </a:r>
            <a:r>
              <a:rPr lang="id-ID" sz="2000" dirty="0" smtClean="0">
                <a:latin typeface="Calibri" panose="020F0502020204030204" pitchFamily="34" charset="0"/>
              </a:rPr>
              <a:t>pdate</a:t>
            </a:r>
            <a:r>
              <a:rPr lang="id-ID" sz="2000" b="0" dirty="0" smtClean="0">
                <a:latin typeface="Calibri" panose="020F0502020204030204" pitchFamily="34" charset="0"/>
              </a:rPr>
              <a:t> pada panel bagian kanan. Jika sudah diupdate untuk melihat hasilnya silahkan klik </a:t>
            </a:r>
            <a:r>
              <a:rPr lang="id-ID" sz="2000" dirty="0">
                <a:latin typeface="Calibri" panose="020F0502020204030204" pitchFamily="34" charset="0"/>
              </a:rPr>
              <a:t>View post </a:t>
            </a:r>
            <a:r>
              <a:rPr lang="id-ID" sz="2000" b="0" dirty="0" smtClean="0">
                <a:latin typeface="Calibri" panose="020F0502020204030204" pitchFamily="34" charset="0"/>
              </a:rPr>
              <a:t>pada bagian atas.</a:t>
            </a:r>
            <a:endParaRPr lang="id-ID" sz="2000" b="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18</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5" name="Picture 4"/>
          <p:cNvPicPr>
            <a:picLocks noChangeAspect="1"/>
          </p:cNvPicPr>
          <p:nvPr/>
        </p:nvPicPr>
        <p:blipFill>
          <a:blip r:embed="rId2"/>
          <a:stretch>
            <a:fillRect/>
          </a:stretch>
        </p:blipFill>
        <p:spPr>
          <a:xfrm>
            <a:off x="1403648" y="2420889"/>
            <a:ext cx="1329380" cy="864096"/>
          </a:xfrm>
          <a:prstGeom prst="rect">
            <a:avLst/>
          </a:prstGeom>
        </p:spPr>
      </p:pic>
      <p:pic>
        <p:nvPicPr>
          <p:cNvPr id="7" name="Picture 6"/>
          <p:cNvPicPr>
            <a:picLocks noChangeAspect="1"/>
          </p:cNvPicPr>
          <p:nvPr/>
        </p:nvPicPr>
        <p:blipFill>
          <a:blip r:embed="rId3"/>
          <a:stretch>
            <a:fillRect/>
          </a:stretch>
        </p:blipFill>
        <p:spPr>
          <a:xfrm>
            <a:off x="1403648" y="3861048"/>
            <a:ext cx="6058746" cy="847843"/>
          </a:xfrm>
          <a:prstGeom prst="rect">
            <a:avLst/>
          </a:prstGeom>
        </p:spPr>
      </p:pic>
      <p:pic>
        <p:nvPicPr>
          <p:cNvPr id="8" name="Picture 7"/>
          <p:cNvPicPr>
            <a:picLocks noChangeAspect="1"/>
          </p:cNvPicPr>
          <p:nvPr/>
        </p:nvPicPr>
        <p:blipFill rotWithShape="1">
          <a:blip r:embed="rId4"/>
          <a:srcRect t="66674"/>
          <a:stretch/>
        </p:blipFill>
        <p:spPr>
          <a:xfrm>
            <a:off x="1397360" y="5739056"/>
            <a:ext cx="2598576" cy="823612"/>
          </a:xfrm>
          <a:prstGeom prst="rect">
            <a:avLst/>
          </a:prstGeom>
        </p:spPr>
      </p:pic>
      <p:pic>
        <p:nvPicPr>
          <p:cNvPr id="9" name="Picture 8"/>
          <p:cNvPicPr>
            <a:picLocks noChangeAspect="1"/>
          </p:cNvPicPr>
          <p:nvPr/>
        </p:nvPicPr>
        <p:blipFill>
          <a:blip r:embed="rId5"/>
          <a:stretch>
            <a:fillRect/>
          </a:stretch>
        </p:blipFill>
        <p:spPr>
          <a:xfrm>
            <a:off x="4053074" y="5736368"/>
            <a:ext cx="2015938" cy="572951"/>
          </a:xfrm>
          <a:prstGeom prst="rect">
            <a:avLst/>
          </a:prstGeom>
        </p:spPr>
      </p:pic>
    </p:spTree>
    <p:extLst>
      <p:ext uri="{BB962C8B-B14F-4D97-AF65-F5344CB8AC3E}">
        <p14:creationId xmlns:p14="http://schemas.microsoft.com/office/powerpoint/2010/main" val="8827832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b="1" cap="none" dirty="0" smtClean="0">
                <a:latin typeface="Calibri" panose="020F0502020204030204" pitchFamily="34" charset="0"/>
              </a:rPr>
              <a:t>Mengupload File pada Berita</a:t>
            </a:r>
            <a:endParaRPr lang="id-ID"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a:pPr>
            <a:r>
              <a:rPr lang="id-ID" sz="2000" b="0" dirty="0" smtClean="0">
                <a:latin typeface="Calibri" panose="020F0502020204030204" pitchFamily="34" charset="0"/>
              </a:rPr>
              <a:t>Pastikan </a:t>
            </a:r>
            <a:r>
              <a:rPr lang="id-ID" sz="2000" b="0" dirty="0">
                <a:latin typeface="Calibri" panose="020F0502020204030204" pitchFamily="34" charset="0"/>
              </a:rPr>
              <a:t>Anda sudah login dan masuk </a:t>
            </a:r>
            <a:r>
              <a:rPr lang="id-ID" sz="2000" b="0" dirty="0" smtClean="0">
                <a:latin typeface="Calibri" panose="020F0502020204030204" pitchFamily="34" charset="0"/>
              </a:rPr>
              <a:t>pada dashboard.</a:t>
            </a:r>
          </a:p>
          <a:p>
            <a:pPr marL="457200" indent="-457200" algn="just">
              <a:spcBef>
                <a:spcPts val="0"/>
              </a:spcBef>
              <a:buFont typeface="+mj-lt"/>
              <a:buAutoNum type="arabicPeriod"/>
            </a:pPr>
            <a:r>
              <a:rPr lang="id-ID" sz="2000" b="0" dirty="0" smtClean="0">
                <a:latin typeface="Calibri" panose="020F0502020204030204" pitchFamily="34" charset="0"/>
              </a:rPr>
              <a:t>Pada panel bagian kiri, klik </a:t>
            </a:r>
            <a:r>
              <a:rPr lang="id-ID" sz="2000" dirty="0" smtClean="0">
                <a:latin typeface="Calibri" panose="020F0502020204030204" pitchFamily="34" charset="0"/>
              </a:rPr>
              <a:t>Media</a:t>
            </a:r>
            <a:r>
              <a:rPr lang="id-ID" sz="2000" b="0" dirty="0" smtClean="0">
                <a:latin typeface="Calibri" panose="020F0502020204030204" pitchFamily="34" charset="0"/>
              </a:rPr>
              <a:t> &gt;&gt; </a:t>
            </a:r>
            <a:r>
              <a:rPr lang="id-ID" sz="2000" dirty="0" smtClean="0">
                <a:latin typeface="Calibri" panose="020F0502020204030204" pitchFamily="34" charset="0"/>
              </a:rPr>
              <a:t>Add New</a:t>
            </a:r>
          </a:p>
          <a:p>
            <a:pPr marL="457200" indent="-457200" algn="just">
              <a:spcBef>
                <a:spcPts val="0"/>
              </a:spcBef>
              <a:buFont typeface="+mj-lt"/>
              <a:buAutoNum type="arabicPeriod"/>
            </a:pPr>
            <a:endParaRPr lang="id-ID" sz="2000" b="0" dirty="0" smtClean="0">
              <a:latin typeface="Calibri" panose="020F0502020204030204" pitchFamily="34" charset="0"/>
            </a:endParaRPr>
          </a:p>
          <a:p>
            <a:pPr marL="457200" indent="-457200" algn="just">
              <a:spcBef>
                <a:spcPts val="0"/>
              </a:spcBef>
              <a:buFont typeface="+mj-lt"/>
              <a:buAutoNum type="arabicPeriod"/>
            </a:pPr>
            <a:endParaRPr lang="id-ID" sz="2000" b="0" dirty="0" smtClean="0">
              <a:latin typeface="Calibri" panose="020F0502020204030204" pitchFamily="34" charset="0"/>
            </a:endParaRPr>
          </a:p>
          <a:p>
            <a:pPr marL="457200" indent="-457200" algn="just">
              <a:spcBef>
                <a:spcPts val="0"/>
              </a:spcBef>
              <a:buFont typeface="+mj-lt"/>
              <a:buAutoNum type="arabicPeriod"/>
            </a:pPr>
            <a:r>
              <a:rPr lang="id-ID" sz="2000" b="0" dirty="0" smtClean="0">
                <a:latin typeface="Calibri" panose="020F0502020204030204" pitchFamily="34" charset="0"/>
              </a:rPr>
              <a:t>Sebelum mengupload pastikan file yang Anda upload tidak terlalu besar dan file yang kami sarankan untuk diupload adalah: doc, docx, ppt, pptx, xls, xlsx, pdf, zip, dan rar.</a:t>
            </a:r>
          </a:p>
          <a:p>
            <a:pPr marL="457200" indent="-457200" algn="just">
              <a:spcBef>
                <a:spcPts val="0"/>
              </a:spcBef>
              <a:buFont typeface="+mj-lt"/>
              <a:buAutoNum type="arabicPeriod"/>
            </a:pPr>
            <a:r>
              <a:rPr lang="id-ID" sz="2000" b="0" dirty="0" smtClean="0">
                <a:latin typeface="Calibri" panose="020F0502020204030204" pitchFamily="34" charset="0"/>
              </a:rPr>
              <a:t>Klik </a:t>
            </a:r>
            <a:r>
              <a:rPr lang="id-ID" sz="2000" dirty="0" smtClean="0">
                <a:latin typeface="Calibri" panose="020F0502020204030204" pitchFamily="34" charset="0"/>
              </a:rPr>
              <a:t>Select Files</a:t>
            </a:r>
            <a:r>
              <a:rPr lang="id-ID" sz="2000" b="0" dirty="0" smtClean="0">
                <a:latin typeface="Calibri" panose="020F0502020204030204" pitchFamily="34" charset="0"/>
              </a:rPr>
              <a:t>, pilih file yang ingin dimasukkan. Jika sudah klik </a:t>
            </a:r>
            <a:r>
              <a:rPr lang="id-ID" sz="2000" dirty="0" smtClean="0">
                <a:latin typeface="Calibri" panose="020F0502020204030204" pitchFamily="34" charset="0"/>
              </a:rPr>
              <a:t>Open </a:t>
            </a:r>
            <a:r>
              <a:rPr lang="id-ID" sz="2000" b="0" dirty="0" smtClean="0">
                <a:latin typeface="Calibri" panose="020F0502020204030204" pitchFamily="34" charset="0"/>
              </a:rPr>
              <a:t>untuk mengambil file. Tunggu sampai proses upload selesai.</a:t>
            </a:r>
            <a:endParaRPr lang="id-ID" sz="20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19</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10" name="Picture 9"/>
          <p:cNvPicPr>
            <a:picLocks noChangeAspect="1"/>
          </p:cNvPicPr>
          <p:nvPr/>
        </p:nvPicPr>
        <p:blipFill rotWithShape="1">
          <a:blip r:embed="rId2"/>
          <a:srcRect r="7659" b="20442"/>
          <a:stretch/>
        </p:blipFill>
        <p:spPr>
          <a:xfrm>
            <a:off x="1417863" y="1772816"/>
            <a:ext cx="2938113" cy="613898"/>
          </a:xfrm>
          <a:prstGeom prst="rect">
            <a:avLst/>
          </a:prstGeom>
        </p:spPr>
      </p:pic>
      <p:pic>
        <p:nvPicPr>
          <p:cNvPr id="11" name="Picture 10"/>
          <p:cNvPicPr>
            <a:picLocks noChangeAspect="1"/>
          </p:cNvPicPr>
          <p:nvPr/>
        </p:nvPicPr>
        <p:blipFill rotWithShape="1">
          <a:blip r:embed="rId3"/>
          <a:srcRect t="1696" r="47909" b="20329"/>
          <a:stretch/>
        </p:blipFill>
        <p:spPr>
          <a:xfrm>
            <a:off x="1415835" y="3933056"/>
            <a:ext cx="1932030" cy="914445"/>
          </a:xfrm>
          <a:prstGeom prst="rect">
            <a:avLst/>
          </a:prstGeom>
        </p:spPr>
      </p:pic>
      <p:pic>
        <p:nvPicPr>
          <p:cNvPr id="12" name="Picture 11"/>
          <p:cNvPicPr>
            <a:picLocks noChangeAspect="1"/>
          </p:cNvPicPr>
          <p:nvPr/>
        </p:nvPicPr>
        <p:blipFill>
          <a:blip r:embed="rId4"/>
          <a:stretch>
            <a:fillRect/>
          </a:stretch>
        </p:blipFill>
        <p:spPr>
          <a:xfrm>
            <a:off x="3405003" y="3937741"/>
            <a:ext cx="2463141" cy="1987039"/>
          </a:xfrm>
          <a:prstGeom prst="rect">
            <a:avLst/>
          </a:prstGeom>
        </p:spPr>
      </p:pic>
      <p:pic>
        <p:nvPicPr>
          <p:cNvPr id="5" name="Picture 4"/>
          <p:cNvPicPr>
            <a:picLocks noChangeAspect="1"/>
          </p:cNvPicPr>
          <p:nvPr/>
        </p:nvPicPr>
        <p:blipFill>
          <a:blip r:embed="rId5"/>
          <a:stretch>
            <a:fillRect/>
          </a:stretch>
        </p:blipFill>
        <p:spPr>
          <a:xfrm>
            <a:off x="1415835" y="6086287"/>
            <a:ext cx="6044866" cy="307556"/>
          </a:xfrm>
          <a:prstGeom prst="rect">
            <a:avLst/>
          </a:prstGeom>
        </p:spPr>
      </p:pic>
    </p:spTree>
    <p:extLst>
      <p:ext uri="{BB962C8B-B14F-4D97-AF65-F5344CB8AC3E}">
        <p14:creationId xmlns:p14="http://schemas.microsoft.com/office/powerpoint/2010/main" val="42494552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Membuka Website</a:t>
            </a:r>
            <a:endParaRPr lang="id-ID" sz="3200" b="1" cap="none"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algn="just">
              <a:spcBef>
                <a:spcPts val="0"/>
              </a:spcBef>
              <a:buAutoNum type="arabicPeriod"/>
            </a:pPr>
            <a:r>
              <a:rPr lang="id-ID" sz="2000" b="0" dirty="0" smtClean="0">
                <a:latin typeface="Calibri" panose="020F0502020204030204" pitchFamily="34" charset="0"/>
              </a:rPr>
              <a:t>Buka web browser (Mozilla Firefox, Google Chrome, Safari, dsb) pada komputer.</a:t>
            </a:r>
          </a:p>
          <a:p>
            <a:pPr algn="just">
              <a:spcBef>
                <a:spcPts val="0"/>
              </a:spcBef>
              <a:buAutoNum type="arabicPeriod"/>
            </a:pPr>
            <a:r>
              <a:rPr lang="id-ID" sz="2000" b="0" dirty="0" smtClean="0">
                <a:latin typeface="Calibri" panose="020F0502020204030204" pitchFamily="34" charset="0"/>
              </a:rPr>
              <a:t>Ketikkan alamat berikut pada address bar : </a:t>
            </a:r>
            <a:r>
              <a:rPr lang="id-ID" sz="2000" b="0" dirty="0" smtClean="0">
                <a:solidFill>
                  <a:srgbClr val="FF0000"/>
                </a:solidFill>
                <a:latin typeface="Calibri" panose="020F0502020204030204" pitchFamily="34" charset="0"/>
              </a:rPr>
              <a:t>http://ppnijateng.org</a:t>
            </a:r>
            <a:r>
              <a:rPr lang="id-ID" sz="2000" b="0" dirty="0" smtClean="0">
                <a:latin typeface="Calibri" panose="020F0502020204030204" pitchFamily="34" charset="0"/>
              </a:rPr>
              <a:t>, seperti gambar dibawah ini :</a:t>
            </a:r>
          </a:p>
          <a:p>
            <a:pPr algn="just">
              <a:spcBef>
                <a:spcPts val="0"/>
              </a:spcBef>
              <a:buAutoNum type="arabicPeriod"/>
            </a:pPr>
            <a:endParaRPr lang="id-ID" sz="2000" b="0" dirty="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endParaRPr lang="id-ID" sz="2000" b="0" dirty="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r>
              <a:rPr lang="id-ID" sz="2000" b="0" dirty="0" smtClean="0">
                <a:latin typeface="Calibri" panose="020F0502020204030204" pitchFamily="34" charset="0"/>
              </a:rPr>
              <a:t>Jika sudah maka akan muncul tampilan web seperti dibawah ini :</a:t>
            </a:r>
          </a:p>
          <a:p>
            <a:pPr>
              <a:spcBef>
                <a:spcPts val="0"/>
              </a:spcBef>
              <a:buAutoNum type="arabicPeriod"/>
            </a:pPr>
            <a:endParaRPr lang="id-ID" sz="18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2</a:t>
            </a:fld>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674" y="2471394"/>
            <a:ext cx="3994406" cy="102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94" r="8768" b="11506"/>
          <a:stretch/>
        </p:blipFill>
        <p:spPr bwMode="auto">
          <a:xfrm>
            <a:off x="1297674" y="3933056"/>
            <a:ext cx="5407632" cy="269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5061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b="1" cap="none" dirty="0" smtClean="0">
                <a:latin typeface="Calibri" panose="020F0502020204030204" pitchFamily="34" charset="0"/>
              </a:rPr>
              <a:t>Mengupload File pada Berita</a:t>
            </a:r>
            <a:endParaRPr lang="id-ID"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startAt="5"/>
            </a:pPr>
            <a:r>
              <a:rPr lang="id-ID" sz="2000" b="0" dirty="0" smtClean="0">
                <a:latin typeface="Calibri" panose="020F0502020204030204" pitchFamily="34" charset="0"/>
              </a:rPr>
              <a:t>Jika proses upload sudah selesai maka akan muncul tampilan seperti dibawah :</a:t>
            </a:r>
          </a:p>
          <a:p>
            <a:pPr marL="457200" indent="-457200" algn="just">
              <a:spcBef>
                <a:spcPts val="0"/>
              </a:spcBef>
              <a:buFont typeface="+mj-lt"/>
              <a:buAutoNum type="arabicPeriod" startAt="5"/>
            </a:pPr>
            <a:endParaRPr lang="id-ID" sz="2000" b="0" dirty="0" smtClean="0">
              <a:latin typeface="Calibri" panose="020F0502020204030204" pitchFamily="34" charset="0"/>
            </a:endParaRPr>
          </a:p>
          <a:p>
            <a:pPr marL="457200" indent="-457200" algn="just">
              <a:spcBef>
                <a:spcPts val="0"/>
              </a:spcBef>
              <a:buFont typeface="+mj-lt"/>
              <a:buAutoNum type="arabicPeriod" startAt="5"/>
            </a:pPr>
            <a:r>
              <a:rPr lang="id-ID" sz="2000" b="0" dirty="0" smtClean="0">
                <a:latin typeface="Calibri" panose="020F0502020204030204" pitchFamily="34" charset="0"/>
              </a:rPr>
              <a:t>Klik </a:t>
            </a:r>
            <a:r>
              <a:rPr lang="id-ID" sz="2000" dirty="0" smtClean="0">
                <a:latin typeface="Calibri" panose="020F0502020204030204" pitchFamily="34" charset="0"/>
              </a:rPr>
              <a:t>Edit</a:t>
            </a:r>
            <a:r>
              <a:rPr lang="id-ID" sz="2000" b="0" dirty="0" smtClean="0">
                <a:latin typeface="Calibri" panose="020F0502020204030204" pitchFamily="34" charset="0"/>
              </a:rPr>
              <a:t>, maka akan muncul tampilan seperti dibawah ini.</a:t>
            </a:r>
          </a:p>
          <a:p>
            <a:pPr marL="457200" indent="-457200" algn="just">
              <a:spcBef>
                <a:spcPts val="0"/>
              </a:spcBef>
              <a:buFont typeface="+mj-lt"/>
              <a:buAutoNum type="arabicPeriod" startAt="5"/>
            </a:pPr>
            <a:endParaRPr lang="id-ID" sz="2000" b="0" dirty="0">
              <a:latin typeface="Calibri" panose="020F0502020204030204" pitchFamily="34" charset="0"/>
            </a:endParaRPr>
          </a:p>
          <a:p>
            <a:pPr marL="457200" indent="-457200" algn="just">
              <a:spcBef>
                <a:spcPts val="0"/>
              </a:spcBef>
              <a:buFont typeface="+mj-lt"/>
              <a:buAutoNum type="arabicPeriod" startAt="5"/>
            </a:pPr>
            <a:endParaRPr lang="id-ID" sz="2000" b="0" dirty="0" smtClean="0">
              <a:latin typeface="Calibri" panose="020F0502020204030204" pitchFamily="34" charset="0"/>
            </a:endParaRPr>
          </a:p>
          <a:p>
            <a:pPr marL="457200" indent="-457200" algn="just">
              <a:spcBef>
                <a:spcPts val="0"/>
              </a:spcBef>
              <a:buFont typeface="+mj-lt"/>
              <a:buAutoNum type="arabicPeriod" startAt="5"/>
            </a:pPr>
            <a:endParaRPr lang="id-ID" sz="2000" b="0" dirty="0">
              <a:latin typeface="Calibri" panose="020F0502020204030204" pitchFamily="34" charset="0"/>
            </a:endParaRPr>
          </a:p>
          <a:p>
            <a:pPr marL="457200" indent="-457200" algn="just">
              <a:spcBef>
                <a:spcPts val="0"/>
              </a:spcBef>
              <a:buFont typeface="+mj-lt"/>
              <a:buAutoNum type="arabicPeriod" startAt="5"/>
            </a:pPr>
            <a:endParaRPr lang="id-ID" sz="2000" b="0" dirty="0" smtClean="0">
              <a:latin typeface="Calibri" panose="020F0502020204030204" pitchFamily="34" charset="0"/>
            </a:endParaRPr>
          </a:p>
          <a:p>
            <a:pPr marL="457200" indent="-457200" algn="just">
              <a:spcBef>
                <a:spcPts val="0"/>
              </a:spcBef>
              <a:buFont typeface="+mj-lt"/>
              <a:buAutoNum type="arabicPeriod" startAt="5"/>
            </a:pPr>
            <a:endParaRPr lang="id-ID" sz="2000" b="0" dirty="0">
              <a:latin typeface="Calibri" panose="020F0502020204030204" pitchFamily="34" charset="0"/>
            </a:endParaRPr>
          </a:p>
          <a:p>
            <a:pPr marL="457200" indent="-457200" algn="just">
              <a:spcBef>
                <a:spcPts val="0"/>
              </a:spcBef>
              <a:buFont typeface="+mj-lt"/>
              <a:buAutoNum type="arabicPeriod" startAt="5"/>
            </a:pPr>
            <a:endParaRPr lang="id-ID" sz="2000" b="0" dirty="0" smtClean="0">
              <a:latin typeface="Calibri" panose="020F0502020204030204" pitchFamily="34" charset="0"/>
            </a:endParaRPr>
          </a:p>
          <a:p>
            <a:pPr marL="457200" indent="-457200" algn="just">
              <a:spcBef>
                <a:spcPts val="0"/>
              </a:spcBef>
              <a:buFont typeface="+mj-lt"/>
              <a:buAutoNum type="arabicPeriod" startAt="5"/>
            </a:pPr>
            <a:r>
              <a:rPr lang="id-ID" sz="2000" b="0" dirty="0" smtClean="0">
                <a:latin typeface="Calibri" panose="020F0502020204030204" pitchFamily="34" charset="0"/>
              </a:rPr>
              <a:t>Pada bagian File URL, silahkan blok semua tulisan pada link tersebut dengan cara menekan </a:t>
            </a:r>
            <a:r>
              <a:rPr lang="id-ID" sz="2000" dirty="0" smtClean="0">
                <a:latin typeface="Calibri" panose="020F0502020204030204" pitchFamily="34" charset="0"/>
              </a:rPr>
              <a:t>Ctrl + A </a:t>
            </a:r>
            <a:r>
              <a:rPr lang="id-ID" sz="2000" b="0" dirty="0" smtClean="0">
                <a:latin typeface="Calibri" panose="020F0502020204030204" pitchFamily="34" charset="0"/>
              </a:rPr>
              <a:t>lalu Copy (</a:t>
            </a:r>
            <a:r>
              <a:rPr lang="id-ID" sz="2000" dirty="0" smtClean="0">
                <a:latin typeface="Calibri" panose="020F0502020204030204" pitchFamily="34" charset="0"/>
              </a:rPr>
              <a:t>Ctrl</a:t>
            </a:r>
            <a:r>
              <a:rPr lang="id-ID" sz="2000" b="0" dirty="0" smtClean="0">
                <a:latin typeface="Calibri" panose="020F0502020204030204" pitchFamily="34" charset="0"/>
              </a:rPr>
              <a:t> + </a:t>
            </a:r>
            <a:r>
              <a:rPr lang="id-ID" sz="2000" dirty="0" smtClean="0">
                <a:latin typeface="Calibri" panose="020F0502020204030204" pitchFamily="34" charset="0"/>
              </a:rPr>
              <a:t>C</a:t>
            </a:r>
            <a:r>
              <a:rPr lang="id-ID" sz="2000" b="0" dirty="0" smtClean="0">
                <a:latin typeface="Calibri" panose="020F0502020204030204" pitchFamily="34" charset="0"/>
              </a:rPr>
              <a:t>).</a:t>
            </a:r>
          </a:p>
        </p:txBody>
      </p:sp>
      <p:sp>
        <p:nvSpPr>
          <p:cNvPr id="6" name="Slide Number Placeholder 5"/>
          <p:cNvSpPr>
            <a:spLocks noGrp="1"/>
          </p:cNvSpPr>
          <p:nvPr>
            <p:ph type="sldNum" sz="quarter" idx="12"/>
          </p:nvPr>
        </p:nvSpPr>
        <p:spPr/>
        <p:txBody>
          <a:bodyPr/>
          <a:lstStyle/>
          <a:p>
            <a:fld id="{6551BEA7-1BDD-4DBE-A490-29BD25D9F4E7}" type="slidenum">
              <a:rPr lang="id-ID" smtClean="0"/>
              <a:t>20</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7" name="Picture 6"/>
          <p:cNvPicPr>
            <a:picLocks noChangeAspect="1"/>
          </p:cNvPicPr>
          <p:nvPr/>
        </p:nvPicPr>
        <p:blipFill>
          <a:blip r:embed="rId2"/>
          <a:stretch>
            <a:fillRect/>
          </a:stretch>
        </p:blipFill>
        <p:spPr>
          <a:xfrm>
            <a:off x="1378492" y="1770688"/>
            <a:ext cx="6649892" cy="281412"/>
          </a:xfrm>
          <a:prstGeom prst="rect">
            <a:avLst/>
          </a:prstGeom>
        </p:spPr>
      </p:pic>
      <p:pic>
        <p:nvPicPr>
          <p:cNvPr id="8" name="Picture 7"/>
          <p:cNvPicPr>
            <a:picLocks noChangeAspect="1"/>
          </p:cNvPicPr>
          <p:nvPr/>
        </p:nvPicPr>
        <p:blipFill rotWithShape="1">
          <a:blip r:embed="rId3"/>
          <a:srcRect b="16699"/>
          <a:stretch/>
        </p:blipFill>
        <p:spPr>
          <a:xfrm>
            <a:off x="1378492" y="2449537"/>
            <a:ext cx="5256584" cy="1699544"/>
          </a:xfrm>
          <a:prstGeom prst="rect">
            <a:avLst/>
          </a:prstGeom>
        </p:spPr>
      </p:pic>
      <p:pic>
        <p:nvPicPr>
          <p:cNvPr id="9" name="Picture 8"/>
          <p:cNvPicPr>
            <a:picLocks noChangeAspect="1"/>
          </p:cNvPicPr>
          <p:nvPr/>
        </p:nvPicPr>
        <p:blipFill rotWithShape="1">
          <a:blip r:embed="rId4"/>
          <a:srcRect b="36714"/>
          <a:stretch/>
        </p:blipFill>
        <p:spPr>
          <a:xfrm>
            <a:off x="1384171" y="4867457"/>
            <a:ext cx="2359433" cy="1585879"/>
          </a:xfrm>
          <a:prstGeom prst="rect">
            <a:avLst/>
          </a:prstGeom>
        </p:spPr>
      </p:pic>
    </p:spTree>
    <p:extLst>
      <p:ext uri="{BB962C8B-B14F-4D97-AF65-F5344CB8AC3E}">
        <p14:creationId xmlns:p14="http://schemas.microsoft.com/office/powerpoint/2010/main" val="6977620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b="1" cap="none" dirty="0" smtClean="0">
                <a:latin typeface="Calibri" panose="020F0502020204030204" pitchFamily="34" charset="0"/>
              </a:rPr>
              <a:t>Mengupload File pada Berita</a:t>
            </a:r>
            <a:endParaRPr lang="id-ID" b="1" cap="none" dirty="0">
              <a:latin typeface="Calibri" panose="020F0502020204030204" pitchFamily="34" charset="0"/>
            </a:endParaRPr>
          </a:p>
        </p:txBody>
      </p:sp>
      <p:sp>
        <p:nvSpPr>
          <p:cNvPr id="3" name="Content Placeholder 2"/>
          <p:cNvSpPr>
            <a:spLocks noGrp="1"/>
          </p:cNvSpPr>
          <p:nvPr>
            <p:ph idx="1"/>
          </p:nvPr>
        </p:nvSpPr>
        <p:spPr>
          <a:xfrm>
            <a:off x="827584" y="1100628"/>
            <a:ext cx="7520940" cy="5352708"/>
          </a:xfrm>
        </p:spPr>
        <p:txBody>
          <a:bodyPr>
            <a:normAutofit/>
          </a:bodyPr>
          <a:lstStyle/>
          <a:p>
            <a:pPr marL="457200" indent="-457200" algn="just">
              <a:spcBef>
                <a:spcPts val="0"/>
              </a:spcBef>
              <a:buFont typeface="+mj-lt"/>
              <a:buAutoNum type="arabicPeriod" startAt="8"/>
            </a:pPr>
            <a:r>
              <a:rPr lang="id-ID" sz="2000" b="0" dirty="0" smtClean="0">
                <a:latin typeface="Calibri" panose="020F0502020204030204" pitchFamily="34" charset="0"/>
              </a:rPr>
              <a:t>Langkah selanjutnya adalah kembali ke posting yang Anda buat sebelumnya. Misalnya Anda memposting acara seminar dan mengingitkan materi pada seminar tersebut dapat diunduh. Maka pada posting yang Anda buat, buatlah kalimat yang menyampaikan lokasi dowload file seminar tersebut.</a:t>
            </a:r>
          </a:p>
          <a:p>
            <a:pPr marL="0" indent="0" algn="just">
              <a:spcBef>
                <a:spcPts val="0"/>
              </a:spcBef>
            </a:pPr>
            <a:endParaRPr lang="id-ID" sz="2000" b="0" dirty="0" smtClean="0">
              <a:latin typeface="Calibri" panose="020F0502020204030204" pitchFamily="34" charset="0"/>
            </a:endParaRPr>
          </a:p>
          <a:p>
            <a:pPr marL="0" indent="0" algn="just">
              <a:spcBef>
                <a:spcPts val="0"/>
              </a:spcBef>
            </a:pPr>
            <a:r>
              <a:rPr lang="id-ID" sz="2000" b="0" dirty="0" smtClean="0">
                <a:latin typeface="Calibri" panose="020F0502020204030204" pitchFamily="34" charset="0"/>
              </a:rPr>
              <a:t>Misal :</a:t>
            </a:r>
          </a:p>
          <a:p>
            <a:pPr marL="0" indent="0" algn="just">
              <a:spcBef>
                <a:spcPts val="0"/>
              </a:spcBef>
            </a:pPr>
            <a:r>
              <a:rPr lang="id-ID" sz="2000" b="0" dirty="0" smtClean="0">
                <a:latin typeface="Calibri" panose="020F0502020204030204" pitchFamily="34" charset="0"/>
              </a:rPr>
              <a:t>Berikut materi pada seminar ini, silahkan download materinya     melalui link berikut ini : Materi Seminar Nasional Keperawatan 2016</a:t>
            </a:r>
          </a:p>
          <a:p>
            <a:pPr marL="0" indent="0" algn="just">
              <a:spcBef>
                <a:spcPts val="0"/>
              </a:spcBef>
            </a:pPr>
            <a:endParaRPr lang="id-ID" sz="2000" b="0" dirty="0">
              <a:latin typeface="Calibri" panose="020F0502020204030204" pitchFamily="34" charset="0"/>
            </a:endParaRPr>
          </a:p>
          <a:p>
            <a:pPr marL="0" indent="0" algn="just">
              <a:spcBef>
                <a:spcPts val="0"/>
              </a:spcBef>
            </a:pPr>
            <a:r>
              <a:rPr lang="id-ID" sz="2000" b="0" dirty="0" smtClean="0">
                <a:latin typeface="Calibri" panose="020F0502020204030204" pitchFamily="34" charset="0"/>
              </a:rPr>
              <a:t>Blok tulisan kalimat </a:t>
            </a:r>
            <a:r>
              <a:rPr lang="id-ID" sz="2000" b="0" dirty="0">
                <a:latin typeface="Calibri" panose="020F0502020204030204" pitchFamily="34" charset="0"/>
              </a:rPr>
              <a:t>berikut </a:t>
            </a:r>
            <a:r>
              <a:rPr lang="id-ID" sz="2000" dirty="0">
                <a:latin typeface="Calibri" panose="020F0502020204030204" pitchFamily="34" charset="0"/>
              </a:rPr>
              <a:t>Materi Seminar Nasional Keperawatan </a:t>
            </a:r>
            <a:r>
              <a:rPr lang="id-ID" sz="2000" dirty="0" smtClean="0">
                <a:latin typeface="Calibri" panose="020F0502020204030204" pitchFamily="34" charset="0"/>
              </a:rPr>
              <a:t>2016</a:t>
            </a:r>
            <a:r>
              <a:rPr lang="id-ID" sz="2000" b="0" dirty="0" smtClean="0">
                <a:latin typeface="Calibri" panose="020F0502020204030204" pitchFamily="34" charset="0"/>
              </a:rPr>
              <a:t>, klik toolbar </a:t>
            </a:r>
            <a:r>
              <a:rPr lang="id-ID" sz="2000" dirty="0" smtClean="0">
                <a:latin typeface="Calibri" panose="020F0502020204030204" pitchFamily="34" charset="0"/>
              </a:rPr>
              <a:t>Insert/Edit link</a:t>
            </a:r>
            <a:r>
              <a:rPr lang="id-ID" sz="2000" b="0" dirty="0" smtClean="0">
                <a:latin typeface="Calibri" panose="020F0502020204030204" pitchFamily="34" charset="0"/>
              </a:rPr>
              <a:t>, masukkan link yang dicopy tadi lalu klik </a:t>
            </a:r>
            <a:r>
              <a:rPr lang="id-ID" sz="2000" dirty="0" smtClean="0">
                <a:latin typeface="Calibri" panose="020F0502020204030204" pitchFamily="34" charset="0"/>
              </a:rPr>
              <a:t>Apply</a:t>
            </a:r>
            <a:r>
              <a:rPr lang="id-ID" sz="2000" b="0" dirty="0" smtClean="0">
                <a:latin typeface="Calibri" panose="020F0502020204030204" pitchFamily="34" charset="0"/>
              </a:rPr>
              <a:t>. Maka apabila pengunjuk web klik tulisan tersebut akan langsung mendownload file yang anda upload.</a:t>
            </a:r>
            <a:endParaRPr lang="id-ID" sz="2000" dirty="0">
              <a:latin typeface="Calibri" panose="020F0502020204030204" pitchFamily="34" charset="0"/>
            </a:endParaRPr>
          </a:p>
          <a:p>
            <a:pPr marL="0" indent="0" algn="just">
              <a:spcBef>
                <a:spcPts val="0"/>
              </a:spcBef>
            </a:pPr>
            <a:endParaRPr lang="id-ID" sz="2000" b="0" dirty="0">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a:p>
            <a:pPr marL="457200" indent="-457200" algn="just">
              <a:spcBef>
                <a:spcPts val="0"/>
              </a:spcBef>
              <a:buFont typeface="+mj-lt"/>
              <a:buAutoNum type="arabicPeriod" startAt="8"/>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21</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5" name="Picture 4"/>
          <p:cNvPicPr>
            <a:picLocks noChangeAspect="1"/>
          </p:cNvPicPr>
          <p:nvPr/>
        </p:nvPicPr>
        <p:blipFill rotWithShape="1">
          <a:blip r:embed="rId2"/>
          <a:srcRect b="7229"/>
          <a:stretch/>
        </p:blipFill>
        <p:spPr>
          <a:xfrm>
            <a:off x="899593" y="5427327"/>
            <a:ext cx="4752528" cy="927017"/>
          </a:xfrm>
          <a:prstGeom prst="rect">
            <a:avLst/>
          </a:prstGeom>
        </p:spPr>
      </p:pic>
      <p:pic>
        <p:nvPicPr>
          <p:cNvPr id="10" name="Picture 9"/>
          <p:cNvPicPr>
            <a:picLocks noChangeAspect="1"/>
          </p:cNvPicPr>
          <p:nvPr/>
        </p:nvPicPr>
        <p:blipFill rotWithShape="1">
          <a:blip r:embed="rId3"/>
          <a:srcRect b="5514"/>
          <a:stretch/>
        </p:blipFill>
        <p:spPr>
          <a:xfrm>
            <a:off x="5724131" y="5427327"/>
            <a:ext cx="3312366" cy="596134"/>
          </a:xfrm>
          <a:prstGeom prst="rect">
            <a:avLst/>
          </a:prstGeom>
        </p:spPr>
      </p:pic>
    </p:spTree>
    <p:extLst>
      <p:ext uri="{BB962C8B-B14F-4D97-AF65-F5344CB8AC3E}">
        <p14:creationId xmlns:p14="http://schemas.microsoft.com/office/powerpoint/2010/main" val="7919991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880" y="404664"/>
            <a:ext cx="7520940" cy="548640"/>
          </a:xfrm>
        </p:spPr>
        <p:txBody>
          <a:bodyPr/>
          <a:lstStyle/>
          <a:p>
            <a:pPr algn="ctr"/>
            <a:r>
              <a:rPr lang="id-ID" b="1" cap="none" dirty="0" smtClean="0">
                <a:latin typeface="Calibri" panose="020F0502020204030204" pitchFamily="34" charset="0"/>
              </a:rPr>
              <a:t>Contact Person</a:t>
            </a:r>
            <a:endParaRPr lang="id-ID" b="1" cap="none" dirty="0">
              <a:latin typeface="Calibri" panose="020F0502020204030204" pitchFamily="34" charset="0"/>
            </a:endParaRPr>
          </a:p>
        </p:txBody>
      </p:sp>
      <p:sp>
        <p:nvSpPr>
          <p:cNvPr id="3" name="Content Placeholder 2"/>
          <p:cNvSpPr>
            <a:spLocks noGrp="1"/>
          </p:cNvSpPr>
          <p:nvPr>
            <p:ph idx="1"/>
          </p:nvPr>
        </p:nvSpPr>
        <p:spPr>
          <a:xfrm>
            <a:off x="827584" y="1100628"/>
            <a:ext cx="7520940" cy="5352708"/>
          </a:xfrm>
        </p:spPr>
        <p:txBody>
          <a:bodyPr>
            <a:normAutofit/>
          </a:bodyPr>
          <a:lstStyle/>
          <a:p>
            <a:pPr marL="0" indent="0" algn="just">
              <a:spcBef>
                <a:spcPts val="0"/>
              </a:spcBef>
            </a:pPr>
            <a:endParaRPr lang="id-ID" sz="2000" b="0" dirty="0">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a:p>
            <a:pPr marL="457200" indent="-457200" algn="just">
              <a:spcBef>
                <a:spcPts val="0"/>
              </a:spcBef>
              <a:buFont typeface="+mj-lt"/>
              <a:buAutoNum type="arabicPeriod" startAt="8"/>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22</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sp>
        <p:nvSpPr>
          <p:cNvPr id="8" name="Content Placeholder 2"/>
          <p:cNvSpPr txBox="1">
            <a:spLocks/>
          </p:cNvSpPr>
          <p:nvPr/>
        </p:nvSpPr>
        <p:spPr>
          <a:xfrm>
            <a:off x="611560" y="1704300"/>
            <a:ext cx="5688632" cy="1608292"/>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just">
              <a:spcBef>
                <a:spcPts val="0"/>
              </a:spcBef>
            </a:pPr>
            <a:r>
              <a:rPr lang="id-ID" sz="2800" b="0" dirty="0" smtClean="0">
                <a:latin typeface="Calibri" panose="020F0502020204030204" pitchFamily="34" charset="0"/>
              </a:rPr>
              <a:t>Gansar Timur Pamungkas</a:t>
            </a:r>
          </a:p>
          <a:p>
            <a:pPr marL="0" indent="0" algn="just">
              <a:spcBef>
                <a:spcPts val="0"/>
              </a:spcBef>
            </a:pPr>
            <a:endParaRPr lang="id-ID" sz="800" b="0" dirty="0" smtClean="0">
              <a:latin typeface="Calibri" panose="020F0502020204030204" pitchFamily="34" charset="0"/>
            </a:endParaRPr>
          </a:p>
          <a:p>
            <a:pPr marL="0" indent="0" algn="just">
              <a:spcBef>
                <a:spcPts val="0"/>
              </a:spcBef>
            </a:pPr>
            <a:r>
              <a:rPr lang="id-ID" sz="2400" b="0" dirty="0" smtClean="0">
                <a:latin typeface="Calibri" panose="020F0502020204030204" pitchFamily="34" charset="0"/>
              </a:rPr>
              <a:t>        Jl. Kedungmundu Raya No. 22 Semarang</a:t>
            </a:r>
          </a:p>
          <a:p>
            <a:pPr marL="0" indent="0" algn="just">
              <a:spcBef>
                <a:spcPts val="0"/>
              </a:spcBef>
            </a:pPr>
            <a:r>
              <a:rPr lang="id-ID" sz="2400" b="0" dirty="0" smtClean="0">
                <a:latin typeface="Calibri" panose="020F0502020204030204" pitchFamily="34" charset="0"/>
              </a:rPr>
              <a:t>        gansar.pamungkas@gmail.com</a:t>
            </a:r>
          </a:p>
          <a:p>
            <a:pPr marL="0" indent="0" algn="just">
              <a:spcBef>
                <a:spcPts val="0"/>
              </a:spcBef>
            </a:pPr>
            <a:r>
              <a:rPr lang="id-ID" sz="2400" b="0" dirty="0" smtClean="0">
                <a:latin typeface="Calibri" panose="020F0502020204030204" pitchFamily="34" charset="0"/>
              </a:rPr>
              <a:t>        085641382158</a:t>
            </a:r>
          </a:p>
        </p:txBody>
      </p:sp>
      <p:pic>
        <p:nvPicPr>
          <p:cNvPr id="7" name="Picture 6"/>
          <p:cNvPicPr>
            <a:picLocks noChangeAspect="1"/>
          </p:cNvPicPr>
          <p:nvPr/>
        </p:nvPicPr>
        <p:blipFill>
          <a:blip r:embed="rId2"/>
          <a:stretch>
            <a:fillRect/>
          </a:stretch>
        </p:blipFill>
        <p:spPr>
          <a:xfrm>
            <a:off x="777870" y="2780928"/>
            <a:ext cx="303722" cy="239100"/>
          </a:xfrm>
          <a:prstGeom prst="rect">
            <a:avLst/>
          </a:prstGeom>
        </p:spPr>
      </p:pic>
      <p:pic>
        <p:nvPicPr>
          <p:cNvPr id="12" name="Picture 11"/>
          <p:cNvPicPr>
            <a:picLocks noChangeAspect="1"/>
          </p:cNvPicPr>
          <p:nvPr/>
        </p:nvPicPr>
        <p:blipFill>
          <a:blip r:embed="rId3"/>
          <a:stretch>
            <a:fillRect/>
          </a:stretch>
        </p:blipFill>
        <p:spPr>
          <a:xfrm>
            <a:off x="775070" y="2303499"/>
            <a:ext cx="306522" cy="309890"/>
          </a:xfrm>
          <a:prstGeom prst="rect">
            <a:avLst/>
          </a:prstGeom>
        </p:spPr>
      </p:pic>
      <p:pic>
        <p:nvPicPr>
          <p:cNvPr id="13" name="Picture 12"/>
          <p:cNvPicPr>
            <a:picLocks noChangeAspect="1"/>
          </p:cNvPicPr>
          <p:nvPr/>
        </p:nvPicPr>
        <p:blipFill>
          <a:blip r:embed="rId4"/>
          <a:stretch>
            <a:fillRect/>
          </a:stretch>
        </p:blipFill>
        <p:spPr>
          <a:xfrm>
            <a:off x="742007" y="3042830"/>
            <a:ext cx="370366" cy="333636"/>
          </a:xfrm>
          <a:prstGeom prst="rect">
            <a:avLst/>
          </a:prstGeom>
        </p:spPr>
      </p:pic>
    </p:spTree>
    <p:extLst>
      <p:ext uri="{BB962C8B-B14F-4D97-AF65-F5344CB8AC3E}">
        <p14:creationId xmlns:p14="http://schemas.microsoft.com/office/powerpoint/2010/main" val="12802139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35696" y="2492896"/>
            <a:ext cx="5650992" cy="1207509"/>
          </a:xfrm>
        </p:spPr>
        <p:txBody>
          <a:bodyPr/>
          <a:lstStyle/>
          <a:p>
            <a:r>
              <a:rPr lang="id-ID" sz="6000" b="1" dirty="0" smtClean="0">
                <a:latin typeface="Calibri" panose="020F0502020204030204" pitchFamily="34" charset="0"/>
              </a:rPr>
              <a:t>Terima kasih</a:t>
            </a:r>
            <a:endParaRPr lang="id-ID" sz="6000" b="1"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6551BEA7-1BDD-4DBE-A490-29BD25D9F4E7}" type="slidenum">
              <a:rPr lang="id-ID" smtClean="0"/>
              <a:t>23</a:t>
            </a:fld>
            <a:endParaRPr lang="id-ID"/>
          </a:p>
        </p:txBody>
      </p:sp>
    </p:spTree>
    <p:extLst>
      <p:ext uri="{BB962C8B-B14F-4D97-AF65-F5344CB8AC3E}">
        <p14:creationId xmlns:p14="http://schemas.microsoft.com/office/powerpoint/2010/main" val="3646152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Login pada Website</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algn="just">
              <a:spcBef>
                <a:spcPts val="0"/>
              </a:spcBef>
              <a:buAutoNum type="arabicPeriod"/>
            </a:pPr>
            <a:r>
              <a:rPr lang="id-ID" sz="2000" b="0" dirty="0" smtClean="0">
                <a:latin typeface="Calibri" panose="020F0502020204030204" pitchFamily="34" charset="0"/>
              </a:rPr>
              <a:t>Buka web browser pada komputer / handphone.</a:t>
            </a:r>
          </a:p>
          <a:p>
            <a:pPr algn="just">
              <a:spcBef>
                <a:spcPts val="0"/>
              </a:spcBef>
              <a:buAutoNum type="arabicPeriod"/>
            </a:pPr>
            <a:r>
              <a:rPr lang="id-ID" sz="2000" b="0" dirty="0" smtClean="0">
                <a:latin typeface="Calibri" panose="020F0502020204030204" pitchFamily="34" charset="0"/>
              </a:rPr>
              <a:t>Ketikkan alamat berikut pada address bar :</a:t>
            </a:r>
            <a:br>
              <a:rPr lang="id-ID" sz="2000" b="0" dirty="0" smtClean="0">
                <a:latin typeface="Calibri" panose="020F0502020204030204" pitchFamily="34" charset="0"/>
              </a:rPr>
            </a:br>
            <a:r>
              <a:rPr lang="id-ID" sz="2000" b="0" dirty="0" smtClean="0">
                <a:solidFill>
                  <a:srgbClr val="FF0000"/>
                </a:solidFill>
                <a:latin typeface="Calibri" panose="020F0502020204030204" pitchFamily="34" charset="0"/>
              </a:rPr>
              <a:t>http</a:t>
            </a:r>
            <a:r>
              <a:rPr lang="id-ID" sz="2000" b="0" dirty="0">
                <a:solidFill>
                  <a:srgbClr val="FF0000"/>
                </a:solidFill>
                <a:latin typeface="Calibri" panose="020F0502020204030204" pitchFamily="34" charset="0"/>
              </a:rPr>
              <a:t>://ppnijateng.org/wp-admin</a:t>
            </a:r>
            <a:endParaRPr lang="id-ID" sz="2000" b="0" dirty="0" smtClean="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endParaRPr lang="id-ID" sz="2000" b="0" dirty="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endParaRPr lang="id-ID" sz="2000" b="0" dirty="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endParaRPr lang="id-ID" sz="2000" b="0" dirty="0">
              <a:latin typeface="Calibri" panose="020F0502020204030204" pitchFamily="34" charset="0"/>
            </a:endParaRPr>
          </a:p>
          <a:p>
            <a:pPr algn="just">
              <a:spcBef>
                <a:spcPts val="0"/>
              </a:spcBef>
              <a:buAutoNum type="arabicPeriod"/>
            </a:pPr>
            <a:r>
              <a:rPr lang="id-ID" sz="2000" b="0" dirty="0" smtClean="0">
                <a:latin typeface="Calibri" panose="020F0502020204030204" pitchFamily="34" charset="0"/>
              </a:rPr>
              <a:t>Masukkan username dan password yang sudah diberikan.</a:t>
            </a:r>
          </a:p>
          <a:p>
            <a:pPr algn="just">
              <a:spcBef>
                <a:spcPts val="0"/>
              </a:spcBef>
              <a:buAutoNum type="arabicPeriod"/>
            </a:pPr>
            <a:r>
              <a:rPr lang="id-ID" sz="2000" b="0" dirty="0" smtClean="0">
                <a:latin typeface="Calibri" panose="020F0502020204030204" pitchFamily="34" charset="0"/>
              </a:rPr>
              <a:t>Klik </a:t>
            </a:r>
            <a:r>
              <a:rPr lang="id-ID" sz="2000" dirty="0" smtClean="0">
                <a:latin typeface="Calibri" panose="020F0502020204030204" pitchFamily="34" charset="0"/>
              </a:rPr>
              <a:t>Log ini </a:t>
            </a:r>
            <a:r>
              <a:rPr lang="id-ID" sz="2000" b="0" dirty="0" smtClean="0">
                <a:latin typeface="Calibri" panose="020F0502020204030204" pitchFamily="34" charset="0"/>
              </a:rPr>
              <a:t>untuk masuk ke </a:t>
            </a:r>
            <a:r>
              <a:rPr lang="id-ID" sz="2000" b="0" i="1" dirty="0" smtClean="0">
                <a:latin typeface="Calibri" panose="020F0502020204030204" pitchFamily="34" charset="0"/>
              </a:rPr>
              <a:t>Dasboard Control Panel</a:t>
            </a:r>
            <a:r>
              <a:rPr lang="id-ID" sz="2000" b="0" dirty="0" smtClean="0">
                <a:latin typeface="Calibri" panose="020F0502020204030204" pitchFamily="34" charset="0"/>
              </a:rPr>
              <a:t>, pastikan dipojok kanan atas berisi nama DPD saudara :</a:t>
            </a:r>
            <a:endParaRPr lang="id-ID" sz="2000" b="0" dirty="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marL="0" indent="0" algn="just">
              <a:spcBef>
                <a:spcPts val="0"/>
              </a:spcBef>
            </a:pPr>
            <a:r>
              <a:rPr lang="id-ID" sz="2000" b="0" dirty="0">
                <a:solidFill>
                  <a:srgbClr val="FF0000"/>
                </a:solidFill>
                <a:latin typeface="Calibri" panose="020F0502020204030204" pitchFamily="34" charset="0"/>
              </a:rPr>
              <a:t> </a:t>
            </a:r>
            <a:r>
              <a:rPr lang="id-ID" sz="2000" b="0" dirty="0" smtClean="0">
                <a:solidFill>
                  <a:srgbClr val="FF0000"/>
                </a:solidFill>
                <a:latin typeface="Calibri" panose="020F0502020204030204" pitchFamily="34" charset="0"/>
              </a:rPr>
              <a:t>     </a:t>
            </a: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3</a:t>
            </a:fld>
            <a:endParaRPr lang="id-ID"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833"/>
          <a:stretch/>
        </p:blipFill>
        <p:spPr bwMode="auto">
          <a:xfrm>
            <a:off x="1259632" y="2141612"/>
            <a:ext cx="2520280" cy="200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1288215" y="5190064"/>
            <a:ext cx="2878223" cy="759216"/>
          </a:xfrm>
          <a:prstGeom prst="rect">
            <a:avLst/>
          </a:prstGeom>
        </p:spPr>
      </p:pic>
    </p:spTree>
    <p:extLst>
      <p:ext uri="{BB962C8B-B14F-4D97-AF65-F5344CB8AC3E}">
        <p14:creationId xmlns:p14="http://schemas.microsoft.com/office/powerpoint/2010/main" val="8656758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Mengganti Password pada Website</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640740"/>
          </a:xfrm>
        </p:spPr>
        <p:txBody>
          <a:bodyPr>
            <a:normAutofit/>
          </a:bodyPr>
          <a:lstStyle/>
          <a:p>
            <a:pPr algn="just">
              <a:spcBef>
                <a:spcPts val="0"/>
              </a:spcBef>
              <a:buAutoNum type="arabicPeriod"/>
            </a:pPr>
            <a:r>
              <a:rPr lang="id-ID" sz="2000" b="0" dirty="0" smtClean="0">
                <a:latin typeface="Calibri" panose="020F0502020204030204" pitchFamily="34" charset="0"/>
              </a:rPr>
              <a:t>Buka web browser pada komputer / handphone.</a:t>
            </a:r>
          </a:p>
          <a:p>
            <a:pPr algn="just">
              <a:spcBef>
                <a:spcPts val="0"/>
              </a:spcBef>
              <a:buAutoNum type="arabicPeriod"/>
            </a:pPr>
            <a:r>
              <a:rPr lang="id-ID" sz="2000" b="0" dirty="0" smtClean="0">
                <a:latin typeface="Calibri" panose="020F0502020204030204" pitchFamily="34" charset="0"/>
              </a:rPr>
              <a:t>Login dengan akunnya masing-masing, pastikan sudah masuk ke dalam dashboard.</a:t>
            </a:r>
          </a:p>
          <a:p>
            <a:pPr algn="just">
              <a:spcBef>
                <a:spcPts val="0"/>
              </a:spcBef>
              <a:buAutoNum type="arabicPeriod"/>
            </a:pPr>
            <a:r>
              <a:rPr lang="id-ID" sz="2000" b="0" dirty="0" smtClean="0">
                <a:latin typeface="Calibri" panose="020F0502020204030204" pitchFamily="34" charset="0"/>
              </a:rPr>
              <a:t>Pastikan dipojok kanan atas terdapat nama DPD Anda :</a:t>
            </a:r>
            <a:endParaRPr lang="id-ID" sz="2000" b="0" dirty="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endParaRPr lang="id-ID" sz="2000" b="0" dirty="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r>
              <a:rPr lang="id-ID" sz="2000" b="0" dirty="0" smtClean="0">
                <a:latin typeface="Calibri" panose="020F0502020204030204" pitchFamily="34" charset="0"/>
              </a:rPr>
              <a:t>Klik </a:t>
            </a:r>
            <a:r>
              <a:rPr lang="id-ID" sz="2000" dirty="0" smtClean="0">
                <a:latin typeface="Calibri" panose="020F0502020204030204" pitchFamily="34" charset="0"/>
              </a:rPr>
              <a:t>Profile</a:t>
            </a:r>
            <a:r>
              <a:rPr lang="id-ID" sz="2000" b="0" dirty="0" smtClean="0">
                <a:latin typeface="Calibri" panose="020F0502020204030204" pitchFamily="34" charset="0"/>
              </a:rPr>
              <a:t> pada panel sebelah kiri.</a:t>
            </a:r>
          </a:p>
          <a:p>
            <a:pPr algn="just">
              <a:spcBef>
                <a:spcPts val="0"/>
              </a:spcBef>
              <a:buAutoNum type="arabicPeriod"/>
            </a:pPr>
            <a:endParaRPr lang="id-ID" sz="2000" b="0" dirty="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r>
              <a:rPr lang="id-ID" sz="2000" b="0" dirty="0" smtClean="0">
                <a:latin typeface="Calibri" panose="020F0502020204030204" pitchFamily="34" charset="0"/>
              </a:rPr>
              <a:t>Pada bagian bawah terdapat New Password, lalu klik </a:t>
            </a:r>
            <a:r>
              <a:rPr lang="id-ID" sz="2000" dirty="0" smtClean="0">
                <a:latin typeface="Calibri" panose="020F0502020204030204" pitchFamily="34" charset="0"/>
              </a:rPr>
              <a:t>Generate</a:t>
            </a:r>
            <a:r>
              <a:rPr lang="id-ID" sz="2000" b="0" dirty="0" smtClean="0">
                <a:latin typeface="Calibri" panose="020F0502020204030204" pitchFamily="34" charset="0"/>
              </a:rPr>
              <a:t>. Maka akan muncul  kotak untuk mengisi password baru.</a:t>
            </a:r>
          </a:p>
          <a:p>
            <a:pPr algn="just">
              <a:spcBef>
                <a:spcPts val="0"/>
              </a:spcBef>
              <a:buAutoNum type="arabicPeriod"/>
            </a:pPr>
            <a:endParaRPr lang="id-ID" sz="2000" b="0" dirty="0">
              <a:latin typeface="Calibri" panose="020F0502020204030204" pitchFamily="34" charset="0"/>
            </a:endParaRPr>
          </a:p>
          <a:p>
            <a:pPr algn="just">
              <a:spcBef>
                <a:spcPts val="0"/>
              </a:spcBef>
              <a:buAutoNum type="arabicPeriod"/>
            </a:pPr>
            <a:r>
              <a:rPr lang="id-ID" sz="2000" b="0" dirty="0" smtClean="0">
                <a:latin typeface="Calibri" panose="020F0502020204030204" pitchFamily="34" charset="0"/>
              </a:rPr>
              <a:t>Klik </a:t>
            </a:r>
            <a:r>
              <a:rPr lang="id-ID" sz="2000" dirty="0" smtClean="0">
                <a:latin typeface="Calibri" panose="020F0502020204030204" pitchFamily="34" charset="0"/>
              </a:rPr>
              <a:t>Update Profile </a:t>
            </a:r>
            <a:r>
              <a:rPr lang="id-ID" sz="2000" b="0" dirty="0" smtClean="0">
                <a:latin typeface="Calibri" panose="020F0502020204030204" pitchFamily="34" charset="0"/>
              </a:rPr>
              <a:t>untuk menerapkan password baru tersebut.</a:t>
            </a:r>
            <a:endParaRPr lang="id-ID" sz="2000" dirty="0">
              <a:latin typeface="Calibri" panose="020F0502020204030204" pitchFamily="34" charset="0"/>
            </a:endParaRPr>
          </a:p>
          <a:p>
            <a:pPr algn="just">
              <a:spcBef>
                <a:spcPts val="0"/>
              </a:spcBef>
              <a:buAutoNum type="arabicPeriod"/>
            </a:pPr>
            <a:endParaRPr lang="id-ID" sz="2000" dirty="0" smtClean="0">
              <a:latin typeface="Calibri" panose="020F0502020204030204" pitchFamily="34" charset="0"/>
            </a:endParaRPr>
          </a:p>
          <a:p>
            <a:pPr algn="just">
              <a:spcBef>
                <a:spcPts val="0"/>
              </a:spcBef>
              <a:buAutoNum type="arabicPeriod"/>
            </a:pPr>
            <a:endParaRPr lang="id-ID" sz="2000" b="0" dirty="0">
              <a:solidFill>
                <a:srgbClr val="FF0000"/>
              </a:solidFill>
              <a:latin typeface="Calibri" panose="020F0502020204030204" pitchFamily="34" charset="0"/>
            </a:endParaRPr>
          </a:p>
          <a:p>
            <a:pPr algn="just">
              <a:spcBef>
                <a:spcPts val="0"/>
              </a:spcBef>
              <a:buAutoNum type="arabicPeriod"/>
            </a:pPr>
            <a:r>
              <a:rPr lang="id-ID" sz="2000" b="0" dirty="0" smtClean="0">
                <a:solidFill>
                  <a:schemeClr val="bg1"/>
                </a:solidFill>
                <a:latin typeface="Calibri" panose="020F0502020204030204" pitchFamily="34" charset="0"/>
              </a:rPr>
              <a:t>Jangan lupa untuk menyimpan password baru tersebut dan jangan sampai hilang.</a:t>
            </a:r>
          </a:p>
          <a:p>
            <a:pPr marL="0" indent="0" algn="just">
              <a:spcBef>
                <a:spcPts val="0"/>
              </a:spcBef>
            </a:pPr>
            <a:endParaRPr lang="id-ID" sz="2000" dirty="0">
              <a:latin typeface="Calibri" panose="020F0502020204030204" pitchFamily="34" charset="0"/>
            </a:endParaRPr>
          </a:p>
          <a:p>
            <a:pPr marL="0" indent="0" algn="just">
              <a:spcBef>
                <a:spcPts val="0"/>
              </a:spcBef>
            </a:pPr>
            <a:endParaRPr lang="id-ID" sz="2000" dirty="0" smtClean="0">
              <a:latin typeface="Calibri" panose="020F0502020204030204" pitchFamily="34" charset="0"/>
            </a:endParaRPr>
          </a:p>
          <a:p>
            <a:pPr marL="0" indent="0" algn="just">
              <a:spcBef>
                <a:spcPts val="0"/>
              </a:spcBef>
            </a:pPr>
            <a:endParaRPr lang="id-ID" sz="2000" dirty="0">
              <a:latin typeface="Calibri" panose="020F0502020204030204" pitchFamily="34" charset="0"/>
            </a:endParaRPr>
          </a:p>
          <a:p>
            <a:pPr marL="0" indent="0" algn="just">
              <a:spcBef>
                <a:spcPts val="0"/>
              </a:spcBef>
            </a:pPr>
            <a:endParaRPr lang="id-ID" sz="2000" dirty="0" smtClean="0">
              <a:latin typeface="Calibri" panose="020F0502020204030204" pitchFamily="34" charset="0"/>
            </a:endParaRPr>
          </a:p>
          <a:p>
            <a:pPr marL="0" indent="0" algn="just">
              <a:spcBef>
                <a:spcPts val="0"/>
              </a:spcBef>
            </a:pPr>
            <a:endParaRPr lang="id-ID" sz="2000" dirty="0">
              <a:latin typeface="Calibri" panose="020F0502020204030204" pitchFamily="34" charset="0"/>
            </a:endParaRPr>
          </a:p>
          <a:p>
            <a:pPr marL="0" indent="0" algn="just">
              <a:spcBef>
                <a:spcPts val="0"/>
              </a:spcBef>
            </a:pPr>
            <a:endParaRPr lang="id-ID" sz="2000" dirty="0" smtClean="0">
              <a:latin typeface="Calibri" panose="020F0502020204030204" pitchFamily="34" charset="0"/>
            </a:endParaRPr>
          </a:p>
          <a:p>
            <a:pPr marL="0" indent="0" algn="just">
              <a:spcBef>
                <a:spcPts val="0"/>
              </a:spcBef>
            </a:pPr>
            <a:endParaRPr lang="id-ID" sz="2000" dirty="0" smtClean="0">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4</a:t>
            </a:fld>
            <a:endParaRPr lang="id-ID" dirty="0"/>
          </a:p>
        </p:txBody>
      </p:sp>
      <p:pic>
        <p:nvPicPr>
          <p:cNvPr id="7" name="Picture 6"/>
          <p:cNvPicPr>
            <a:picLocks noChangeAspect="1"/>
          </p:cNvPicPr>
          <p:nvPr/>
        </p:nvPicPr>
        <p:blipFill>
          <a:blip r:embed="rId2"/>
          <a:stretch>
            <a:fillRect/>
          </a:stretch>
        </p:blipFill>
        <p:spPr>
          <a:xfrm>
            <a:off x="1259632" y="2420888"/>
            <a:ext cx="2878223" cy="759216"/>
          </a:xfrm>
          <a:prstGeom prst="rect">
            <a:avLst/>
          </a:prstGeom>
        </p:spPr>
      </p:pic>
      <p:pic>
        <p:nvPicPr>
          <p:cNvPr id="4" name="Picture 3"/>
          <p:cNvPicPr>
            <a:picLocks noChangeAspect="1"/>
          </p:cNvPicPr>
          <p:nvPr/>
        </p:nvPicPr>
        <p:blipFill rotWithShape="1">
          <a:blip r:embed="rId3"/>
          <a:srcRect t="10798" r="15115" b="13613"/>
          <a:stretch/>
        </p:blipFill>
        <p:spPr>
          <a:xfrm>
            <a:off x="1259632" y="3645024"/>
            <a:ext cx="1512168" cy="504057"/>
          </a:xfrm>
          <a:prstGeom prst="rect">
            <a:avLst/>
          </a:prstGeom>
        </p:spPr>
      </p:pic>
      <p:pic>
        <p:nvPicPr>
          <p:cNvPr id="5" name="Picture 4"/>
          <p:cNvPicPr>
            <a:picLocks noChangeAspect="1"/>
          </p:cNvPicPr>
          <p:nvPr/>
        </p:nvPicPr>
        <p:blipFill rotWithShape="1">
          <a:blip r:embed="rId4"/>
          <a:srcRect t="9497" b="16396"/>
          <a:stretch/>
        </p:blipFill>
        <p:spPr>
          <a:xfrm>
            <a:off x="1259632" y="4797152"/>
            <a:ext cx="3543795" cy="360040"/>
          </a:xfrm>
          <a:prstGeom prst="rect">
            <a:avLst/>
          </a:prstGeom>
        </p:spPr>
      </p:pic>
      <p:pic>
        <p:nvPicPr>
          <p:cNvPr id="8" name="Picture 7"/>
          <p:cNvPicPr>
            <a:picLocks noChangeAspect="1"/>
          </p:cNvPicPr>
          <p:nvPr/>
        </p:nvPicPr>
        <p:blipFill rotWithShape="1">
          <a:blip r:embed="rId5"/>
          <a:srcRect t="16469" r="21011" b="14025"/>
          <a:stretch/>
        </p:blipFill>
        <p:spPr>
          <a:xfrm>
            <a:off x="4932040" y="4771536"/>
            <a:ext cx="3672408" cy="385656"/>
          </a:xfrm>
          <a:prstGeom prst="rect">
            <a:avLst/>
          </a:prstGeom>
        </p:spPr>
      </p:pic>
      <p:pic>
        <p:nvPicPr>
          <p:cNvPr id="9" name="Picture 8"/>
          <p:cNvPicPr>
            <a:picLocks noChangeAspect="1"/>
          </p:cNvPicPr>
          <p:nvPr/>
        </p:nvPicPr>
        <p:blipFill>
          <a:blip r:embed="rId6"/>
          <a:stretch>
            <a:fillRect/>
          </a:stretch>
        </p:blipFill>
        <p:spPr>
          <a:xfrm>
            <a:off x="1259632" y="5445224"/>
            <a:ext cx="1152686" cy="371527"/>
          </a:xfrm>
          <a:prstGeom prst="rect">
            <a:avLst/>
          </a:prstGeom>
        </p:spPr>
      </p:pic>
    </p:spTree>
    <p:extLst>
      <p:ext uri="{BB962C8B-B14F-4D97-AF65-F5344CB8AC3E}">
        <p14:creationId xmlns:p14="http://schemas.microsoft.com/office/powerpoint/2010/main" val="30480348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Menambah Berita... (Memasukkan Tulisan)</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algn="just">
              <a:spcBef>
                <a:spcPts val="0"/>
              </a:spcBef>
              <a:buAutoNum type="arabicPeriod"/>
            </a:pPr>
            <a:r>
              <a:rPr lang="id-ID" sz="2000" b="0" dirty="0" smtClean="0">
                <a:latin typeface="Calibri" panose="020F0502020204030204" pitchFamily="34" charset="0"/>
              </a:rPr>
              <a:t>Langkah selanjutnya adalah menambah berita atau dalam bahasa Web disebut </a:t>
            </a:r>
            <a:r>
              <a:rPr lang="id-ID" sz="2000" dirty="0" smtClean="0">
                <a:latin typeface="Calibri" panose="020F0502020204030204" pitchFamily="34" charset="0"/>
              </a:rPr>
              <a:t>Post </a:t>
            </a:r>
            <a:r>
              <a:rPr lang="id-ID" sz="2000" b="0" dirty="0" smtClean="0">
                <a:latin typeface="Calibri" panose="020F0502020204030204" pitchFamily="34" charset="0"/>
              </a:rPr>
              <a:t>atau</a:t>
            </a:r>
            <a:r>
              <a:rPr lang="id-ID" sz="2000" dirty="0" smtClean="0">
                <a:latin typeface="Calibri" panose="020F0502020204030204" pitchFamily="34" charset="0"/>
              </a:rPr>
              <a:t> Posting.</a:t>
            </a:r>
          </a:p>
          <a:p>
            <a:pPr algn="just">
              <a:spcBef>
                <a:spcPts val="0"/>
              </a:spcBef>
              <a:buAutoNum type="arabicPeriod"/>
            </a:pPr>
            <a:r>
              <a:rPr lang="id-ID" sz="2000" b="0" dirty="0" smtClean="0">
                <a:latin typeface="Calibri" panose="020F0502020204030204" pitchFamily="34" charset="0"/>
              </a:rPr>
              <a:t>Pastikan Anda sudah Log In dan masuk di Dashboard web.</a:t>
            </a:r>
          </a:p>
          <a:p>
            <a:pPr algn="just">
              <a:spcBef>
                <a:spcPts val="0"/>
              </a:spcBef>
              <a:buAutoNum type="arabicPeriod"/>
            </a:pPr>
            <a:r>
              <a:rPr lang="id-ID" sz="2000" b="0" dirty="0" smtClean="0">
                <a:latin typeface="Calibri" panose="020F0502020204030204" pitchFamily="34" charset="0"/>
              </a:rPr>
              <a:t>Klik </a:t>
            </a:r>
            <a:r>
              <a:rPr lang="id-ID" sz="2000" dirty="0" smtClean="0">
                <a:latin typeface="Calibri" panose="020F0502020204030204" pitchFamily="34" charset="0"/>
              </a:rPr>
              <a:t>Posts</a:t>
            </a:r>
            <a:r>
              <a:rPr lang="id-ID" sz="2000" b="0" dirty="0" smtClean="0">
                <a:latin typeface="Calibri" panose="020F0502020204030204" pitchFamily="34" charset="0"/>
              </a:rPr>
              <a:t> lalu klik </a:t>
            </a:r>
            <a:r>
              <a:rPr lang="id-ID" sz="2000" dirty="0" smtClean="0">
                <a:latin typeface="Calibri" panose="020F0502020204030204" pitchFamily="34" charset="0"/>
              </a:rPr>
              <a:t>Add New</a:t>
            </a:r>
            <a:r>
              <a:rPr lang="id-ID" sz="2000" b="0" dirty="0" smtClean="0">
                <a:latin typeface="Calibri" panose="020F0502020204030204" pitchFamily="34" charset="0"/>
              </a:rPr>
              <a:t>, seperti gambar dibawah ini :</a:t>
            </a:r>
          </a:p>
          <a:p>
            <a:pPr algn="just">
              <a:spcBef>
                <a:spcPts val="0"/>
              </a:spcBef>
              <a:buAutoNum type="arabicPeriod"/>
            </a:pPr>
            <a:endParaRPr lang="id-ID" sz="2000" b="0" dirty="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endParaRPr lang="id-ID" sz="2000" b="0" dirty="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endParaRPr lang="id-ID" sz="2000" b="0" dirty="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r>
              <a:rPr lang="id-ID" sz="2000" b="0" dirty="0" smtClean="0">
                <a:latin typeface="Calibri" panose="020F0502020204030204" pitchFamily="34" charset="0"/>
              </a:rPr>
              <a:t>Masukkan judul berita dan Isi berita, seperti gambar berikut :</a:t>
            </a:r>
          </a:p>
          <a:p>
            <a:pPr marL="0" indent="0" algn="just">
              <a:spcBef>
                <a:spcPts val="0"/>
              </a:spcBef>
            </a:pPr>
            <a:endParaRPr lang="id-ID" sz="2000" dirty="0" smtClean="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algn="just">
              <a:spcBef>
                <a:spcPts val="0"/>
              </a:spcBef>
              <a:buAutoNum type="arabicPeriod"/>
            </a:pPr>
            <a:endParaRPr lang="id-ID" sz="2000" b="0" dirty="0" smtClean="0">
              <a:latin typeface="Calibri" panose="020F0502020204030204" pitchFamily="34" charset="0"/>
            </a:endParaRPr>
          </a:p>
          <a:p>
            <a:pPr marL="0" indent="0" algn="just">
              <a:spcBef>
                <a:spcPts val="0"/>
              </a:spcBef>
            </a:pPr>
            <a:r>
              <a:rPr lang="id-ID" sz="2000" b="0" dirty="0" smtClean="0">
                <a:solidFill>
                  <a:srgbClr val="FF0000"/>
                </a:solidFill>
                <a:latin typeface="Calibri" panose="020F0502020204030204" pitchFamily="34" charset="0"/>
              </a:rPr>
              <a:t>      </a:t>
            </a: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5</a:t>
            </a:fld>
            <a:endParaRPr lang="id-ID"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1" y="2499845"/>
            <a:ext cx="32575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5642" b="12317"/>
          <a:stretch/>
        </p:blipFill>
        <p:spPr bwMode="auto">
          <a:xfrm>
            <a:off x="1260471" y="4588077"/>
            <a:ext cx="4319641" cy="20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0800000">
            <a:off x="4374005" y="4979507"/>
            <a:ext cx="288032" cy="216024"/>
          </a:xfrm>
          <a:prstGeom prst="rightArrow">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4679632" y="4902853"/>
            <a:ext cx="2412648" cy="369332"/>
          </a:xfrm>
          <a:prstGeom prst="rect">
            <a:avLst/>
          </a:prstGeom>
          <a:noFill/>
        </p:spPr>
        <p:txBody>
          <a:bodyPr wrap="none" rtlCol="0">
            <a:spAutoFit/>
          </a:bodyPr>
          <a:lstStyle/>
          <a:p>
            <a:r>
              <a:rPr lang="id-ID" dirty="0" smtClean="0"/>
              <a:t>Masukkan Judul Berita</a:t>
            </a:r>
            <a:endParaRPr lang="id-ID" dirty="0"/>
          </a:p>
        </p:txBody>
      </p:sp>
      <p:grpSp>
        <p:nvGrpSpPr>
          <p:cNvPr id="12" name="Group 11"/>
          <p:cNvGrpSpPr/>
          <p:nvPr/>
        </p:nvGrpSpPr>
        <p:grpSpPr>
          <a:xfrm>
            <a:off x="4360659" y="6290639"/>
            <a:ext cx="2421719" cy="369332"/>
            <a:chOff x="4374005" y="4247832"/>
            <a:chExt cx="2421719" cy="369332"/>
          </a:xfrm>
        </p:grpSpPr>
        <p:sp>
          <p:nvSpPr>
            <p:cNvPr id="13" name="Right Arrow 12"/>
            <p:cNvSpPr/>
            <p:nvPr/>
          </p:nvSpPr>
          <p:spPr>
            <a:xfrm rot="10800000">
              <a:off x="4374005" y="4324486"/>
              <a:ext cx="288032" cy="216024"/>
            </a:xfrm>
            <a:prstGeom prst="rightArrow">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4679632" y="4247832"/>
              <a:ext cx="2116092" cy="369332"/>
            </a:xfrm>
            <a:prstGeom prst="rect">
              <a:avLst/>
            </a:prstGeom>
            <a:noFill/>
          </p:spPr>
          <p:txBody>
            <a:bodyPr wrap="none" rtlCol="0">
              <a:spAutoFit/>
            </a:bodyPr>
            <a:lstStyle/>
            <a:p>
              <a:r>
                <a:rPr lang="id-ID" dirty="0" smtClean="0"/>
                <a:t>Masukkan Isi Berita</a:t>
              </a:r>
              <a:endParaRPr lang="id-ID" dirty="0"/>
            </a:p>
          </p:txBody>
        </p:sp>
      </p:grpSp>
    </p:spTree>
    <p:extLst>
      <p:ext uri="{BB962C8B-B14F-4D97-AF65-F5344CB8AC3E}">
        <p14:creationId xmlns:p14="http://schemas.microsoft.com/office/powerpoint/2010/main" val="23325296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Menambah Berita... (Merapikan Paragraf)</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836712"/>
            <a:ext cx="7520940" cy="5352708"/>
          </a:xfrm>
        </p:spPr>
        <p:txBody>
          <a:bodyPr>
            <a:normAutofit/>
          </a:bodyPr>
          <a:lstStyle/>
          <a:p>
            <a:pPr marL="457200" indent="-457200" algn="just">
              <a:spcBef>
                <a:spcPts val="0"/>
              </a:spcBef>
              <a:buFont typeface="+mj-lt"/>
              <a:buAutoNum type="arabicPeriod" startAt="5"/>
            </a:pPr>
            <a:r>
              <a:rPr lang="id-ID" sz="2000" b="0" dirty="0" smtClean="0">
                <a:latin typeface="Calibri" panose="020F0502020204030204" pitchFamily="34" charset="0"/>
              </a:rPr>
              <a:t>Berikut contoh berita yang dimasukkan ke web :</a:t>
            </a:r>
          </a:p>
          <a:p>
            <a:pPr marL="457200" indent="-457200" algn="just">
              <a:spcBef>
                <a:spcPts val="0"/>
              </a:spcBef>
              <a:buFont typeface="+mj-lt"/>
              <a:buAutoNum type="arabicPeriod" startAt="5"/>
            </a:pPr>
            <a:endParaRPr lang="id-ID" sz="2000" b="0" dirty="0">
              <a:latin typeface="Calibri" panose="020F0502020204030204" pitchFamily="34" charset="0"/>
            </a:endParaRPr>
          </a:p>
          <a:p>
            <a:pPr marL="457200" indent="-457200" algn="just">
              <a:spcBef>
                <a:spcPts val="0"/>
              </a:spcBef>
              <a:buFont typeface="+mj-lt"/>
              <a:buAutoNum type="arabicPeriod" startAt="5"/>
            </a:pPr>
            <a:endParaRPr lang="id-ID" sz="2000" b="0" dirty="0" smtClean="0">
              <a:latin typeface="Calibri" panose="020F0502020204030204" pitchFamily="34" charset="0"/>
            </a:endParaRPr>
          </a:p>
          <a:p>
            <a:pPr marL="457200" indent="-457200" algn="just">
              <a:spcBef>
                <a:spcPts val="0"/>
              </a:spcBef>
              <a:buFont typeface="+mj-lt"/>
              <a:buAutoNum type="arabicPeriod" startAt="5"/>
            </a:pPr>
            <a:endParaRPr lang="id-ID" sz="2000" b="0" dirty="0">
              <a:latin typeface="Calibri" panose="020F0502020204030204" pitchFamily="34" charset="0"/>
            </a:endParaRPr>
          </a:p>
          <a:p>
            <a:pPr marL="457200" indent="-457200" algn="just">
              <a:spcBef>
                <a:spcPts val="0"/>
              </a:spcBef>
              <a:buFont typeface="+mj-lt"/>
              <a:buAutoNum type="arabicPeriod" startAt="5"/>
            </a:pPr>
            <a:endParaRPr lang="id-ID" sz="2000" b="0" dirty="0" smtClean="0">
              <a:latin typeface="Calibri" panose="020F0502020204030204" pitchFamily="34" charset="0"/>
            </a:endParaRPr>
          </a:p>
          <a:p>
            <a:pPr marL="457200" indent="-457200" algn="just">
              <a:spcBef>
                <a:spcPts val="0"/>
              </a:spcBef>
              <a:buFont typeface="+mj-lt"/>
              <a:buAutoNum type="arabicPeriod" startAt="5"/>
            </a:pPr>
            <a:endParaRPr lang="id-ID" sz="2000" b="0" dirty="0">
              <a:latin typeface="Calibri" panose="020F0502020204030204" pitchFamily="34" charset="0"/>
            </a:endParaRPr>
          </a:p>
          <a:p>
            <a:pPr marL="457200" indent="-457200" algn="just">
              <a:spcBef>
                <a:spcPts val="0"/>
              </a:spcBef>
              <a:buFont typeface="+mj-lt"/>
              <a:buAutoNum type="arabicPeriod" startAt="5"/>
            </a:pPr>
            <a:endParaRPr lang="id-ID" sz="2000" b="0" dirty="0" smtClean="0">
              <a:latin typeface="Calibri" panose="020F0502020204030204" pitchFamily="34" charset="0"/>
            </a:endParaRPr>
          </a:p>
          <a:p>
            <a:pPr marL="457200" indent="-457200" algn="just">
              <a:spcBef>
                <a:spcPts val="0"/>
              </a:spcBef>
              <a:buFont typeface="+mj-lt"/>
              <a:buAutoNum type="arabicPeriod" startAt="5"/>
            </a:pPr>
            <a:endParaRPr lang="id-ID" sz="2000" b="0" dirty="0">
              <a:latin typeface="Calibri" panose="020F0502020204030204" pitchFamily="34" charset="0"/>
            </a:endParaRPr>
          </a:p>
          <a:p>
            <a:pPr marL="457200" indent="-457200" algn="just">
              <a:spcBef>
                <a:spcPts val="0"/>
              </a:spcBef>
              <a:buFont typeface="+mj-lt"/>
              <a:buAutoNum type="arabicPeriod" startAt="5"/>
            </a:pPr>
            <a:r>
              <a:rPr lang="id-ID" sz="2000" b="0" dirty="0" smtClean="0">
                <a:latin typeface="Calibri" panose="020F0502020204030204" pitchFamily="34" charset="0"/>
              </a:rPr>
              <a:t>Ketika menuliskan artikel pada isi berita secara default, paragraf akan rata kiri saja, untuk merapikan paragraf</a:t>
            </a:r>
            <a:r>
              <a:rPr lang="id-ID" sz="2000" dirty="0" smtClean="0">
                <a:latin typeface="Calibri" panose="020F0502020204030204" pitchFamily="34" charset="0"/>
              </a:rPr>
              <a:t> </a:t>
            </a:r>
            <a:r>
              <a:rPr lang="id-ID" sz="2000" b="0" dirty="0" smtClean="0">
                <a:latin typeface="Calibri" panose="020F0502020204030204" pitchFamily="34" charset="0"/>
              </a:rPr>
              <a:t>agar rata kiri dan kanan (</a:t>
            </a:r>
            <a:r>
              <a:rPr lang="id-ID" sz="2000" dirty="0" smtClean="0">
                <a:latin typeface="Calibri" panose="020F0502020204030204" pitchFamily="34" charset="0"/>
              </a:rPr>
              <a:t>Justify</a:t>
            </a:r>
            <a:r>
              <a:rPr lang="id-ID" sz="2000" b="0" dirty="0" smtClean="0">
                <a:latin typeface="Calibri" panose="020F0502020204030204" pitchFamily="34" charset="0"/>
              </a:rPr>
              <a:t>), paragraf yang ingin dirapikan harus diblok terlebih dahulu lalu klik icon </a:t>
            </a:r>
            <a:r>
              <a:rPr lang="id-ID" sz="2000" b="0" i="1" dirty="0" smtClean="0">
                <a:latin typeface="Calibri" panose="020F0502020204030204" pitchFamily="34" charset="0"/>
              </a:rPr>
              <a:t>toolbar toogle </a:t>
            </a:r>
            <a:r>
              <a:rPr lang="id-ID" sz="2000" b="0" dirty="0" smtClean="0">
                <a:latin typeface="Calibri" panose="020F0502020204030204" pitchFamily="34" charset="0"/>
              </a:rPr>
              <a:t>seperti berikut :</a:t>
            </a:r>
          </a:p>
          <a:p>
            <a:pPr marL="457200" indent="-457200" algn="just">
              <a:spcBef>
                <a:spcPts val="0"/>
              </a:spcBef>
              <a:buFont typeface="+mj-lt"/>
              <a:buAutoNum type="arabicPeriod" startAt="5"/>
            </a:pPr>
            <a:r>
              <a:rPr lang="id-ID" sz="2000" b="0" dirty="0" smtClean="0">
                <a:latin typeface="Calibri" panose="020F0502020204030204" pitchFamily="34" charset="0"/>
              </a:rPr>
              <a:t>Lalu klik icon </a:t>
            </a:r>
            <a:r>
              <a:rPr lang="id-ID" sz="2000" b="0" i="1" dirty="0" smtClean="0">
                <a:latin typeface="Calibri" panose="020F0502020204030204" pitchFamily="34" charset="0"/>
              </a:rPr>
              <a:t>justify </a:t>
            </a:r>
            <a:r>
              <a:rPr lang="id-ID" sz="2000" b="0" dirty="0" smtClean="0">
                <a:latin typeface="Calibri" panose="020F0502020204030204" pitchFamily="34" charset="0"/>
              </a:rPr>
              <a:t>pada bagian atas (toolbar), maka paragraf akan menjadi rata kanan dan kiri.</a:t>
            </a:r>
            <a:endParaRPr lang="id-ID" sz="2000" b="0" i="1" dirty="0" smtClean="0">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a:p>
            <a:pPr marL="457200" indent="-457200" algn="just">
              <a:spcBef>
                <a:spcPts val="0"/>
              </a:spcBef>
              <a:buFont typeface="+mj-lt"/>
              <a:buAutoNum type="arabicPeriod" startAt="5"/>
            </a:pPr>
            <a:endParaRPr lang="id-ID" sz="2000" b="0" dirty="0" smtClean="0">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6</a:t>
            </a:fld>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220868"/>
            <a:ext cx="6336704" cy="210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12" t="20542" r="20986" b="19035"/>
          <a:stretch/>
        </p:blipFill>
        <p:spPr bwMode="auto">
          <a:xfrm>
            <a:off x="6819573" y="4186990"/>
            <a:ext cx="488731" cy="3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868"/>
          <a:stretch/>
        </p:blipFill>
        <p:spPr bwMode="auto">
          <a:xfrm>
            <a:off x="1403649" y="5208525"/>
            <a:ext cx="3168352" cy="146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835696" y="4293096"/>
            <a:ext cx="6624736" cy="1296144"/>
            <a:chOff x="1907704" y="4293096"/>
            <a:chExt cx="6624736" cy="1296144"/>
          </a:xfrm>
        </p:grpSpPr>
        <p:sp>
          <p:nvSpPr>
            <p:cNvPr id="20" name="Right Arrow 19"/>
            <p:cNvSpPr/>
            <p:nvPr/>
          </p:nvSpPr>
          <p:spPr>
            <a:xfrm rot="10800000">
              <a:off x="7357841" y="4293096"/>
              <a:ext cx="288032" cy="216024"/>
            </a:xfrm>
            <a:prstGeom prst="rightArrow">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7645873" y="4346149"/>
              <a:ext cx="886567" cy="1080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195736" y="5426269"/>
              <a:ext cx="6336704" cy="1080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rot="5400000">
              <a:off x="7911835" y="4859672"/>
              <a:ext cx="1133197" cy="10801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ight Arrow 24"/>
            <p:cNvSpPr/>
            <p:nvPr/>
          </p:nvSpPr>
          <p:spPr>
            <a:xfrm rot="10800000">
              <a:off x="1907704" y="5373216"/>
              <a:ext cx="288032" cy="216024"/>
            </a:xfrm>
            <a:prstGeom prst="rightArrow">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9186612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Menambah Berita... (Menyiapkan Gambar)</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startAt="8"/>
            </a:pPr>
            <a:r>
              <a:rPr lang="id-ID" sz="2000" b="0" dirty="0" smtClean="0">
                <a:latin typeface="Calibri" panose="020F0502020204030204" pitchFamily="34" charset="0"/>
              </a:rPr>
              <a:t>Langkah selanjutnya adalah menambahkan gambar pada berita, tetapi sebelum memasukkan gambar Anda harus terlebih dahulu menyiapkan gambar sebelum diupload.</a:t>
            </a:r>
          </a:p>
          <a:p>
            <a:pPr marL="457200" indent="-457200" algn="just">
              <a:spcBef>
                <a:spcPts val="0"/>
              </a:spcBef>
              <a:buFont typeface="+mj-lt"/>
              <a:buAutoNum type="arabicPeriod" startAt="8"/>
            </a:pPr>
            <a:r>
              <a:rPr lang="id-ID" sz="2000" b="0" dirty="0" smtClean="0">
                <a:latin typeface="Calibri" panose="020F0502020204030204" pitchFamily="34" charset="0"/>
              </a:rPr>
              <a:t>Dalam menyiapkan gambar yang perlu dipersiapkan adalah </a:t>
            </a:r>
            <a:r>
              <a:rPr lang="id-ID" sz="2000" dirty="0" smtClean="0">
                <a:latin typeface="Calibri" panose="020F0502020204030204" pitchFamily="34" charset="0"/>
              </a:rPr>
              <a:t>ukuran gambar</a:t>
            </a:r>
            <a:r>
              <a:rPr lang="id-ID" sz="2000" b="0" dirty="0" smtClean="0">
                <a:latin typeface="Calibri" panose="020F0502020204030204" pitchFamily="34" charset="0"/>
              </a:rPr>
              <a:t>. Ukuran gambar menjadi sangat penting karena jika kita mengupload gambar dengan ukuran yang terlalu besar maka akan menimbulkan dampak negatif, seperti : loading web menjadi lama, kapasitas penyimpanan pada server cepat berkurang, dari sisi pengunjung web quota internet menjadi cepat habis, dsb. Maka sebelum gambar diupload ukuran web dikecilkan terlebih dahulu sesuai dengan kebutuhan. </a:t>
            </a:r>
          </a:p>
          <a:p>
            <a:pPr marL="457200" indent="-457200" algn="just">
              <a:spcBef>
                <a:spcPts val="0"/>
              </a:spcBef>
              <a:buFont typeface="+mj-lt"/>
              <a:buAutoNum type="arabicPeriod" startAt="8"/>
            </a:pPr>
            <a:r>
              <a:rPr lang="id-ID" sz="2000" b="0" dirty="0" smtClean="0">
                <a:latin typeface="Calibri" panose="020F0502020204030204" pitchFamily="34" charset="0"/>
              </a:rPr>
              <a:t>Adapun cara untuk mengecilkan ukuran web dapat dilakukan dengan menggunakan software seperti </a:t>
            </a:r>
            <a:r>
              <a:rPr lang="id-ID" sz="2000" b="0" i="1" dirty="0" smtClean="0">
                <a:latin typeface="Calibri" panose="020F0502020204030204" pitchFamily="34" charset="0"/>
              </a:rPr>
              <a:t>Microsoft Picture Manager</a:t>
            </a:r>
            <a:r>
              <a:rPr lang="id-ID" sz="2000" b="0" dirty="0" smtClean="0">
                <a:latin typeface="Calibri" panose="020F0502020204030204" pitchFamily="34" charset="0"/>
              </a:rPr>
              <a:t>, </a:t>
            </a:r>
            <a:r>
              <a:rPr lang="id-ID" sz="2000" b="0" i="1" dirty="0" smtClean="0">
                <a:latin typeface="Calibri" panose="020F0502020204030204" pitchFamily="34" charset="0"/>
              </a:rPr>
              <a:t>ACDSee, Image Resizer, dsb.</a:t>
            </a:r>
            <a:endParaRPr lang="id-ID" sz="2000" b="0" dirty="0" smtClean="0">
              <a:latin typeface="Calibri" panose="020F0502020204030204" pitchFamily="34" charset="0"/>
            </a:endParaRPr>
          </a:p>
          <a:p>
            <a:pPr marL="457200" indent="-457200" algn="just">
              <a:spcBef>
                <a:spcPts val="0"/>
              </a:spcBef>
              <a:buFont typeface="+mj-lt"/>
              <a:buAutoNum type="arabicPeriod" startAt="8"/>
            </a:pPr>
            <a:endParaRPr lang="id-ID" sz="2000" b="0" dirty="0">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7</a:t>
            </a:fld>
            <a:endParaRPr lang="id-ID"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589240"/>
            <a:ext cx="6381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600989"/>
            <a:ext cx="2376263"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4203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Menambah Berita... (Mengecilkan Gambar)</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startAt="11"/>
            </a:pPr>
            <a:r>
              <a:rPr lang="id-ID" sz="2000" b="0" dirty="0" smtClean="0">
                <a:latin typeface="Calibri" panose="020F0502020204030204" pitchFamily="34" charset="0"/>
              </a:rPr>
              <a:t>Untuk mengecilkan gambar dapat menggunakan </a:t>
            </a:r>
            <a:r>
              <a:rPr lang="id-ID" sz="2000" dirty="0" smtClean="0">
                <a:latin typeface="Calibri" panose="020F0502020204030204" pitchFamily="34" charset="0"/>
              </a:rPr>
              <a:t>Microsoft Office Picture Manager </a:t>
            </a:r>
            <a:r>
              <a:rPr lang="id-ID" sz="2000" b="0" dirty="0" smtClean="0">
                <a:latin typeface="Calibri" panose="020F0502020204030204" pitchFamily="34" charset="0"/>
              </a:rPr>
              <a:t>yang merupakan software bawaan dari Microsoft Office. </a:t>
            </a:r>
          </a:p>
          <a:p>
            <a:pPr marL="457200" indent="-457200" algn="just">
              <a:spcBef>
                <a:spcPts val="0"/>
              </a:spcBef>
              <a:buFont typeface="+mj-lt"/>
              <a:buAutoNum type="arabicPeriod" startAt="11"/>
            </a:pPr>
            <a:r>
              <a:rPr lang="id-ID" sz="2000" b="0" dirty="0" smtClean="0">
                <a:latin typeface="Calibri" panose="020F0502020204030204" pitchFamily="34" charset="0"/>
              </a:rPr>
              <a:t>Buka Microsoft Office Picture Manager dengan cara klik </a:t>
            </a:r>
            <a:r>
              <a:rPr lang="id-ID" sz="2000" dirty="0" smtClean="0">
                <a:latin typeface="Calibri" panose="020F0502020204030204" pitchFamily="34" charset="0"/>
              </a:rPr>
              <a:t>Start</a:t>
            </a:r>
            <a:r>
              <a:rPr lang="id-ID" sz="2000" b="0" dirty="0" smtClean="0">
                <a:latin typeface="Calibri" panose="020F0502020204030204" pitchFamily="34" charset="0"/>
              </a:rPr>
              <a:t> &gt;&gt; </a:t>
            </a:r>
            <a:r>
              <a:rPr lang="id-ID" sz="2000" dirty="0" smtClean="0">
                <a:latin typeface="Calibri" panose="020F0502020204030204" pitchFamily="34" charset="0"/>
              </a:rPr>
              <a:t>All Programs </a:t>
            </a:r>
            <a:r>
              <a:rPr lang="id-ID" sz="2000" b="0" dirty="0" smtClean="0">
                <a:latin typeface="Calibri" panose="020F0502020204030204" pitchFamily="34" charset="0"/>
              </a:rPr>
              <a:t>&gt;&gt; </a:t>
            </a:r>
            <a:r>
              <a:rPr lang="id-ID" sz="2000" dirty="0" smtClean="0">
                <a:latin typeface="Calibri" panose="020F0502020204030204" pitchFamily="34" charset="0"/>
              </a:rPr>
              <a:t>Microsoft Office </a:t>
            </a:r>
            <a:r>
              <a:rPr lang="id-ID" sz="2000" b="0" dirty="0" smtClean="0">
                <a:latin typeface="Calibri" panose="020F0502020204030204" pitchFamily="34" charset="0"/>
              </a:rPr>
              <a:t>&gt;&gt; </a:t>
            </a:r>
            <a:r>
              <a:rPr lang="id-ID" sz="2000" dirty="0" smtClean="0">
                <a:latin typeface="Calibri" panose="020F0502020204030204" pitchFamily="34" charset="0"/>
              </a:rPr>
              <a:t>Microsoft Office Tools </a:t>
            </a:r>
            <a:r>
              <a:rPr lang="id-ID" sz="2000" b="0" dirty="0" smtClean="0">
                <a:latin typeface="Calibri" panose="020F0502020204030204" pitchFamily="34" charset="0"/>
              </a:rPr>
              <a:t>&gt;&gt; </a:t>
            </a:r>
            <a:r>
              <a:rPr lang="id-ID" sz="2000" dirty="0" smtClean="0">
                <a:latin typeface="Calibri" panose="020F0502020204030204" pitchFamily="34" charset="0"/>
              </a:rPr>
              <a:t>Microsoft Office Picture Manager</a:t>
            </a:r>
            <a:r>
              <a:rPr lang="id-ID" sz="2000" b="0" dirty="0" smtClean="0">
                <a:latin typeface="Calibri" panose="020F0502020204030204" pitchFamily="34" charset="0"/>
              </a:rPr>
              <a:t>, seperti gambar dibawah ini :</a:t>
            </a:r>
            <a:endParaRPr lang="id-ID" sz="2000" b="0" dirty="0">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8</a:t>
            </a:fld>
            <a:endParaRPr lang="id-ID"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406" y="3068960"/>
            <a:ext cx="266341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068960"/>
            <a:ext cx="374539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7279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520940" cy="548640"/>
          </a:xfrm>
        </p:spPr>
        <p:txBody>
          <a:bodyPr/>
          <a:lstStyle/>
          <a:p>
            <a:r>
              <a:rPr lang="id-ID" sz="3200" b="1" cap="none" dirty="0" smtClean="0">
                <a:latin typeface="Calibri" panose="020F0502020204030204" pitchFamily="34" charset="0"/>
              </a:rPr>
              <a:t>Menambah Berita... (Mengecilkan Gambar)</a:t>
            </a:r>
            <a:endParaRPr lang="id-ID" sz="3200" b="1" cap="none" dirty="0">
              <a:latin typeface="Calibri" panose="020F050202020403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457200" indent="-457200" algn="just">
              <a:spcBef>
                <a:spcPts val="0"/>
              </a:spcBef>
              <a:buFont typeface="+mj-lt"/>
              <a:buAutoNum type="arabicPeriod" startAt="13"/>
            </a:pPr>
            <a:r>
              <a:rPr lang="id-ID" sz="2000" b="0" dirty="0" smtClean="0">
                <a:latin typeface="Calibri" panose="020F0502020204030204" pitchFamily="34" charset="0"/>
              </a:rPr>
              <a:t>Buka gambar yang akan diupload dengan Microsoft Office Picture Manager dengan cara : Klik  kanan gambar yang ingin dikecilkan &gt;&gt; Open with Microsoft Office Picture Manager.</a:t>
            </a:r>
          </a:p>
          <a:p>
            <a:pPr marL="457200" indent="-457200" algn="just">
              <a:spcBef>
                <a:spcPts val="0"/>
              </a:spcBef>
              <a:buFont typeface="+mj-lt"/>
              <a:buAutoNum type="arabicPeriod" startAt="13"/>
            </a:pPr>
            <a:endParaRPr lang="id-ID" sz="2000" b="0" dirty="0">
              <a:latin typeface="Calibri" panose="020F0502020204030204" pitchFamily="34" charset="0"/>
            </a:endParaRPr>
          </a:p>
          <a:p>
            <a:pPr marL="457200" indent="-457200" algn="just">
              <a:spcBef>
                <a:spcPts val="0"/>
              </a:spcBef>
              <a:buFont typeface="+mj-lt"/>
              <a:buAutoNum type="arabicPeriod" startAt="13"/>
            </a:pPr>
            <a:endParaRPr lang="id-ID" sz="2000" b="0" dirty="0" smtClean="0">
              <a:latin typeface="Calibri" panose="020F0502020204030204" pitchFamily="34" charset="0"/>
            </a:endParaRPr>
          </a:p>
          <a:p>
            <a:pPr marL="457200" indent="-457200" algn="just">
              <a:spcBef>
                <a:spcPts val="0"/>
              </a:spcBef>
              <a:buFont typeface="+mj-lt"/>
              <a:buAutoNum type="arabicPeriod" startAt="13"/>
            </a:pPr>
            <a:endParaRPr lang="id-ID" sz="2000" b="0" dirty="0">
              <a:latin typeface="Calibri" panose="020F0502020204030204" pitchFamily="34" charset="0"/>
            </a:endParaRPr>
          </a:p>
          <a:p>
            <a:pPr marL="457200" indent="-457200" algn="just">
              <a:spcBef>
                <a:spcPts val="0"/>
              </a:spcBef>
              <a:buFont typeface="+mj-lt"/>
              <a:buAutoNum type="arabicPeriod" startAt="13"/>
            </a:pPr>
            <a:endParaRPr lang="id-ID" sz="2000" b="0" dirty="0" smtClean="0">
              <a:latin typeface="Calibri" panose="020F0502020204030204" pitchFamily="34" charset="0"/>
            </a:endParaRPr>
          </a:p>
          <a:p>
            <a:pPr marL="457200" indent="-457200" algn="just">
              <a:spcBef>
                <a:spcPts val="0"/>
              </a:spcBef>
              <a:buFont typeface="+mj-lt"/>
              <a:buAutoNum type="arabicPeriod" startAt="13"/>
            </a:pPr>
            <a:endParaRPr lang="id-ID" sz="2000" b="0" dirty="0">
              <a:latin typeface="Calibri" panose="020F0502020204030204" pitchFamily="34" charset="0"/>
            </a:endParaRPr>
          </a:p>
          <a:p>
            <a:pPr marL="457200" indent="-457200" algn="just">
              <a:spcBef>
                <a:spcPts val="0"/>
              </a:spcBef>
              <a:buFont typeface="+mj-lt"/>
              <a:buAutoNum type="arabicPeriod" startAt="13"/>
            </a:pPr>
            <a:endParaRPr lang="id-ID" sz="2000" b="0" dirty="0" smtClean="0">
              <a:latin typeface="Calibri" panose="020F0502020204030204" pitchFamily="34" charset="0"/>
            </a:endParaRPr>
          </a:p>
          <a:p>
            <a:pPr marL="457200" indent="-457200" algn="just">
              <a:spcBef>
                <a:spcPts val="0"/>
              </a:spcBef>
              <a:buFont typeface="+mj-lt"/>
              <a:buAutoNum type="arabicPeriod" startAt="13"/>
            </a:pPr>
            <a:endParaRPr lang="id-ID" sz="2000" b="0" dirty="0">
              <a:latin typeface="Calibri" panose="020F0502020204030204" pitchFamily="34" charset="0"/>
            </a:endParaRPr>
          </a:p>
          <a:p>
            <a:pPr marL="457200" indent="-457200" algn="just">
              <a:spcBef>
                <a:spcPts val="0"/>
              </a:spcBef>
              <a:buFont typeface="+mj-lt"/>
              <a:buAutoNum type="arabicPeriod" startAt="13"/>
            </a:pPr>
            <a:endParaRPr lang="id-ID" sz="2000" b="0" dirty="0" smtClean="0">
              <a:latin typeface="Calibri" panose="020F0502020204030204" pitchFamily="34" charset="0"/>
            </a:endParaRPr>
          </a:p>
          <a:p>
            <a:pPr marL="457200" indent="-457200" algn="just">
              <a:spcBef>
                <a:spcPts val="0"/>
              </a:spcBef>
              <a:buFont typeface="+mj-lt"/>
              <a:buAutoNum type="arabicPeriod" startAt="13"/>
            </a:pPr>
            <a:endParaRPr lang="id-ID" sz="2000" b="0" dirty="0">
              <a:latin typeface="Calibri" panose="020F0502020204030204" pitchFamily="34" charset="0"/>
            </a:endParaRPr>
          </a:p>
          <a:p>
            <a:pPr marL="457200" indent="-457200" algn="just">
              <a:spcBef>
                <a:spcPts val="0"/>
              </a:spcBef>
              <a:buFont typeface="+mj-lt"/>
              <a:buAutoNum type="arabicPeriod" startAt="13"/>
            </a:pPr>
            <a:r>
              <a:rPr lang="id-ID" sz="2000" b="0" dirty="0" smtClean="0">
                <a:latin typeface="Calibri" panose="020F0502020204030204" pitchFamily="34" charset="0"/>
              </a:rPr>
              <a:t>Maka gambar pada </a:t>
            </a:r>
            <a:r>
              <a:rPr lang="id-ID" sz="2000" b="0" dirty="0">
                <a:latin typeface="Calibri" panose="020F0502020204030204" pitchFamily="34" charset="0"/>
              </a:rPr>
              <a:t>dengan Microsoft Office Picture </a:t>
            </a:r>
            <a:r>
              <a:rPr lang="id-ID" sz="2000" b="0" dirty="0" smtClean="0">
                <a:latin typeface="Calibri" panose="020F0502020204030204" pitchFamily="34" charset="0"/>
              </a:rPr>
              <a:t>Manager, lalu klik </a:t>
            </a:r>
            <a:r>
              <a:rPr lang="id-ID" sz="2000" dirty="0" smtClean="0">
                <a:latin typeface="Calibri" panose="020F0502020204030204" pitchFamily="34" charset="0"/>
              </a:rPr>
              <a:t>Edit Picture </a:t>
            </a:r>
            <a:r>
              <a:rPr lang="id-ID" sz="2000" b="0" dirty="0" smtClean="0">
                <a:latin typeface="Calibri" panose="020F0502020204030204" pitchFamily="34" charset="0"/>
              </a:rPr>
              <a:t>pada bagian atas.</a:t>
            </a:r>
            <a:endParaRPr lang="id-ID" sz="2000" dirty="0" smtClean="0">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dirty="0" smtClean="0">
              <a:solidFill>
                <a:srgbClr val="FF0000"/>
              </a:solidFill>
              <a:latin typeface="Calibri" panose="020F0502020204030204" pitchFamily="34" charset="0"/>
            </a:endParaRPr>
          </a:p>
          <a:p>
            <a:pPr marL="0" indent="0" algn="just">
              <a:spcBef>
                <a:spcPts val="0"/>
              </a:spcBef>
            </a:pPr>
            <a:endParaRPr lang="id-ID" sz="2000" b="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6551BEA7-1BDD-4DBE-A490-29BD25D9F4E7}" type="slidenum">
              <a:rPr lang="id-ID" smtClean="0"/>
              <a:t>9</a:t>
            </a:fld>
            <a:endParaRPr lang="id-ID" dirty="0"/>
          </a:p>
        </p:txBody>
      </p:sp>
      <p:sp>
        <p:nvSpPr>
          <p:cNvPr id="4" name="TextBox 3"/>
          <p:cNvSpPr txBox="1"/>
          <p:nvPr/>
        </p:nvSpPr>
        <p:spPr>
          <a:xfrm>
            <a:off x="4355976" y="3284984"/>
            <a:ext cx="242374" cy="369332"/>
          </a:xfrm>
          <a:prstGeom prst="rect">
            <a:avLst/>
          </a:prstGeom>
          <a:noFill/>
        </p:spPr>
        <p:txBody>
          <a:bodyPr wrap="none" rtlCol="0">
            <a:spAutoFit/>
          </a:bodyPr>
          <a:lstStyle/>
          <a:p>
            <a:r>
              <a:rPr lang="id-ID" dirty="0" smtClean="0"/>
              <a:t> </a:t>
            </a:r>
            <a:endParaRPr lang="id-ID"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32856"/>
            <a:ext cx="5328592" cy="265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752" y="5425405"/>
            <a:ext cx="274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7276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2453</TotalTime>
  <Words>1610</Words>
  <Application>Microsoft Office PowerPoint</Application>
  <PresentationFormat>On-screen Show (4:3)</PresentationFormat>
  <Paragraphs>308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Angles</vt:lpstr>
      <vt:lpstr>PANDUAN PENGGUNAAN  WEB PPNI JATENG</vt:lpstr>
      <vt:lpstr>Membuka Website</vt:lpstr>
      <vt:lpstr>Login pada Website</vt:lpstr>
      <vt:lpstr>Mengganti Password pada Website</vt:lpstr>
      <vt:lpstr>Menambah Berita... (Memasukkan Tulisan)</vt:lpstr>
      <vt:lpstr>Menambah Berita... (Merapikan Paragraf)</vt:lpstr>
      <vt:lpstr>Menambah Berita... (Menyiapkan Gambar)</vt:lpstr>
      <vt:lpstr>Menambah Berita... (Mengecilkan Gambar)</vt:lpstr>
      <vt:lpstr>Menambah Berita... (Mengecilkan Gambar)</vt:lpstr>
      <vt:lpstr>Menambah Berita... (Mengecilkan Gambar)</vt:lpstr>
      <vt:lpstr>Menambah Berita... (Mengupload Gambar)</vt:lpstr>
      <vt:lpstr>Menambah Berita... (Mengupload Gambar)</vt:lpstr>
      <vt:lpstr>Menambah Berita... (Mengupload Gambar)</vt:lpstr>
      <vt:lpstr>Menambah Berita... (Memilih Kategori)</vt:lpstr>
      <vt:lpstr>Menambah Berita... (Mengisi Featured Image)</vt:lpstr>
      <vt:lpstr>Menambah Berita... (Memberi Tag)</vt:lpstr>
      <vt:lpstr>Melihat Berita yang di Publish</vt:lpstr>
      <vt:lpstr>Mengedit Berita yang di Publish</vt:lpstr>
      <vt:lpstr>Mengupload File pada Berita</vt:lpstr>
      <vt:lpstr>Mengupload File pada Berita</vt:lpstr>
      <vt:lpstr>Mengupload File pada Berita</vt:lpstr>
      <vt:lpstr>Contact Person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PANDUAN PENGGUNAAN  WEB PPNI JATENG</dc:title>
  <dc:creator>Gansar</dc:creator>
  <cp:lastModifiedBy>Gansar</cp:lastModifiedBy>
  <cp:revision>133</cp:revision>
  <dcterms:created xsi:type="dcterms:W3CDTF">2016-08-01T04:00:37Z</dcterms:created>
  <dcterms:modified xsi:type="dcterms:W3CDTF">2016-08-06T02:34:45Z</dcterms:modified>
</cp:coreProperties>
</file>