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29"/>
  </p:handoutMasterIdLst>
  <p:sldIdLst>
    <p:sldId id="256" r:id="rId2"/>
    <p:sldId id="257" r:id="rId3"/>
    <p:sldId id="263" r:id="rId4"/>
    <p:sldId id="264" r:id="rId5"/>
    <p:sldId id="265" r:id="rId6"/>
    <p:sldId id="258" r:id="rId7"/>
    <p:sldId id="259" r:id="rId8"/>
    <p:sldId id="260" r:id="rId9"/>
    <p:sldId id="261" r:id="rId10"/>
    <p:sldId id="262" r:id="rId11"/>
    <p:sldId id="266" r:id="rId12"/>
    <p:sldId id="267" r:id="rId13"/>
    <p:sldId id="268" r:id="rId14"/>
    <p:sldId id="269" r:id="rId15"/>
    <p:sldId id="270" r:id="rId16"/>
    <p:sldId id="271" r:id="rId17"/>
    <p:sldId id="272" r:id="rId18"/>
    <p:sldId id="274" r:id="rId19"/>
    <p:sldId id="276" r:id="rId20"/>
    <p:sldId id="277" r:id="rId21"/>
    <p:sldId id="279" r:id="rId22"/>
    <p:sldId id="280" r:id="rId23"/>
    <p:sldId id="285" r:id="rId24"/>
    <p:sldId id="278" r:id="rId25"/>
    <p:sldId id="286" r:id="rId26"/>
    <p:sldId id="283" r:id="rId27"/>
    <p:sldId id="282" r:id="rId28"/>
  </p:sldIdLst>
  <p:sldSz cx="9144000" cy="6858000" type="screen4x3"/>
  <p:notesSz cx="6662738" cy="9906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7186" cy="4953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774010" y="0"/>
            <a:ext cx="2887186" cy="495300"/>
          </a:xfrm>
          <a:prstGeom prst="rect">
            <a:avLst/>
          </a:prstGeom>
        </p:spPr>
        <p:txBody>
          <a:bodyPr vert="horz" lIns="91440" tIns="45720" rIns="91440" bIns="45720" rtlCol="0"/>
          <a:lstStyle>
            <a:lvl1pPr algn="r">
              <a:defRPr sz="1200"/>
            </a:lvl1pPr>
          </a:lstStyle>
          <a:p>
            <a:fld id="{45EBEAA2-DC36-4841-856A-8AD127813F9F}" type="datetimeFigureOut">
              <a:rPr lang="id-ID" smtClean="0"/>
              <a:t>22/07/2018</a:t>
            </a:fld>
            <a:endParaRPr lang="id-ID"/>
          </a:p>
        </p:txBody>
      </p:sp>
      <p:sp>
        <p:nvSpPr>
          <p:cNvPr id="4" name="Footer Placeholder 3"/>
          <p:cNvSpPr>
            <a:spLocks noGrp="1"/>
          </p:cNvSpPr>
          <p:nvPr>
            <p:ph type="ftr" sz="quarter" idx="2"/>
          </p:nvPr>
        </p:nvSpPr>
        <p:spPr>
          <a:xfrm>
            <a:off x="0" y="9408981"/>
            <a:ext cx="2887186" cy="495300"/>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774010" y="9408981"/>
            <a:ext cx="2887186" cy="495300"/>
          </a:xfrm>
          <a:prstGeom prst="rect">
            <a:avLst/>
          </a:prstGeom>
        </p:spPr>
        <p:txBody>
          <a:bodyPr vert="horz" lIns="91440" tIns="45720" rIns="91440" bIns="45720" rtlCol="0" anchor="b"/>
          <a:lstStyle>
            <a:lvl1pPr algn="r">
              <a:defRPr sz="1200"/>
            </a:lvl1pPr>
          </a:lstStyle>
          <a:p>
            <a:fld id="{DEB73EBE-A153-4513-9FE7-D4368E57B956}" type="slidenum">
              <a:rPr lang="id-ID" smtClean="0"/>
              <a:t>‹#›</a:t>
            </a:fld>
            <a:endParaRPr lang="id-ID"/>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970BE842-E313-44E5-A511-E03EE542856C}" type="datetimeFigureOut">
              <a:rPr lang="id-ID" smtClean="0"/>
              <a:pPr/>
              <a:t>22/07/2018</a:t>
            </a:fld>
            <a:endParaRPr lang="id-ID"/>
          </a:p>
        </p:txBody>
      </p:sp>
      <p:sp>
        <p:nvSpPr>
          <p:cNvPr id="2" name="Footer Placeholder 1"/>
          <p:cNvSpPr>
            <a:spLocks noGrp="1"/>
          </p:cNvSpPr>
          <p:nvPr>
            <p:ph type="ftr" sz="quarter" idx="11"/>
          </p:nvPr>
        </p:nvSpPr>
        <p:spPr/>
        <p:txBody>
          <a:bodyPr/>
          <a:lstStyle/>
          <a:p>
            <a:endParaRPr lang="id-ID"/>
          </a:p>
        </p:txBody>
      </p:sp>
      <p:sp>
        <p:nvSpPr>
          <p:cNvPr id="15" name="Slide Number Placeholder 14"/>
          <p:cNvSpPr>
            <a:spLocks noGrp="1"/>
          </p:cNvSpPr>
          <p:nvPr>
            <p:ph type="sldNum" sz="quarter" idx="12"/>
          </p:nvPr>
        </p:nvSpPr>
        <p:spPr>
          <a:xfrm>
            <a:off x="8229600" y="6473952"/>
            <a:ext cx="758952" cy="246888"/>
          </a:xfrm>
        </p:spPr>
        <p:txBody>
          <a:bodyPr/>
          <a:lstStyle/>
          <a:p>
            <a:fld id="{D7B85DD9-F655-4B8E-B997-02F03E968802}" type="slidenum">
              <a:rPr lang="id-ID" smtClean="0"/>
              <a:pPr/>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70BE842-E313-44E5-A511-E03EE542856C}" type="datetimeFigureOut">
              <a:rPr lang="id-ID" smtClean="0"/>
              <a:pPr/>
              <a:t>22/07/2018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D7B85DD9-F655-4B8E-B997-02F03E968802}"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70BE842-E313-44E5-A511-E03EE542856C}" type="datetimeFigureOut">
              <a:rPr lang="id-ID" smtClean="0"/>
              <a:pPr/>
              <a:t>22/07/2018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D7B85DD9-F655-4B8E-B997-02F03E968802}"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70BE842-E313-44E5-A511-E03EE542856C}" type="datetimeFigureOut">
              <a:rPr lang="id-ID" smtClean="0"/>
              <a:pPr/>
              <a:t>22/07/2018</a:t>
            </a:fld>
            <a:endParaRPr lang="id-ID"/>
          </a:p>
        </p:txBody>
      </p:sp>
      <p:sp>
        <p:nvSpPr>
          <p:cNvPr id="19" name="Footer Placeholder 18"/>
          <p:cNvSpPr>
            <a:spLocks noGrp="1"/>
          </p:cNvSpPr>
          <p:nvPr>
            <p:ph type="ftr" sz="quarter" idx="11"/>
          </p:nvPr>
        </p:nvSpPr>
        <p:spPr>
          <a:xfrm>
            <a:off x="3581400" y="76200"/>
            <a:ext cx="2895600" cy="288925"/>
          </a:xfrm>
        </p:spPr>
        <p:txBody>
          <a:bodyPr/>
          <a:lstStyle/>
          <a:p>
            <a:endParaRPr lang="id-ID"/>
          </a:p>
        </p:txBody>
      </p:sp>
      <p:sp>
        <p:nvSpPr>
          <p:cNvPr id="16" name="Slide Number Placeholder 15"/>
          <p:cNvSpPr>
            <a:spLocks noGrp="1"/>
          </p:cNvSpPr>
          <p:nvPr>
            <p:ph type="sldNum" sz="quarter" idx="12"/>
          </p:nvPr>
        </p:nvSpPr>
        <p:spPr>
          <a:xfrm>
            <a:off x="8229600" y="6473952"/>
            <a:ext cx="758952" cy="246888"/>
          </a:xfrm>
        </p:spPr>
        <p:txBody>
          <a:bodyPr/>
          <a:lstStyle/>
          <a:p>
            <a:fld id="{D7B85DD9-F655-4B8E-B997-02F03E968802}"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970BE842-E313-44E5-A511-E03EE542856C}" type="datetimeFigureOut">
              <a:rPr lang="id-ID" smtClean="0"/>
              <a:pPr/>
              <a:t>22/07/2018</a:t>
            </a:fld>
            <a:endParaRPr lang="id-ID"/>
          </a:p>
        </p:txBody>
      </p:sp>
      <p:sp>
        <p:nvSpPr>
          <p:cNvPr id="11" name="Footer Placeholder 10"/>
          <p:cNvSpPr>
            <a:spLocks noGrp="1"/>
          </p:cNvSpPr>
          <p:nvPr>
            <p:ph type="ftr" sz="quarter" idx="11"/>
          </p:nvPr>
        </p:nvSpPr>
        <p:spPr/>
        <p:txBody>
          <a:bodyPr/>
          <a:lstStyle/>
          <a:p>
            <a:endParaRPr lang="id-ID"/>
          </a:p>
        </p:txBody>
      </p:sp>
      <p:sp>
        <p:nvSpPr>
          <p:cNvPr id="16" name="Slide Number Placeholder 15"/>
          <p:cNvSpPr>
            <a:spLocks noGrp="1"/>
          </p:cNvSpPr>
          <p:nvPr>
            <p:ph type="sldNum" sz="quarter" idx="12"/>
          </p:nvPr>
        </p:nvSpPr>
        <p:spPr/>
        <p:txBody>
          <a:bodyPr/>
          <a:lstStyle/>
          <a:p>
            <a:fld id="{D7B85DD9-F655-4B8E-B997-02F03E968802}" type="slidenum">
              <a:rPr lang="id-ID" smtClean="0"/>
              <a:pPr/>
              <a:t>‹#›</a:t>
            </a:fld>
            <a:endParaRPr lang="id-ID"/>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970BE842-E313-44E5-A511-E03EE542856C}" type="datetimeFigureOut">
              <a:rPr lang="id-ID" smtClean="0"/>
              <a:pPr/>
              <a:t>22/07/2018</a:t>
            </a:fld>
            <a:endParaRPr lang="id-ID"/>
          </a:p>
        </p:txBody>
      </p:sp>
      <p:sp>
        <p:nvSpPr>
          <p:cNvPr id="10" name="Footer Placeholder 9"/>
          <p:cNvSpPr>
            <a:spLocks noGrp="1"/>
          </p:cNvSpPr>
          <p:nvPr>
            <p:ph type="ftr" sz="quarter" idx="11"/>
          </p:nvPr>
        </p:nvSpPr>
        <p:spPr/>
        <p:txBody>
          <a:bodyPr/>
          <a:lstStyle/>
          <a:p>
            <a:endParaRPr lang="id-ID"/>
          </a:p>
        </p:txBody>
      </p:sp>
      <p:sp>
        <p:nvSpPr>
          <p:cNvPr id="31" name="Slide Number Placeholder 30"/>
          <p:cNvSpPr>
            <a:spLocks noGrp="1"/>
          </p:cNvSpPr>
          <p:nvPr>
            <p:ph type="sldNum" sz="quarter" idx="12"/>
          </p:nvPr>
        </p:nvSpPr>
        <p:spPr/>
        <p:txBody>
          <a:bodyPr/>
          <a:lstStyle/>
          <a:p>
            <a:fld id="{D7B85DD9-F655-4B8E-B997-02F03E968802}" type="slidenum">
              <a:rPr lang="id-ID" smtClean="0"/>
              <a:pPr/>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970BE842-E313-44E5-A511-E03EE542856C}" type="datetimeFigureOut">
              <a:rPr lang="id-ID" smtClean="0"/>
              <a:pPr/>
              <a:t>22/07/2018</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a:xfrm>
            <a:off x="8229600" y="6477000"/>
            <a:ext cx="762000" cy="246888"/>
          </a:xfrm>
        </p:spPr>
        <p:txBody>
          <a:bodyPr/>
          <a:lstStyle/>
          <a:p>
            <a:fld id="{D7B85DD9-F655-4B8E-B997-02F03E968802}" type="slidenum">
              <a:rPr lang="id-ID" smtClean="0"/>
              <a:pPr/>
              <a:t>‹#›</a:t>
            </a:fld>
            <a:endParaRPr lang="id-ID"/>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70BE842-E313-44E5-A511-E03EE542856C}" type="datetimeFigureOut">
              <a:rPr lang="id-ID" smtClean="0"/>
              <a:pPr/>
              <a:t>22/07/2018</a:t>
            </a:fld>
            <a:endParaRPr lang="id-ID"/>
          </a:p>
        </p:txBody>
      </p:sp>
      <p:sp>
        <p:nvSpPr>
          <p:cNvPr id="21" name="Footer Placeholder 20"/>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D7B85DD9-F655-4B8E-B997-02F03E968802}"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70BE842-E313-44E5-A511-E03EE542856C}" type="datetimeFigureOut">
              <a:rPr lang="id-ID" smtClean="0"/>
              <a:pPr/>
              <a:t>22/07/2018</a:t>
            </a:fld>
            <a:endParaRPr lang="id-ID"/>
          </a:p>
        </p:txBody>
      </p:sp>
      <p:sp>
        <p:nvSpPr>
          <p:cNvPr id="24" name="Footer Placeholder 23"/>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D7B85DD9-F655-4B8E-B997-02F03E968802}"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70BE842-E313-44E5-A511-E03EE542856C}" type="datetimeFigureOut">
              <a:rPr lang="id-ID" smtClean="0"/>
              <a:pPr/>
              <a:t>22/07/2018</a:t>
            </a:fld>
            <a:endParaRPr lang="id-ID"/>
          </a:p>
        </p:txBody>
      </p:sp>
      <p:sp>
        <p:nvSpPr>
          <p:cNvPr id="29" name="Footer Placeholder 28"/>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D7B85DD9-F655-4B8E-B997-02F03E968802}" type="slidenum">
              <a:rPr lang="id-ID" smtClean="0"/>
              <a:pPr/>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970BE842-E313-44E5-A511-E03EE542856C}" type="datetimeFigureOut">
              <a:rPr lang="id-ID" smtClean="0"/>
              <a:pPr/>
              <a:t>22/07/2018</a:t>
            </a:fld>
            <a:endParaRPr lang="id-ID"/>
          </a:p>
        </p:txBody>
      </p:sp>
      <p:sp>
        <p:nvSpPr>
          <p:cNvPr id="5" name="Footer Placeholder 4"/>
          <p:cNvSpPr>
            <a:spLocks noGrp="1"/>
          </p:cNvSpPr>
          <p:nvPr>
            <p:ph type="ftr" sz="quarter" idx="11"/>
          </p:nvPr>
        </p:nvSpPr>
        <p:spPr/>
        <p:txBody>
          <a:bodyPr/>
          <a:lstStyle/>
          <a:p>
            <a:endParaRPr lang="id-ID"/>
          </a:p>
        </p:txBody>
      </p:sp>
      <p:sp>
        <p:nvSpPr>
          <p:cNvPr id="31" name="Slide Number Placeholder 30"/>
          <p:cNvSpPr>
            <a:spLocks noGrp="1"/>
          </p:cNvSpPr>
          <p:nvPr>
            <p:ph type="sldNum" sz="quarter" idx="12"/>
          </p:nvPr>
        </p:nvSpPr>
        <p:spPr/>
        <p:txBody>
          <a:bodyPr/>
          <a:lstStyle/>
          <a:p>
            <a:fld id="{D7B85DD9-F655-4B8E-B997-02F03E968802}" type="slidenum">
              <a:rPr lang="id-ID" smtClean="0"/>
              <a:pPr/>
              <a:t>‹#›</a:t>
            </a:fld>
            <a:endParaRPr lang="id-ID"/>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70BE842-E313-44E5-A511-E03EE542856C}" type="datetimeFigureOut">
              <a:rPr lang="id-ID" smtClean="0"/>
              <a:pPr/>
              <a:t>22/07/2018</a:t>
            </a:fld>
            <a:endParaRPr lang="id-ID"/>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id-ID"/>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7B85DD9-F655-4B8E-B997-02F03E968802}" type="slidenum">
              <a:rPr lang="id-ID" smtClean="0"/>
              <a:pPr/>
              <a:t>‹#›</a:t>
            </a:fld>
            <a:endParaRPr lang="id-ID"/>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472" y="642918"/>
            <a:ext cx="8072494" cy="2957533"/>
          </a:xfrm>
        </p:spPr>
        <p:txBody>
          <a:bodyPr>
            <a:normAutofit/>
          </a:bodyPr>
          <a:lstStyle/>
          <a:p>
            <a:pPr algn="ctr"/>
            <a:r>
              <a:rPr lang="id-ID" b="1" dirty="0" smtClean="0">
                <a:solidFill>
                  <a:schemeClr val="tx1"/>
                </a:solidFill>
              </a:rPr>
              <a:t>ASPEK LEGAL DAN PERLINDUNGAN HUKUM PRAKTEK MANDIRI PERAWAT SERTA DELEGASI TINDAKAN MEDIK</a:t>
            </a:r>
            <a:endParaRPr lang="id-ID" b="1" dirty="0">
              <a:solidFill>
                <a:schemeClr val="tx1"/>
              </a:solidFill>
            </a:endParaRPr>
          </a:p>
        </p:txBody>
      </p:sp>
      <p:sp>
        <p:nvSpPr>
          <p:cNvPr id="3" name="Subtitle 2"/>
          <p:cNvSpPr>
            <a:spLocks noGrp="1"/>
          </p:cNvSpPr>
          <p:nvPr>
            <p:ph type="subTitle" idx="1"/>
          </p:nvPr>
        </p:nvSpPr>
        <p:spPr>
          <a:xfrm>
            <a:off x="1371600" y="4871626"/>
            <a:ext cx="6400800" cy="1138230"/>
          </a:xfrm>
        </p:spPr>
        <p:txBody>
          <a:bodyPr>
            <a:noAutofit/>
          </a:bodyPr>
          <a:lstStyle/>
          <a:p>
            <a:pPr algn="ctr"/>
            <a:r>
              <a:rPr lang="id-ID" sz="3600" b="1" dirty="0" smtClean="0">
                <a:solidFill>
                  <a:schemeClr val="tx1"/>
                </a:solidFill>
              </a:rPr>
              <a:t>RAKERDA DPW PPNI </a:t>
            </a:r>
          </a:p>
          <a:p>
            <a:pPr algn="ctr"/>
            <a:r>
              <a:rPr lang="id-ID" sz="3600" b="1" dirty="0" smtClean="0">
                <a:solidFill>
                  <a:schemeClr val="tx1"/>
                </a:solidFill>
              </a:rPr>
              <a:t>PROVINSI JATENG</a:t>
            </a:r>
            <a:endParaRPr lang="id-ID" sz="3600" b="1" dirty="0">
              <a:solidFill>
                <a:schemeClr val="tx1"/>
              </a:solidFill>
            </a:endParaRPr>
          </a:p>
        </p:txBody>
      </p:sp>
      <p:sp>
        <p:nvSpPr>
          <p:cNvPr id="4" name="Subtitle 2"/>
          <p:cNvSpPr txBox="1">
            <a:spLocks/>
          </p:cNvSpPr>
          <p:nvPr/>
        </p:nvSpPr>
        <p:spPr>
          <a:xfrm>
            <a:off x="1428728" y="3102969"/>
            <a:ext cx="6400800" cy="923916"/>
          </a:xfrm>
          <a:prstGeom prst="rect">
            <a:avLst/>
          </a:prstGeom>
        </p:spPr>
        <p:txBody>
          <a:bodyPr vert="horz" lIns="91440" tIns="45720" rIns="91440" bIns="45720" rtlCol="0">
            <a:normAutofit fontScale="92500" lnSpcReduction="2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id-ID" sz="3200" b="1" i="0" u="none" strike="noStrike" kern="1200" cap="none" spc="0" normalizeH="0" baseline="0" noProof="0" dirty="0" smtClean="0">
                <a:ln>
                  <a:noFill/>
                </a:ln>
                <a:effectLst/>
                <a:uLnTx/>
                <a:uFillTx/>
                <a:latin typeface="+mn-lt"/>
                <a:ea typeface="+mn-ea"/>
                <a:cs typeface="+mn-cs"/>
              </a:rPr>
              <a:t>OLEH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id-ID" sz="3200" b="1" dirty="0" smtClean="0"/>
              <a:t>SUTRISNO</a:t>
            </a:r>
            <a:endParaRPr kumimoji="0" lang="id-ID" sz="3200" b="1"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id-ID" sz="3200" b="1" i="0" u="none" strike="noStrike" kern="1200" cap="none" spc="0" normalizeH="0" baseline="0" noProof="0" dirty="0" smtClean="0">
              <a:ln>
                <a:noFill/>
              </a:ln>
              <a:effectLst/>
              <a:uLnTx/>
              <a:uFillTx/>
              <a:latin typeface="+mn-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857232"/>
            <a:ext cx="8482042" cy="5643602"/>
          </a:xfrm>
        </p:spPr>
        <p:txBody>
          <a:bodyPr>
            <a:normAutofit/>
          </a:bodyPr>
          <a:lstStyle/>
          <a:p>
            <a:pPr marL="623888" indent="-623888" algn="just">
              <a:buNone/>
            </a:pPr>
            <a:r>
              <a:rPr lang="id-ID" sz="2900" dirty="0" smtClean="0"/>
              <a:t>(3)	</a:t>
            </a:r>
            <a:r>
              <a:rPr lang="id-ID" sz="2850" dirty="0" smtClean="0">
                <a:solidFill>
                  <a:schemeClr val="tx1"/>
                </a:solidFill>
              </a:rPr>
              <a:t>Perawat harus kompetensi.</a:t>
            </a:r>
          </a:p>
          <a:p>
            <a:pPr marL="623888" indent="-623888" algn="just">
              <a:buNone/>
            </a:pPr>
            <a:r>
              <a:rPr lang="id-ID" sz="2850" dirty="0" smtClean="0">
                <a:solidFill>
                  <a:schemeClr val="tx1"/>
                </a:solidFill>
              </a:rPr>
              <a:t>(4)	Pada keadaan keterbatasan wewenang perawat </a:t>
            </a:r>
          </a:p>
          <a:p>
            <a:pPr marL="1260475" indent="-1260475" algn="just">
              <a:buNone/>
              <a:tabLst>
                <a:tab pos="623888" algn="l"/>
                <a:tab pos="1260475" algn="l"/>
              </a:tabLst>
            </a:pPr>
            <a:r>
              <a:rPr lang="id-ID" sz="2850" dirty="0" smtClean="0">
                <a:solidFill>
                  <a:schemeClr val="tx1"/>
                </a:solidFill>
              </a:rPr>
              <a:t>	(a)	melakukan pengobatan setelah penyakit umum</a:t>
            </a:r>
          </a:p>
          <a:p>
            <a:pPr marL="1260475" indent="-1260475" algn="just">
              <a:buNone/>
              <a:tabLst>
                <a:tab pos="623888" algn="l"/>
                <a:tab pos="1260475" algn="l"/>
              </a:tabLst>
            </a:pPr>
            <a:r>
              <a:rPr lang="id-ID" sz="2850" dirty="0" smtClean="0">
                <a:solidFill>
                  <a:schemeClr val="tx1"/>
                </a:solidFill>
              </a:rPr>
              <a:t>	(b)	merujuk pasien </a:t>
            </a:r>
          </a:p>
          <a:p>
            <a:pPr marL="1260475" indent="-1260475" algn="just">
              <a:buNone/>
              <a:tabLst>
                <a:tab pos="623888" algn="l"/>
                <a:tab pos="1260475" algn="l"/>
              </a:tabLst>
            </a:pPr>
            <a:r>
              <a:rPr lang="id-ID" sz="2850" dirty="0" smtClean="0">
                <a:solidFill>
                  <a:schemeClr val="tx1"/>
                </a:solidFill>
              </a:rPr>
              <a:t>	(c)	melakukan kefarmasian</a:t>
            </a:r>
          </a:p>
          <a:p>
            <a:pPr marL="623888" indent="-623888" algn="just">
              <a:buNone/>
              <a:tabLst>
                <a:tab pos="1260475" algn="l"/>
              </a:tabLst>
            </a:pPr>
            <a:endParaRPr lang="id-ID" sz="2850" dirty="0" smtClean="0">
              <a:solidFill>
                <a:schemeClr val="tx1"/>
              </a:solidFill>
            </a:endParaRPr>
          </a:p>
          <a:p>
            <a:pPr marL="1163638" indent="-623888" algn="just">
              <a:buNone/>
              <a:tabLst>
                <a:tab pos="1787525" algn="l"/>
              </a:tabLst>
            </a:pPr>
            <a:r>
              <a:rPr lang="id-ID" sz="2850" dirty="0" smtClean="0">
                <a:solidFill>
                  <a:schemeClr val="tx1"/>
                </a:solidFill>
              </a:rPr>
              <a:t>	</a:t>
            </a:r>
            <a:endParaRPr lang="id-ID" sz="2850"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sz="3000" dirty="0" smtClean="0">
                <a:solidFill>
                  <a:schemeClr val="tx1"/>
                </a:solidFill>
              </a:rPr>
              <a:t>C. </a:t>
            </a:r>
            <a:r>
              <a:rPr lang="id-ID" sz="3000" dirty="0" smtClean="0">
                <a:solidFill>
                  <a:schemeClr val="tx1"/>
                </a:solidFill>
              </a:rPr>
              <a:t>P</a:t>
            </a:r>
            <a:r>
              <a:rPr lang="id-ID" sz="3000" cap="none" dirty="0" smtClean="0">
                <a:solidFill>
                  <a:schemeClr val="tx1"/>
                </a:solidFill>
              </a:rPr>
              <a:t>erlindungan Hukum bagi pasien dan perawat</a:t>
            </a:r>
            <a:endParaRPr lang="id-ID" sz="3000" dirty="0">
              <a:solidFill>
                <a:schemeClr val="tx1"/>
              </a:solidFill>
            </a:endParaRPr>
          </a:p>
        </p:txBody>
      </p:sp>
      <p:sp>
        <p:nvSpPr>
          <p:cNvPr id="3" name="Content Placeholder 2"/>
          <p:cNvSpPr>
            <a:spLocks noGrp="1"/>
          </p:cNvSpPr>
          <p:nvPr>
            <p:ph idx="1"/>
          </p:nvPr>
        </p:nvSpPr>
        <p:spPr>
          <a:xfrm>
            <a:off x="304800" y="1554162"/>
            <a:ext cx="8686800" cy="4303730"/>
          </a:xfrm>
        </p:spPr>
        <p:txBody>
          <a:bodyPr>
            <a:normAutofit/>
          </a:bodyPr>
          <a:lstStyle/>
          <a:p>
            <a:pPr marL="0" indent="539750" algn="just">
              <a:buNone/>
            </a:pPr>
            <a:r>
              <a:rPr lang="id-ID" dirty="0" smtClean="0">
                <a:solidFill>
                  <a:schemeClr val="tx1"/>
                </a:solidFill>
              </a:rPr>
              <a:t>Perlindungan hukum bagi pasien untuk mendapatkan layanan kesehatan yang aman dan bermutu juga sejalan dengan prinsip keadilan sebagai prinsip hukum yang berlaku universal dan sekaligus roh dari hukum di samping kepastian dan kemanfaatan yang menjadi standar mutlak dalam pengkaidahan norma-norma hukum. </a:t>
            </a:r>
            <a:endParaRPr lang="id-ID" dirty="0">
              <a:solidFill>
                <a:schemeClr val="tx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28604"/>
            <a:ext cx="8553480" cy="6143668"/>
          </a:xfrm>
        </p:spPr>
        <p:txBody>
          <a:bodyPr>
            <a:normAutofit/>
          </a:bodyPr>
          <a:lstStyle/>
          <a:p>
            <a:pPr marL="0" indent="360363" algn="just">
              <a:buNone/>
            </a:pPr>
            <a:r>
              <a:rPr lang="id-ID" sz="3000" dirty="0" smtClean="0">
                <a:solidFill>
                  <a:schemeClr val="tx1"/>
                </a:solidFill>
              </a:rPr>
              <a:t>Menurut pendapat Lili Rasjidi dan B. Arief Sidharta tentang hukum yang memberi perlindungan adalah bahwa hukum itu ditumbuhkan dan dibutuhkan manusia justru berdasarkan produk penilaian manusia untuk menciptakan kondisi yang melindungi dan memajukan martabat manusia serta untuk memungkinkan manusia menjalani kehidupan yang wajar sesuai dengan martabatnya. </a:t>
            </a:r>
            <a:r>
              <a:rPr lang="id-ID" sz="2900" dirty="0" smtClean="0">
                <a:solidFill>
                  <a:schemeClr val="tx1"/>
                </a:solidFill>
              </a:rPr>
              <a:t>   </a:t>
            </a:r>
            <a:endParaRPr lang="id-ID" sz="2900"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14290"/>
            <a:ext cx="8553480" cy="6500858"/>
          </a:xfrm>
        </p:spPr>
        <p:txBody>
          <a:bodyPr>
            <a:normAutofit/>
          </a:bodyPr>
          <a:lstStyle/>
          <a:p>
            <a:pPr marL="0" indent="360363" algn="just">
              <a:buNone/>
            </a:pPr>
            <a:r>
              <a:rPr lang="id-ID" sz="2900" dirty="0" smtClean="0">
                <a:solidFill>
                  <a:schemeClr val="tx1"/>
                </a:solidFill>
              </a:rPr>
              <a:t>Dengan demikian perlindungan hukum merupakan suatu hal yang melindungi subyek-subyek hukum melalui peraturan perundang-undangan yang berlaku dan dipaksakan pelaksanaannya dengan suatu sanksi. Perlindungan hukum dapat dibedakan menjadi dua, yaitu : </a:t>
            </a:r>
          </a:p>
          <a:p>
            <a:pPr marL="442913" indent="-442913" algn="just">
              <a:buNone/>
            </a:pPr>
            <a:r>
              <a:rPr lang="id-ID" sz="2900" dirty="0" smtClean="0">
                <a:solidFill>
                  <a:schemeClr val="tx1"/>
                </a:solidFill>
              </a:rPr>
              <a:t>1.	Perlindungan Hukum Preventif </a:t>
            </a:r>
          </a:p>
          <a:p>
            <a:pPr marL="442913" indent="457200" algn="just">
              <a:buNone/>
            </a:pPr>
            <a:r>
              <a:rPr lang="id-ID" sz="2900" dirty="0" smtClean="0">
                <a:solidFill>
                  <a:schemeClr val="tx1"/>
                </a:solidFill>
              </a:rPr>
              <a:t>Perlindungan yang diberikan oleh pemerintah dengan tujuan untuk mencegah sebelum terjadinya pelanggaran. Hal ini terdapat dalam peraturan perundang-undangan dengan maksud untuk mencegah suatu pelanggaran serta memberikan rambu-rambu atau batasan-batasan dalam melakukan suatu kewajiban.  </a:t>
            </a:r>
            <a:endParaRPr lang="id-ID" sz="2900" dirty="0">
              <a:solidFill>
                <a:schemeClr val="tx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14290"/>
            <a:ext cx="8482042" cy="6143668"/>
          </a:xfrm>
        </p:spPr>
        <p:txBody>
          <a:bodyPr>
            <a:normAutofit/>
          </a:bodyPr>
          <a:lstStyle/>
          <a:p>
            <a:pPr marL="442913" indent="-442913" algn="just">
              <a:buNone/>
            </a:pPr>
            <a:r>
              <a:rPr lang="id-ID" sz="2900" dirty="0" smtClean="0"/>
              <a:t>2.	Perlindungan Hukum Represif </a:t>
            </a:r>
          </a:p>
          <a:p>
            <a:pPr marL="442913" indent="457200" algn="just">
              <a:buNone/>
            </a:pPr>
            <a:r>
              <a:rPr lang="id-ID" sz="2900" dirty="0" smtClean="0"/>
              <a:t>Perlindungan hukum represif merupakan perlindungan akhir  berupa sanksi seperti denda, penjara dan hukuman tambahan yang diberikan apabila sudah terjadi sengketa atau telah dilakukan suatu pelanggaran.  </a:t>
            </a:r>
            <a:endParaRPr lang="id-ID" sz="29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3230"/>
            <a:ext cx="8686800" cy="614346"/>
          </a:xfrm>
        </p:spPr>
        <p:txBody>
          <a:bodyPr>
            <a:normAutofit/>
          </a:bodyPr>
          <a:lstStyle/>
          <a:p>
            <a:r>
              <a:rPr lang="id-ID" sz="3200" dirty="0" smtClean="0"/>
              <a:t>T</a:t>
            </a:r>
            <a:r>
              <a:rPr lang="id-ID" sz="3200" cap="none" dirty="0" smtClean="0"/>
              <a:t>eori Perlindungan Hukum</a:t>
            </a:r>
            <a:endParaRPr lang="id-ID" sz="3200" cap="none" dirty="0"/>
          </a:p>
        </p:txBody>
      </p:sp>
      <p:sp>
        <p:nvSpPr>
          <p:cNvPr id="3" name="Content Placeholder 2"/>
          <p:cNvSpPr>
            <a:spLocks noGrp="1"/>
          </p:cNvSpPr>
          <p:nvPr>
            <p:ph idx="1"/>
          </p:nvPr>
        </p:nvSpPr>
        <p:spPr>
          <a:xfrm>
            <a:off x="304800" y="1000109"/>
            <a:ext cx="8686800" cy="5643602"/>
          </a:xfrm>
        </p:spPr>
        <p:txBody>
          <a:bodyPr>
            <a:normAutofit fontScale="85000" lnSpcReduction="20000"/>
          </a:bodyPr>
          <a:lstStyle/>
          <a:p>
            <a:pPr marL="0" indent="0" algn="just">
              <a:buNone/>
            </a:pPr>
            <a:r>
              <a:rPr lang="id-ID" sz="3000" dirty="0" smtClean="0">
                <a:solidFill>
                  <a:schemeClr val="tx1"/>
                </a:solidFill>
              </a:rPr>
              <a:t>Teori Hukum Kodrat (</a:t>
            </a:r>
            <a:r>
              <a:rPr lang="id-ID" sz="3000" i="1" dirty="0" smtClean="0">
                <a:solidFill>
                  <a:schemeClr val="tx1"/>
                </a:solidFill>
              </a:rPr>
              <a:t>Grand Theory</a:t>
            </a:r>
            <a:r>
              <a:rPr lang="id-ID" sz="3000" dirty="0" smtClean="0">
                <a:solidFill>
                  <a:schemeClr val="tx1"/>
                </a:solidFill>
              </a:rPr>
              <a:t>)</a:t>
            </a:r>
          </a:p>
          <a:p>
            <a:pPr marL="0" indent="0" algn="just">
              <a:buNone/>
            </a:pPr>
            <a:r>
              <a:rPr lang="id-ID" sz="3000" dirty="0" smtClean="0">
                <a:solidFill>
                  <a:schemeClr val="tx1"/>
                </a:solidFill>
              </a:rPr>
              <a:t>Hukum sejatinya adalah ungkapan Budi dan Nurani manusia dalam bentuk nilai-nilai kebaikan/moral (Basir hukum adalah prinsip-prinsip moral dan keadilan). Dirumuskan oleh Aristoteles : Hidup terhormat tidak menggangi orang lain dan memberikan pada tiap-tiap orang apa yang menjadi haknya. </a:t>
            </a:r>
          </a:p>
          <a:p>
            <a:pPr marL="0" indent="0" algn="just">
              <a:buNone/>
            </a:pPr>
            <a:r>
              <a:rPr lang="id-ID" sz="3000" dirty="0" smtClean="0">
                <a:solidFill>
                  <a:schemeClr val="tx1"/>
                </a:solidFill>
              </a:rPr>
              <a:t>Teori Keadilan (</a:t>
            </a:r>
            <a:r>
              <a:rPr lang="id-ID" sz="3000" i="1" dirty="0" smtClean="0">
                <a:solidFill>
                  <a:schemeClr val="tx1"/>
                </a:solidFill>
              </a:rPr>
              <a:t>Midle Theory</a:t>
            </a:r>
            <a:r>
              <a:rPr lang="id-ID" sz="3000" dirty="0" smtClean="0">
                <a:solidFill>
                  <a:schemeClr val="tx1"/>
                </a:solidFill>
              </a:rPr>
              <a:t>)</a:t>
            </a:r>
          </a:p>
          <a:p>
            <a:pPr marL="0" indent="0" algn="just">
              <a:buNone/>
            </a:pPr>
            <a:r>
              <a:rPr lang="id-ID" sz="3000" dirty="0" smtClean="0">
                <a:solidFill>
                  <a:schemeClr val="tx1"/>
                </a:solidFill>
              </a:rPr>
              <a:t>Gustau Radbruch : Hukum mengemban nilai keadilan sebagai makhota, disamping nilai kepastian dan kemanfaatan.</a:t>
            </a:r>
          </a:p>
          <a:p>
            <a:pPr marL="0" indent="0" algn="just">
              <a:buNone/>
            </a:pPr>
            <a:r>
              <a:rPr lang="id-ID" sz="3000" dirty="0" smtClean="0">
                <a:solidFill>
                  <a:schemeClr val="tx1"/>
                </a:solidFill>
              </a:rPr>
              <a:t>Teori Perlindungan Hukum (</a:t>
            </a:r>
            <a:r>
              <a:rPr lang="id-ID" sz="3000" i="1" dirty="0" smtClean="0">
                <a:solidFill>
                  <a:schemeClr val="tx1"/>
                </a:solidFill>
              </a:rPr>
              <a:t>Low Theory</a:t>
            </a:r>
            <a:r>
              <a:rPr lang="id-ID" sz="3000" dirty="0" smtClean="0">
                <a:solidFill>
                  <a:schemeClr val="tx1"/>
                </a:solidFill>
              </a:rPr>
              <a:t>)</a:t>
            </a:r>
          </a:p>
          <a:p>
            <a:pPr marL="0" indent="0" algn="just">
              <a:buNone/>
            </a:pPr>
            <a:r>
              <a:rPr lang="id-ID" sz="3000" dirty="0" smtClean="0">
                <a:solidFill>
                  <a:schemeClr val="tx1"/>
                </a:solidFill>
              </a:rPr>
              <a:t>John Locke : Hukum dibuat untuk melindungi hak-hak kodrat dari bahaya-bahaya yang mungkin mengancam baik dari dalam maupun dari luar. </a:t>
            </a:r>
          </a:p>
          <a:p>
            <a:pPr marL="0" indent="0" algn="just">
              <a:buNone/>
            </a:pPr>
            <a:r>
              <a:rPr lang="id-ID" sz="3000" dirty="0" smtClean="0"/>
              <a:t> </a:t>
            </a:r>
            <a:endParaRPr lang="id-ID" sz="3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86800" cy="757222"/>
          </a:xfrm>
        </p:spPr>
        <p:txBody>
          <a:bodyPr>
            <a:normAutofit/>
          </a:bodyPr>
          <a:lstStyle/>
          <a:p>
            <a:r>
              <a:rPr lang="id-ID" sz="3200" dirty="0" smtClean="0">
                <a:solidFill>
                  <a:schemeClr val="tx1"/>
                </a:solidFill>
              </a:rPr>
              <a:t>d. </a:t>
            </a:r>
            <a:r>
              <a:rPr lang="id-ID" sz="3200" dirty="0" smtClean="0">
                <a:solidFill>
                  <a:schemeClr val="tx1"/>
                </a:solidFill>
              </a:rPr>
              <a:t>Cara memperoleh kewenangan</a:t>
            </a:r>
            <a:endParaRPr lang="id-ID" sz="3200" dirty="0">
              <a:solidFill>
                <a:schemeClr val="tx1"/>
              </a:solidFill>
            </a:endParaRPr>
          </a:p>
        </p:txBody>
      </p:sp>
      <p:sp>
        <p:nvSpPr>
          <p:cNvPr id="3" name="Content Placeholder 2"/>
          <p:cNvSpPr>
            <a:spLocks noGrp="1"/>
          </p:cNvSpPr>
          <p:nvPr>
            <p:ph idx="1"/>
          </p:nvPr>
        </p:nvSpPr>
        <p:spPr>
          <a:xfrm>
            <a:off x="304800" y="1285860"/>
            <a:ext cx="8553480" cy="5214974"/>
          </a:xfrm>
        </p:spPr>
        <p:txBody>
          <a:bodyPr>
            <a:normAutofit/>
          </a:bodyPr>
          <a:lstStyle/>
          <a:p>
            <a:pPr marL="0" indent="0" algn="just">
              <a:spcBef>
                <a:spcPts val="0"/>
              </a:spcBef>
              <a:buNone/>
            </a:pPr>
            <a:r>
              <a:rPr lang="id-ID" sz="3000" dirty="0" smtClean="0">
                <a:solidFill>
                  <a:schemeClr val="tx1"/>
                </a:solidFill>
              </a:rPr>
              <a:t>Secara teori terdapat tiga cara untuk memperoleh wewenang yakni atribusi, exlegasi dan mandat.</a:t>
            </a:r>
          </a:p>
          <a:p>
            <a:pPr marL="360363" indent="-360363" algn="just">
              <a:spcBef>
                <a:spcPts val="0"/>
              </a:spcBef>
              <a:buNone/>
            </a:pPr>
            <a:r>
              <a:rPr lang="id-ID" sz="3000" dirty="0" smtClean="0">
                <a:solidFill>
                  <a:schemeClr val="tx1"/>
                </a:solidFill>
              </a:rPr>
              <a:t>-	Atribusi adalah pemberian wewenang pemerintah oleh pembuat Undang-Undang kepada organisasi pemerintah.</a:t>
            </a:r>
          </a:p>
          <a:p>
            <a:pPr marL="360363" indent="-360363" algn="just">
              <a:spcBef>
                <a:spcPts val="0"/>
              </a:spcBef>
              <a:buNone/>
            </a:pPr>
            <a:r>
              <a:rPr lang="id-ID" sz="3000" dirty="0" smtClean="0">
                <a:solidFill>
                  <a:schemeClr val="tx1"/>
                </a:solidFill>
              </a:rPr>
              <a:t>-	Delegasi adalah pelimpahan wewenang pemerintah dari satu organ kepada organ pemerintah lainnya.</a:t>
            </a:r>
          </a:p>
          <a:p>
            <a:pPr marL="360363" indent="-360363" algn="just">
              <a:spcBef>
                <a:spcPts val="0"/>
              </a:spcBef>
              <a:buNone/>
            </a:pPr>
            <a:r>
              <a:rPr lang="id-ID" sz="3000" dirty="0" smtClean="0">
                <a:solidFill>
                  <a:schemeClr val="tx1"/>
                </a:solidFill>
              </a:rPr>
              <a:t>-	Mandat adalah terjadi ketika organ pemerintah mengijinkan kewenangannya dijalankan oleh organ lain atas namanya. </a:t>
            </a:r>
            <a:endParaRPr lang="id-ID" sz="3000" dirty="0">
              <a:solidFill>
                <a:schemeClr val="tx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14290"/>
            <a:ext cx="8686800" cy="5865835"/>
          </a:xfrm>
        </p:spPr>
        <p:txBody>
          <a:bodyPr>
            <a:normAutofit/>
          </a:bodyPr>
          <a:lstStyle/>
          <a:p>
            <a:pPr marL="0" indent="0" algn="just">
              <a:buNone/>
            </a:pPr>
            <a:r>
              <a:rPr lang="id-ID" sz="2900" dirty="0" smtClean="0"/>
              <a:t>J.B JM. Den Berge : syarat pelimpahan, definitif tidak herarki, disertai penjelasan, dan petunjuk serta menurut perundang-undangan.</a:t>
            </a:r>
          </a:p>
          <a:p>
            <a:pPr marL="0" indent="0" algn="just">
              <a:buNone/>
            </a:pPr>
            <a:endParaRPr lang="id-ID" sz="2900" dirty="0"/>
          </a:p>
        </p:txBody>
      </p:sp>
      <p:graphicFrame>
        <p:nvGraphicFramePr>
          <p:cNvPr id="4" name="Table 3"/>
          <p:cNvGraphicFramePr>
            <a:graphicFrameLocks noGrp="1"/>
          </p:cNvGraphicFramePr>
          <p:nvPr/>
        </p:nvGraphicFramePr>
        <p:xfrm>
          <a:off x="571472" y="1714488"/>
          <a:ext cx="8215370" cy="4663440"/>
        </p:xfrm>
        <a:graphic>
          <a:graphicData uri="http://schemas.openxmlformats.org/drawingml/2006/table">
            <a:tbl>
              <a:tblPr firstRow="1" bandRow="1">
                <a:tableStyleId>{5940675A-B579-460E-94D1-54222C63F5DA}</a:tableStyleId>
              </a:tblPr>
              <a:tblGrid>
                <a:gridCol w="1922495"/>
                <a:gridCol w="2185190"/>
                <a:gridCol w="2207911"/>
                <a:gridCol w="1899774"/>
              </a:tblGrid>
              <a:tr h="370840">
                <a:tc>
                  <a:txBody>
                    <a:bodyPr/>
                    <a:lstStyle/>
                    <a:p>
                      <a:endParaRPr lang="id-ID" sz="2400" dirty="0"/>
                    </a:p>
                  </a:txBody>
                  <a:tcPr/>
                </a:tc>
                <a:tc>
                  <a:txBody>
                    <a:bodyPr/>
                    <a:lstStyle/>
                    <a:p>
                      <a:pPr algn="ctr"/>
                      <a:r>
                        <a:rPr lang="id-ID" sz="2400" b="1" dirty="0" smtClean="0"/>
                        <a:t>Atribusi </a:t>
                      </a:r>
                      <a:endParaRPr lang="id-ID" sz="2400" b="1" dirty="0"/>
                    </a:p>
                  </a:txBody>
                  <a:tcPr/>
                </a:tc>
                <a:tc>
                  <a:txBody>
                    <a:bodyPr/>
                    <a:lstStyle/>
                    <a:p>
                      <a:pPr algn="ctr"/>
                      <a:r>
                        <a:rPr lang="id-ID" sz="2400" b="1" dirty="0" smtClean="0"/>
                        <a:t>Delegasi </a:t>
                      </a:r>
                      <a:endParaRPr lang="id-ID" sz="2400" b="1" dirty="0"/>
                    </a:p>
                  </a:txBody>
                  <a:tcPr/>
                </a:tc>
                <a:tc>
                  <a:txBody>
                    <a:bodyPr/>
                    <a:lstStyle/>
                    <a:p>
                      <a:pPr algn="ctr"/>
                      <a:r>
                        <a:rPr lang="id-ID" sz="2400" b="1" dirty="0" smtClean="0"/>
                        <a:t>Mandat</a:t>
                      </a:r>
                      <a:r>
                        <a:rPr lang="id-ID" sz="2400" b="1" baseline="0" dirty="0" smtClean="0"/>
                        <a:t> </a:t>
                      </a:r>
                      <a:endParaRPr lang="id-ID" sz="2400" b="1" dirty="0"/>
                    </a:p>
                  </a:txBody>
                  <a:tcPr/>
                </a:tc>
              </a:tr>
              <a:tr h="370840">
                <a:tc>
                  <a:txBody>
                    <a:bodyPr/>
                    <a:lstStyle/>
                    <a:p>
                      <a:r>
                        <a:rPr lang="id-ID" sz="2400" dirty="0" smtClean="0"/>
                        <a:t>Cara Perolehan</a:t>
                      </a:r>
                      <a:endParaRPr lang="id-ID" sz="2400" dirty="0"/>
                    </a:p>
                  </a:txBody>
                  <a:tcPr/>
                </a:tc>
                <a:tc>
                  <a:txBody>
                    <a:bodyPr/>
                    <a:lstStyle/>
                    <a:p>
                      <a:r>
                        <a:rPr lang="id-ID" sz="2400" dirty="0" smtClean="0"/>
                        <a:t>Perundang-undangan</a:t>
                      </a:r>
                      <a:endParaRPr lang="id-ID" sz="2400" dirty="0"/>
                    </a:p>
                  </a:txBody>
                  <a:tcPr/>
                </a:tc>
                <a:tc>
                  <a:txBody>
                    <a:bodyPr/>
                    <a:lstStyle/>
                    <a:p>
                      <a:r>
                        <a:rPr lang="id-ID" sz="2400" dirty="0" smtClean="0"/>
                        <a:t>Pelimpahan </a:t>
                      </a:r>
                      <a:endParaRPr lang="id-ID" sz="2400" dirty="0"/>
                    </a:p>
                  </a:txBody>
                  <a:tcPr/>
                </a:tc>
                <a:tc>
                  <a:txBody>
                    <a:bodyPr/>
                    <a:lstStyle/>
                    <a:p>
                      <a:r>
                        <a:rPr lang="id-ID" sz="2400" dirty="0" smtClean="0"/>
                        <a:t>Pelimpahan </a:t>
                      </a:r>
                      <a:endParaRPr lang="id-ID" sz="2400" dirty="0"/>
                    </a:p>
                  </a:txBody>
                  <a:tcPr/>
                </a:tc>
              </a:tr>
              <a:tr h="370840">
                <a:tc>
                  <a:txBody>
                    <a:bodyPr/>
                    <a:lstStyle/>
                    <a:p>
                      <a:r>
                        <a:rPr lang="id-ID" sz="2400" dirty="0" smtClean="0"/>
                        <a:t>Kekuatan mengikatnya:</a:t>
                      </a:r>
                      <a:endParaRPr lang="id-ID" sz="2400" dirty="0"/>
                    </a:p>
                  </a:txBody>
                  <a:tcPr/>
                </a:tc>
                <a:tc>
                  <a:txBody>
                    <a:bodyPr/>
                    <a:lstStyle/>
                    <a:p>
                      <a:r>
                        <a:rPr lang="id-ID" sz="2400" dirty="0" smtClean="0"/>
                        <a:t>Tetap melekat sebelum perubahan peraturan perundang-undangan</a:t>
                      </a:r>
                      <a:endParaRPr lang="id-ID" sz="2400" dirty="0"/>
                    </a:p>
                  </a:txBody>
                  <a:tcPr/>
                </a:tc>
                <a:tc>
                  <a:txBody>
                    <a:bodyPr/>
                    <a:lstStyle/>
                    <a:p>
                      <a:r>
                        <a:rPr lang="id-ID" sz="2400" dirty="0" smtClean="0"/>
                        <a:t>Dapat dicabut atau ditarik kembali apabila ada pertentangan atau penyimpangan (</a:t>
                      </a:r>
                      <a:r>
                        <a:rPr lang="id-ID" sz="2400" i="1" dirty="0" smtClean="0"/>
                        <a:t>contrarzus</a:t>
                      </a:r>
                      <a:r>
                        <a:rPr lang="id-ID" sz="2400" i="1" baseline="0" dirty="0" smtClean="0"/>
                        <a:t> actual</a:t>
                      </a:r>
                      <a:r>
                        <a:rPr lang="id-ID" sz="2400" i="0" baseline="0" dirty="0" smtClean="0"/>
                        <a:t>)</a:t>
                      </a:r>
                      <a:endParaRPr lang="id-ID" sz="2400" dirty="0"/>
                    </a:p>
                  </a:txBody>
                  <a:tcPr/>
                </a:tc>
                <a:tc>
                  <a:txBody>
                    <a:bodyPr/>
                    <a:lstStyle/>
                    <a:p>
                      <a:r>
                        <a:rPr lang="id-ID" sz="2400" dirty="0" smtClean="0"/>
                        <a:t>Dapat ditarik atau digunakan sewaktu-waktu</a:t>
                      </a:r>
                      <a:r>
                        <a:rPr lang="id-ID" sz="2400" baseline="0" dirty="0" smtClean="0"/>
                        <a:t> oleh pemberi wewenang (</a:t>
                      </a:r>
                      <a:r>
                        <a:rPr lang="id-ID" sz="2400" i="1" baseline="0" dirty="0" smtClean="0"/>
                        <a:t>mandans</a:t>
                      </a:r>
                      <a:r>
                        <a:rPr lang="id-ID" sz="2400" i="0" baseline="0" dirty="0" smtClean="0"/>
                        <a:t>)</a:t>
                      </a:r>
                      <a:endParaRPr lang="id-ID" sz="2400" dirty="0"/>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86800" cy="757222"/>
          </a:xfrm>
        </p:spPr>
        <p:txBody>
          <a:bodyPr>
            <a:normAutofit fontScale="90000"/>
          </a:bodyPr>
          <a:lstStyle/>
          <a:p>
            <a:pPr marL="360363" indent="-360363"/>
            <a:r>
              <a:rPr lang="id-ID" sz="3200" dirty="0" smtClean="0"/>
              <a:t>e</a:t>
            </a:r>
            <a:r>
              <a:rPr lang="id-ID" sz="3200" dirty="0" smtClean="0">
                <a:solidFill>
                  <a:schemeClr val="tx1"/>
                </a:solidFill>
              </a:rPr>
              <a:t>. </a:t>
            </a:r>
            <a:r>
              <a:rPr lang="id-ID" sz="3200" dirty="0" smtClean="0">
                <a:solidFill>
                  <a:schemeClr val="tx1"/>
                </a:solidFill>
              </a:rPr>
              <a:t>JENIS PELIMPAHAN TINDAKAN MEDIK DOKTER KEPADA PERAWAT </a:t>
            </a:r>
            <a:endParaRPr lang="id-ID" sz="3200" dirty="0">
              <a:solidFill>
                <a:schemeClr val="tx1"/>
              </a:solidFill>
            </a:endParaRPr>
          </a:p>
        </p:txBody>
      </p:sp>
      <p:sp>
        <p:nvSpPr>
          <p:cNvPr id="3" name="Content Placeholder 2"/>
          <p:cNvSpPr>
            <a:spLocks noGrp="1"/>
          </p:cNvSpPr>
          <p:nvPr>
            <p:ph idx="1"/>
          </p:nvPr>
        </p:nvSpPr>
        <p:spPr>
          <a:xfrm>
            <a:off x="304800" y="1285860"/>
            <a:ext cx="8553480" cy="5214974"/>
          </a:xfrm>
        </p:spPr>
        <p:txBody>
          <a:bodyPr>
            <a:normAutofit/>
          </a:bodyPr>
          <a:lstStyle/>
          <a:p>
            <a:pPr marL="803275" indent="-803275" algn="just">
              <a:spcBef>
                <a:spcPts val="0"/>
              </a:spcBef>
              <a:buNone/>
              <a:tabLst>
                <a:tab pos="360363" algn="l"/>
              </a:tabLst>
            </a:pPr>
            <a:r>
              <a:rPr lang="id-ID" sz="3000" dirty="0" smtClean="0"/>
              <a:t>	</a:t>
            </a:r>
            <a:r>
              <a:rPr lang="id-ID" sz="3000" b="1" dirty="0" smtClean="0">
                <a:solidFill>
                  <a:schemeClr val="tx1"/>
                </a:solidFill>
              </a:rPr>
              <a:t>1.</a:t>
            </a:r>
            <a:r>
              <a:rPr lang="id-ID" sz="3000" dirty="0" smtClean="0">
                <a:solidFill>
                  <a:schemeClr val="tx1"/>
                </a:solidFill>
              </a:rPr>
              <a:t>	</a:t>
            </a:r>
            <a:r>
              <a:rPr lang="id-ID" sz="3000" b="1" dirty="0" smtClean="0">
                <a:solidFill>
                  <a:schemeClr val="tx1"/>
                </a:solidFill>
              </a:rPr>
              <a:t>Pelimpahan Delegatif Tindakan Medik Dokter kepada Perawat </a:t>
            </a:r>
            <a:endParaRPr lang="id-ID" sz="3000" dirty="0" smtClean="0">
              <a:solidFill>
                <a:schemeClr val="tx1"/>
              </a:solidFill>
            </a:endParaRPr>
          </a:p>
          <a:p>
            <a:pPr marL="1163638" indent="-360363" algn="just">
              <a:spcBef>
                <a:spcPts val="0"/>
              </a:spcBef>
              <a:buNone/>
            </a:pPr>
            <a:r>
              <a:rPr lang="id-ID" sz="3000" dirty="0" smtClean="0">
                <a:solidFill>
                  <a:schemeClr val="tx1"/>
                </a:solidFill>
              </a:rPr>
              <a:t>-	Hubungan dokter-perawat secara keperdataan adalah hubungan subyek hukum yang dilakukan oleh pihak-pihak yang berada dalam keadaan kedudukan sederajat.</a:t>
            </a:r>
          </a:p>
          <a:p>
            <a:pPr marL="803275" indent="0" algn="just">
              <a:spcBef>
                <a:spcPts val="0"/>
              </a:spcBef>
              <a:buNone/>
            </a:pPr>
            <a:r>
              <a:rPr lang="id-ID" sz="3000" dirty="0" smtClean="0">
                <a:solidFill>
                  <a:schemeClr val="tx1"/>
                </a:solidFill>
              </a:rPr>
              <a:t>Pelimpahan delegatif tindakan medik dokter pada perawat.</a:t>
            </a:r>
          </a:p>
          <a:p>
            <a:pPr marL="1163638" indent="-360363" algn="just">
              <a:spcBef>
                <a:spcPts val="0"/>
              </a:spcBef>
              <a:buNone/>
            </a:pPr>
            <a:r>
              <a:rPr lang="id-ID" sz="3000" dirty="0" smtClean="0">
                <a:solidFill>
                  <a:schemeClr val="tx1"/>
                </a:solidFill>
              </a:rPr>
              <a:t>-	Tindakan yang didapat melalui proses pembelajaran. </a:t>
            </a:r>
            <a:endParaRPr lang="id-ID" sz="3000" dirty="0">
              <a:solidFill>
                <a:schemeClr val="tx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28604"/>
            <a:ext cx="8553480" cy="6072230"/>
          </a:xfrm>
        </p:spPr>
        <p:txBody>
          <a:bodyPr>
            <a:normAutofit/>
          </a:bodyPr>
          <a:lstStyle/>
          <a:p>
            <a:pPr marL="803275" indent="-803275" algn="just">
              <a:spcBef>
                <a:spcPts val="0"/>
              </a:spcBef>
              <a:buNone/>
              <a:tabLst>
                <a:tab pos="360363" algn="l"/>
              </a:tabLst>
            </a:pPr>
            <a:r>
              <a:rPr lang="id-ID" sz="3000" dirty="0" smtClean="0"/>
              <a:t>	-	Tindakan merupakan tindakan integral tenaga kesehatan.</a:t>
            </a:r>
          </a:p>
          <a:p>
            <a:pPr marL="803275" indent="-803275" algn="just">
              <a:spcBef>
                <a:spcPts val="0"/>
              </a:spcBef>
              <a:buNone/>
              <a:tabLst>
                <a:tab pos="360363" algn="l"/>
              </a:tabLst>
            </a:pPr>
            <a:r>
              <a:rPr lang="id-ID" sz="3000" dirty="0" smtClean="0"/>
              <a:t>	-	Tindakan delegatif merupakan tindakan medik yang dilepas kewenangannya.</a:t>
            </a:r>
          </a:p>
          <a:p>
            <a:pPr marL="803275" indent="-803275" algn="just">
              <a:spcBef>
                <a:spcPts val="0"/>
              </a:spcBef>
              <a:buNone/>
              <a:tabLst>
                <a:tab pos="360363" algn="l"/>
              </a:tabLst>
            </a:pPr>
            <a:r>
              <a:rPr lang="id-ID" sz="3000" dirty="0" smtClean="0"/>
              <a:t>	-	Tindakan merupakan tindakan saling terkait antara tindakan dan materi yang dilakukan tindakan itu. </a:t>
            </a:r>
          </a:p>
          <a:p>
            <a:pPr marL="803275" indent="-442913" algn="just">
              <a:spcBef>
                <a:spcPts val="0"/>
              </a:spcBef>
              <a:buNone/>
              <a:tabLst>
                <a:tab pos="360363" algn="l"/>
              </a:tabLst>
            </a:pPr>
            <a:r>
              <a:rPr lang="id-ID" sz="3000" b="1" dirty="0" smtClean="0"/>
              <a:t>2.</a:t>
            </a:r>
            <a:r>
              <a:rPr lang="id-ID" sz="3000" dirty="0" smtClean="0"/>
              <a:t>	</a:t>
            </a:r>
            <a:r>
              <a:rPr lang="id-ID" sz="3000" b="1" dirty="0" smtClean="0"/>
              <a:t>Pelimpahan Mandat Tindakan Medik Dokter kepada Perawat</a:t>
            </a:r>
            <a:endParaRPr lang="id-ID" sz="3000" dirty="0" smtClean="0"/>
          </a:p>
          <a:p>
            <a:pPr marL="1163638" indent="-360363" algn="just">
              <a:spcBef>
                <a:spcPts val="0"/>
              </a:spcBef>
              <a:buNone/>
            </a:pPr>
            <a:r>
              <a:rPr lang="id-ID" sz="3000" dirty="0" smtClean="0"/>
              <a:t>-	Tindakan yang di dapat setelah lulus pendidikan formal keperawatan dan atau pada saat bekerja sebagai perawat.</a:t>
            </a:r>
          </a:p>
          <a:p>
            <a:pPr marL="803275" indent="-803275" algn="just">
              <a:spcBef>
                <a:spcPts val="0"/>
              </a:spcBef>
              <a:buNone/>
              <a:tabLst>
                <a:tab pos="360363" algn="l"/>
              </a:tabLst>
            </a:pPr>
            <a:endParaRPr lang="id-ID" sz="3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357158" y="214290"/>
            <a:ext cx="8786842" cy="30718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Content Placeholder 2"/>
          <p:cNvSpPr>
            <a:spLocks noGrp="1"/>
          </p:cNvSpPr>
          <p:nvPr>
            <p:ph idx="1"/>
          </p:nvPr>
        </p:nvSpPr>
        <p:spPr>
          <a:xfrm>
            <a:off x="285720" y="117305"/>
            <a:ext cx="8643998" cy="4740455"/>
          </a:xfrm>
        </p:spPr>
        <p:txBody>
          <a:bodyPr>
            <a:noAutofit/>
          </a:bodyPr>
          <a:lstStyle/>
          <a:p>
            <a:pPr marL="360363" indent="-360363" algn="just">
              <a:buFont typeface="Calibri" pitchFamily="34" charset="0"/>
              <a:buChar char="-"/>
            </a:pPr>
            <a:r>
              <a:rPr lang="id-ID" sz="2450" dirty="0" smtClean="0"/>
              <a:t>Setiap orang berhak memperoleh layanan kesehatan (Deklarasi Ham Articel 25 : 1 dan Pasal 28H ayat (1) UUDNRI 1945)</a:t>
            </a:r>
          </a:p>
          <a:p>
            <a:pPr marL="360363" indent="-360363" algn="just">
              <a:buFont typeface="Calibri" pitchFamily="34" charset="0"/>
              <a:buChar char="-"/>
            </a:pPr>
            <a:r>
              <a:rPr lang="id-ID" sz="2450" dirty="0" smtClean="0"/>
              <a:t>Negara bertanggung jawab atas fasilitas layanan kesehatan Pasal 34 UUDNRI 1945</a:t>
            </a:r>
          </a:p>
          <a:p>
            <a:pPr marL="360363" indent="-360363" algn="just">
              <a:buFont typeface="Calibri" pitchFamily="34" charset="0"/>
              <a:buChar char="-"/>
            </a:pPr>
            <a:r>
              <a:rPr lang="id-ID" sz="2450" dirty="0" smtClean="0"/>
              <a:t>Setiap mempunyai hak yang sama memperoleh layanan kesehatan yang bermutu terjaga pasien ayat 1 jd 3 UURI 36 tahun 2009 tentang kesehatan</a:t>
            </a:r>
          </a:p>
          <a:p>
            <a:pPr marL="0" indent="0" algn="just">
              <a:buNone/>
            </a:pPr>
            <a:r>
              <a:rPr lang="id-ID" sz="2450" dirty="0" smtClean="0"/>
              <a:t>Layanan kesehatan dilakukan oleh Tenaga kesehatan (Dokter, perawat, bidan, farmasi dan tenaga kesehatan laju)</a:t>
            </a:r>
            <a:endParaRPr lang="id-ID" sz="2450" dirty="0"/>
          </a:p>
        </p:txBody>
      </p:sp>
      <p:sp>
        <p:nvSpPr>
          <p:cNvPr id="8" name="TextBox 7"/>
          <p:cNvSpPr txBox="1"/>
          <p:nvPr/>
        </p:nvSpPr>
        <p:spPr>
          <a:xfrm>
            <a:off x="928662" y="6000768"/>
            <a:ext cx="7143800" cy="369332"/>
          </a:xfrm>
          <a:prstGeom prst="rect">
            <a:avLst/>
          </a:prstGeom>
          <a:noFill/>
        </p:spPr>
        <p:txBody>
          <a:bodyPr wrap="square" rtlCol="0">
            <a:spAutoFit/>
          </a:bodyPr>
          <a:lstStyle/>
          <a:p>
            <a:endParaRPr lang="id-ID" dirty="0"/>
          </a:p>
        </p:txBody>
      </p:sp>
      <p:sp>
        <p:nvSpPr>
          <p:cNvPr id="9" name="TextBox 8"/>
          <p:cNvSpPr txBox="1"/>
          <p:nvPr/>
        </p:nvSpPr>
        <p:spPr>
          <a:xfrm>
            <a:off x="1200559" y="4465496"/>
            <a:ext cx="5328000" cy="1200329"/>
          </a:xfrm>
          <a:prstGeom prst="rect">
            <a:avLst/>
          </a:prstGeom>
          <a:noFill/>
          <a:ln>
            <a:solidFill>
              <a:schemeClr val="tx1"/>
            </a:solidFill>
          </a:ln>
        </p:spPr>
        <p:txBody>
          <a:bodyPr wrap="square" rtlCol="0">
            <a:spAutoFit/>
          </a:bodyPr>
          <a:lstStyle/>
          <a:p>
            <a:pPr>
              <a:tabLst>
                <a:tab pos="2605088" algn="l"/>
                <a:tab pos="3144838" algn="l"/>
              </a:tabLst>
            </a:pPr>
            <a:r>
              <a:rPr lang="id-ID" sz="2400" dirty="0" smtClean="0"/>
              <a:t>Kewenangan	-	Atributif </a:t>
            </a:r>
          </a:p>
          <a:p>
            <a:pPr>
              <a:tabLst>
                <a:tab pos="2605088" algn="l"/>
                <a:tab pos="3144838" algn="l"/>
              </a:tabLst>
            </a:pPr>
            <a:r>
              <a:rPr lang="id-ID" sz="2400" dirty="0" smtClean="0"/>
              <a:t>Kewenangan 	-	Delegate</a:t>
            </a:r>
          </a:p>
          <a:p>
            <a:pPr>
              <a:tabLst>
                <a:tab pos="2605088" algn="l"/>
                <a:tab pos="3144838" algn="l"/>
              </a:tabLst>
            </a:pPr>
            <a:r>
              <a:rPr lang="id-ID" sz="2400" dirty="0" smtClean="0"/>
              <a:t>Kewenangan 	-	Mandat  </a:t>
            </a:r>
            <a:endParaRPr lang="id-ID" sz="2400" dirty="0"/>
          </a:p>
        </p:txBody>
      </p:sp>
      <p:cxnSp>
        <p:nvCxnSpPr>
          <p:cNvPr id="13" name="Straight Arrow Connector 12"/>
          <p:cNvCxnSpPr/>
          <p:nvPr/>
        </p:nvCxnSpPr>
        <p:spPr>
          <a:xfrm rot="5400000">
            <a:off x="3732414" y="4311028"/>
            <a:ext cx="252000" cy="1588"/>
          </a:xfrm>
          <a:prstGeom prst="straightConnector1">
            <a:avLst/>
          </a:prstGeom>
          <a:ln w="31750">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rot="5400000">
            <a:off x="3770939" y="3379294"/>
            <a:ext cx="252000" cy="1588"/>
          </a:xfrm>
          <a:prstGeom prst="straightConnector1">
            <a:avLst/>
          </a:prstGeom>
          <a:ln w="31750">
            <a:tailEnd type="arrow"/>
          </a:ln>
        </p:spPr>
        <p:style>
          <a:lnRef idx="1">
            <a:schemeClr val="dk1"/>
          </a:lnRef>
          <a:fillRef idx="0">
            <a:schemeClr val="dk1"/>
          </a:fillRef>
          <a:effectRef idx="0">
            <a:schemeClr val="dk1"/>
          </a:effectRef>
          <a:fontRef idx="minor">
            <a:schemeClr val="tx1"/>
          </a:fontRef>
        </p:style>
      </p:cxnSp>
      <p:cxnSp>
        <p:nvCxnSpPr>
          <p:cNvPr id="15" name="Straight Arrow Connector 14"/>
          <p:cNvCxnSpPr/>
          <p:nvPr/>
        </p:nvCxnSpPr>
        <p:spPr>
          <a:xfrm rot="5400000">
            <a:off x="3732414" y="5797371"/>
            <a:ext cx="252000" cy="1588"/>
          </a:xfrm>
          <a:prstGeom prst="straightConnector1">
            <a:avLst/>
          </a:prstGeom>
          <a:ln w="31750">
            <a:tailEnd type="arrow"/>
          </a:ln>
        </p:spPr>
        <p:style>
          <a:lnRef idx="1">
            <a:schemeClr val="dk1"/>
          </a:lnRef>
          <a:fillRef idx="0">
            <a:schemeClr val="dk1"/>
          </a:fillRef>
          <a:effectRef idx="0">
            <a:schemeClr val="dk1"/>
          </a:effectRef>
          <a:fontRef idx="minor">
            <a:schemeClr val="tx1"/>
          </a:fontRef>
        </p:style>
      </p:cxnSp>
      <p:sp>
        <p:nvSpPr>
          <p:cNvPr id="17" name="TextBox 16"/>
          <p:cNvSpPr txBox="1"/>
          <p:nvPr/>
        </p:nvSpPr>
        <p:spPr>
          <a:xfrm>
            <a:off x="357158" y="5945349"/>
            <a:ext cx="8286808" cy="830997"/>
          </a:xfrm>
          <a:prstGeom prst="rect">
            <a:avLst/>
          </a:prstGeom>
          <a:noFill/>
          <a:ln>
            <a:solidFill>
              <a:schemeClr val="tx1"/>
            </a:solidFill>
          </a:ln>
        </p:spPr>
        <p:txBody>
          <a:bodyPr wrap="square" rtlCol="0">
            <a:spAutoFit/>
          </a:bodyPr>
          <a:lstStyle/>
          <a:p>
            <a:pPr algn="ctr">
              <a:tabLst>
                <a:tab pos="2605088" algn="l"/>
                <a:tab pos="3144838" algn="l"/>
              </a:tabLst>
            </a:pPr>
            <a:r>
              <a:rPr lang="id-ID" sz="2400" dirty="0" smtClean="0"/>
              <a:t>Perlindungan praktek mandiri perawat dan pendelegasian tindak medik</a:t>
            </a:r>
            <a:endParaRPr lang="id-ID" sz="2400" dirty="0"/>
          </a:p>
        </p:txBody>
      </p:sp>
      <p:sp>
        <p:nvSpPr>
          <p:cNvPr id="19" name="TextBox 18"/>
          <p:cNvSpPr txBox="1"/>
          <p:nvPr/>
        </p:nvSpPr>
        <p:spPr>
          <a:xfrm>
            <a:off x="285720" y="3357561"/>
            <a:ext cx="8604000" cy="792000"/>
          </a:xfrm>
          <a:prstGeom prst="rect">
            <a:avLst/>
          </a:prstGeom>
          <a:noFill/>
          <a:ln>
            <a:solidFill>
              <a:schemeClr val="tx1"/>
            </a:solidFill>
          </a:ln>
        </p:spPr>
        <p:txBody>
          <a:bodyPr wrap="square" rtlCol="0">
            <a:spAutoFit/>
          </a:bodyPr>
          <a:lstStyle/>
          <a:p>
            <a:pPr algn="ctr">
              <a:tabLst>
                <a:tab pos="2605088" algn="l"/>
                <a:tab pos="3144838" algn="l"/>
              </a:tabLst>
            </a:pPr>
            <a:endParaRPr lang="id-ID"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28604"/>
            <a:ext cx="8553480" cy="6072230"/>
          </a:xfrm>
        </p:spPr>
        <p:txBody>
          <a:bodyPr>
            <a:normAutofit/>
          </a:bodyPr>
          <a:lstStyle/>
          <a:p>
            <a:pPr marL="803275" indent="-803275" algn="just">
              <a:spcBef>
                <a:spcPts val="0"/>
              </a:spcBef>
              <a:buNone/>
              <a:tabLst>
                <a:tab pos="360363" algn="l"/>
              </a:tabLst>
            </a:pPr>
            <a:r>
              <a:rPr lang="id-ID" sz="3000" dirty="0" smtClean="0">
                <a:solidFill>
                  <a:schemeClr val="tx1"/>
                </a:solidFill>
              </a:rPr>
              <a:t>	-	Tindakan mandat merupakan tindakan asli kewenangan medik yang dilakukan secara bersama-sama.</a:t>
            </a:r>
          </a:p>
          <a:p>
            <a:pPr marL="803275" indent="-803275" algn="just">
              <a:spcBef>
                <a:spcPts val="0"/>
              </a:spcBef>
              <a:buNone/>
              <a:tabLst>
                <a:tab pos="360363" algn="l"/>
              </a:tabLst>
            </a:pPr>
            <a:r>
              <a:rPr lang="id-ID" sz="3000" dirty="0" smtClean="0">
                <a:solidFill>
                  <a:schemeClr val="tx1"/>
                </a:solidFill>
              </a:rPr>
              <a:t>	-	Tindakan pelimpahan mandat tindakannya setiap dalam pengawasan medik.</a:t>
            </a:r>
          </a:p>
          <a:p>
            <a:pPr marL="803275" indent="-803275" algn="just">
              <a:spcBef>
                <a:spcPts val="0"/>
              </a:spcBef>
              <a:buNone/>
              <a:tabLst>
                <a:tab pos="360363" algn="l"/>
              </a:tabLst>
            </a:pPr>
            <a:r>
              <a:rPr lang="id-ID" sz="3000" dirty="0" smtClean="0">
                <a:solidFill>
                  <a:schemeClr val="tx1"/>
                </a:solidFill>
              </a:rPr>
              <a:t>	-	Pelimpahan mandat selalu didahului inform concern medik. </a:t>
            </a:r>
          </a:p>
          <a:p>
            <a:pPr marL="803275" indent="-803275" algn="just">
              <a:spcBef>
                <a:spcPts val="0"/>
              </a:spcBef>
              <a:buNone/>
              <a:tabLst>
                <a:tab pos="360363" algn="l"/>
              </a:tabLst>
            </a:pPr>
            <a:endParaRPr lang="id-ID" sz="3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714356"/>
            <a:ext cx="8686800" cy="5500726"/>
          </a:xfrm>
        </p:spPr>
        <p:txBody>
          <a:bodyPr/>
          <a:lstStyle/>
          <a:p>
            <a:pPr marL="0" indent="623888" algn="just">
              <a:buNone/>
            </a:pPr>
            <a:r>
              <a:rPr lang="id-ID" dirty="0" smtClean="0">
                <a:solidFill>
                  <a:schemeClr val="tx1"/>
                </a:solidFill>
              </a:rPr>
              <a:t>Dikatakan sebagai standar mutlak karena hukum sejatinya dibuat untuk mendistribusikan keadilan (hukum sebagai instrumen keadilan), misalnya dengan memberikan apa yang menjadi hak orang lain </a:t>
            </a:r>
            <a:r>
              <a:rPr lang="id-ID" i="1" dirty="0" smtClean="0">
                <a:solidFill>
                  <a:schemeClr val="tx1"/>
                </a:solidFill>
              </a:rPr>
              <a:t>(uniqum suum tribuere</a:t>
            </a:r>
            <a:r>
              <a:rPr lang="id-ID" dirty="0" smtClean="0">
                <a:solidFill>
                  <a:schemeClr val="tx1"/>
                </a:solidFill>
              </a:rPr>
              <a:t>), yang dalam bidang pelayanan kesehatan di Rumah Sakit adalah hak pasien untuk mendapatkan layanan kesehatan yang aman dan bermut</a:t>
            </a:r>
            <a:r>
              <a:rPr lang="id-ID" dirty="0" smtClean="0"/>
              <a:t>u</a:t>
            </a:r>
            <a:r>
              <a:rPr lang="id-ID" i="1" dirty="0" smtClean="0"/>
              <a:t>.</a:t>
            </a:r>
            <a:endParaRPr lang="id-ID" i="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714356"/>
            <a:ext cx="8686800" cy="5500726"/>
          </a:xfrm>
        </p:spPr>
        <p:txBody>
          <a:bodyPr/>
          <a:lstStyle/>
          <a:p>
            <a:pPr marL="0" indent="623888" algn="just">
              <a:buNone/>
            </a:pPr>
            <a:r>
              <a:rPr lang="id-ID" dirty="0" smtClean="0">
                <a:solidFill>
                  <a:schemeClr val="tx1"/>
                </a:solidFill>
              </a:rPr>
              <a:t>Oleh karena itu, norma hukum delegasi tindakan kedokteran kepada perawat, juga membawa persoalan terdistribusinya keadilan, bukan saja kepada pasien tetapi juga bagi perawat</a:t>
            </a:r>
            <a:r>
              <a:rPr lang="id-ID" i="1" dirty="0" smtClean="0">
                <a:solidFill>
                  <a:schemeClr val="tx1"/>
                </a:solidFill>
              </a:rPr>
              <a:t>. </a:t>
            </a:r>
            <a:r>
              <a:rPr lang="id-ID" dirty="0" smtClean="0">
                <a:solidFill>
                  <a:schemeClr val="tx1"/>
                </a:solidFill>
              </a:rPr>
              <a:t>Hal ini tidak dapat diabaikan karena unsur keadilan mesti menjadi nilai dasar hukum, karena tanpa itu, aturan dalam bentuk apapun tidak layak disebut hukum (</a:t>
            </a:r>
            <a:r>
              <a:rPr lang="id-ID" i="1" dirty="0" smtClean="0">
                <a:solidFill>
                  <a:schemeClr val="tx1"/>
                </a:solidFill>
              </a:rPr>
              <a:t>lex esse von vedatur, quae justa non fuerit</a:t>
            </a:r>
            <a:r>
              <a:rPr lang="id-ID" dirty="0" smtClean="0">
                <a:solidFill>
                  <a:schemeClr val="tx1"/>
                </a:solidFill>
              </a:rPr>
              <a:t>).</a:t>
            </a:r>
            <a:endParaRPr lang="id-ID" i="1" dirty="0">
              <a:solidFill>
                <a:schemeClr val="tx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dirty="0" smtClean="0"/>
              <a:t>G. </a:t>
            </a:r>
            <a:r>
              <a:rPr lang="id-ID" cap="none" dirty="0" smtClean="0"/>
              <a:t>Penutup</a:t>
            </a:r>
            <a:r>
              <a:rPr lang="id-ID" dirty="0" smtClean="0"/>
              <a:t>  </a:t>
            </a:r>
            <a:endParaRPr lang="id-ID" dirty="0"/>
          </a:p>
        </p:txBody>
      </p:sp>
      <p:sp>
        <p:nvSpPr>
          <p:cNvPr id="3" name="Content Placeholder 2"/>
          <p:cNvSpPr>
            <a:spLocks noGrp="1"/>
          </p:cNvSpPr>
          <p:nvPr>
            <p:ph idx="1"/>
          </p:nvPr>
        </p:nvSpPr>
        <p:spPr>
          <a:xfrm>
            <a:off x="304800" y="1357298"/>
            <a:ext cx="8686800" cy="5072098"/>
          </a:xfrm>
        </p:spPr>
        <p:txBody>
          <a:bodyPr>
            <a:normAutofit fontScale="92500"/>
          </a:bodyPr>
          <a:lstStyle/>
          <a:p>
            <a:pPr marL="0" indent="0" algn="just">
              <a:buNone/>
            </a:pPr>
            <a:r>
              <a:rPr lang="id-ID" dirty="0" smtClean="0">
                <a:solidFill>
                  <a:schemeClr val="tx1"/>
                </a:solidFill>
              </a:rPr>
              <a:t>Perlindungan hukum terdiri dari dua kata yaitu perlindungan dan hukum.</a:t>
            </a:r>
          </a:p>
          <a:p>
            <a:pPr marL="0" indent="0" algn="just">
              <a:buNone/>
            </a:pPr>
            <a:r>
              <a:rPr lang="id-ID" dirty="0" smtClean="0">
                <a:solidFill>
                  <a:schemeClr val="tx1"/>
                </a:solidFill>
              </a:rPr>
              <a:t>Perlindungan berasal dari kata lindung yang berarti “berada di balik sesuatu” dan hukum adalah peraturan yang disepakati baik secara tertulis maupun tidak tertulis yang mengikat perilaku setiap individu tertentu.</a:t>
            </a:r>
          </a:p>
          <a:p>
            <a:pPr marL="0" indent="0" algn="just">
              <a:buNone/>
            </a:pPr>
            <a:r>
              <a:rPr lang="id-ID" dirty="0" smtClean="0">
                <a:solidFill>
                  <a:schemeClr val="tx1"/>
                </a:solidFill>
              </a:rPr>
              <a:t>Dengan membiasakan kebenaran-kebenaran dan meninggalkan membenarkan kebiasaan-kebiasaan maka akan menghindari dari permasalahan hukum.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442913" indent="-442913" algn="just">
              <a:buNone/>
              <a:tabLst>
                <a:tab pos="442913" algn="l"/>
              </a:tabLst>
            </a:pPr>
            <a:r>
              <a:rPr lang="id-ID" dirty="0" smtClean="0"/>
              <a:t>-	</a:t>
            </a:r>
            <a:r>
              <a:rPr lang="id-ID" dirty="0" smtClean="0">
                <a:solidFill>
                  <a:schemeClr val="tx1"/>
                </a:solidFill>
              </a:rPr>
              <a:t>Pelimpahan tindakan medik dokter terhadap perawat masih berorientasi pada kepentingan antara dokter dan perawat.</a:t>
            </a:r>
          </a:p>
          <a:p>
            <a:pPr marL="442913" indent="-442913" algn="just">
              <a:buNone/>
              <a:tabLst>
                <a:tab pos="442913" algn="l"/>
              </a:tabLst>
            </a:pPr>
            <a:r>
              <a:rPr lang="id-ID" dirty="0" smtClean="0">
                <a:solidFill>
                  <a:schemeClr val="tx1"/>
                </a:solidFill>
              </a:rPr>
              <a:t>-	Konsep pelimpahan sangat melukai kemitraan profesi antara dokter dan perawat yang diharapkan adalah saling kolaborasi</a:t>
            </a:r>
            <a:endParaRPr lang="id-ID" dirty="0">
              <a:solidFill>
                <a:schemeClr val="tx1"/>
              </a:solidFill>
            </a:endParaRPr>
          </a:p>
        </p:txBody>
      </p:sp>
      <p:sp>
        <p:nvSpPr>
          <p:cNvPr id="4" name="Title 3"/>
          <p:cNvSpPr>
            <a:spLocks noGrp="1"/>
          </p:cNvSpPr>
          <p:nvPr>
            <p:ph type="title"/>
          </p:nvPr>
        </p:nvSpPr>
        <p:spPr/>
        <p:txBody>
          <a:bodyPr/>
          <a:lstStyle/>
          <a:p>
            <a:endParaRPr lang="id-ID"/>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795"/>
            <a:ext cx="8686800" cy="400032"/>
          </a:xfrm>
        </p:spPr>
        <p:txBody>
          <a:bodyPr>
            <a:normAutofit fontScale="90000"/>
          </a:bodyPr>
          <a:lstStyle/>
          <a:p>
            <a:r>
              <a:rPr lang="id-ID" b="1" dirty="0" smtClean="0"/>
              <a:t>CURRICULUM VITAE</a:t>
            </a:r>
            <a:endParaRPr lang="id-ID" b="1" dirty="0"/>
          </a:p>
        </p:txBody>
      </p:sp>
      <p:sp>
        <p:nvSpPr>
          <p:cNvPr id="3" name="Content Placeholder 2"/>
          <p:cNvSpPr>
            <a:spLocks noGrp="1"/>
          </p:cNvSpPr>
          <p:nvPr>
            <p:ph idx="1"/>
          </p:nvPr>
        </p:nvSpPr>
        <p:spPr>
          <a:xfrm>
            <a:off x="304800" y="857232"/>
            <a:ext cx="8624918" cy="5786478"/>
          </a:xfrm>
        </p:spPr>
        <p:txBody>
          <a:bodyPr>
            <a:normAutofit fontScale="92500" lnSpcReduction="10000"/>
          </a:bodyPr>
          <a:lstStyle/>
          <a:p>
            <a:pPr marL="0" indent="0" algn="just">
              <a:spcBef>
                <a:spcPts val="0"/>
              </a:spcBef>
              <a:buNone/>
              <a:tabLst>
                <a:tab pos="2605088" algn="l"/>
                <a:tab pos="2784475" algn="l"/>
              </a:tabLst>
            </a:pPr>
            <a:r>
              <a:rPr lang="id-ID" sz="2000" dirty="0" smtClean="0"/>
              <a:t>NAMA	:	Dr. H. SUTRISNO, SKM MHKes.med</a:t>
            </a:r>
          </a:p>
          <a:p>
            <a:pPr marL="2784475" indent="-2784475" algn="just">
              <a:spcBef>
                <a:spcPts val="0"/>
              </a:spcBef>
              <a:buNone/>
              <a:tabLst>
                <a:tab pos="2605088" algn="l"/>
                <a:tab pos="2784475" algn="l"/>
              </a:tabLst>
            </a:pPr>
            <a:r>
              <a:rPr lang="id-ID" sz="2000" dirty="0" smtClean="0"/>
              <a:t>JABATAN 	:	WAKIL DIREKTUR UMUM DAN KEUANGAN RSUD KRMT WONGSONEGORO KOTA SEMARANG</a:t>
            </a:r>
          </a:p>
          <a:p>
            <a:pPr marL="0" indent="0" algn="just">
              <a:spcBef>
                <a:spcPts val="0"/>
              </a:spcBef>
              <a:buNone/>
              <a:tabLst>
                <a:tab pos="2605088" algn="l"/>
                <a:tab pos="2784475" algn="l"/>
              </a:tabLst>
            </a:pPr>
            <a:r>
              <a:rPr lang="id-ID" sz="2000" dirty="0" smtClean="0"/>
              <a:t>TEMPAT &amp; TGL LAHIR 	:	BREBES, 28 FEB 1968</a:t>
            </a:r>
          </a:p>
          <a:p>
            <a:pPr marL="0" indent="0" algn="just">
              <a:spcBef>
                <a:spcPts val="0"/>
              </a:spcBef>
              <a:buNone/>
              <a:tabLst>
                <a:tab pos="2605088" algn="l"/>
                <a:tab pos="2784475" algn="l"/>
              </a:tabLst>
            </a:pPr>
            <a:r>
              <a:rPr lang="id-ID" sz="2000" dirty="0" smtClean="0"/>
              <a:t>ALAMAT RUMAH 	:	NGAGLIK LAMA 53 A SEMARANG</a:t>
            </a:r>
          </a:p>
          <a:p>
            <a:pPr marL="2784475" indent="-2784475" algn="just">
              <a:spcBef>
                <a:spcPts val="0"/>
              </a:spcBef>
              <a:buNone/>
              <a:tabLst>
                <a:tab pos="2605088" algn="l"/>
                <a:tab pos="2784475" algn="l"/>
              </a:tabLst>
            </a:pPr>
            <a:r>
              <a:rPr lang="id-ID" sz="2000" dirty="0" smtClean="0"/>
              <a:t>ALAMAT KANTOR	:	JLN FATMAWATI NO. 1 MANGUNHARJO TEMBALANG KOTA SEMARANG </a:t>
            </a:r>
          </a:p>
          <a:p>
            <a:pPr marL="0" indent="0" algn="just">
              <a:spcBef>
                <a:spcPts val="0"/>
              </a:spcBef>
              <a:buNone/>
            </a:pPr>
            <a:r>
              <a:rPr lang="id-ID" sz="2000" dirty="0" smtClean="0"/>
              <a:t>RIWAYAT PENDIDIKAN</a:t>
            </a:r>
          </a:p>
          <a:p>
            <a:pPr marL="1081088" indent="-457200" algn="just">
              <a:spcBef>
                <a:spcPts val="0"/>
              </a:spcBef>
              <a:buNone/>
            </a:pPr>
            <a:r>
              <a:rPr lang="id-ID" sz="2000" dirty="0" smtClean="0"/>
              <a:t>-	AKPER KARYA HUSADA </a:t>
            </a:r>
          </a:p>
          <a:p>
            <a:pPr marL="1081088" indent="-457200" algn="just">
              <a:spcBef>
                <a:spcPts val="0"/>
              </a:spcBef>
              <a:buNone/>
            </a:pPr>
            <a:r>
              <a:rPr lang="id-ID" sz="2000" dirty="0" smtClean="0"/>
              <a:t>-	FKM UNDIP SMG  </a:t>
            </a:r>
          </a:p>
          <a:p>
            <a:pPr marL="1081088" indent="-457200" algn="just">
              <a:spcBef>
                <a:spcPts val="0"/>
              </a:spcBef>
              <a:buNone/>
            </a:pPr>
            <a:r>
              <a:rPr lang="id-ID" sz="2000" dirty="0" smtClean="0"/>
              <a:t>-	S3 HUKUM KESEHATAN UNIKA SMG</a:t>
            </a:r>
          </a:p>
          <a:p>
            <a:pPr marL="1081088" indent="-457200" algn="just">
              <a:spcBef>
                <a:spcPts val="0"/>
              </a:spcBef>
              <a:buNone/>
            </a:pPr>
            <a:r>
              <a:rPr lang="id-ID" sz="2000" dirty="0" smtClean="0"/>
              <a:t>-	S3 HUKUM KESEHATAN UMS SURAKARTA</a:t>
            </a:r>
          </a:p>
          <a:p>
            <a:pPr marL="0" indent="0" algn="just">
              <a:spcBef>
                <a:spcPts val="0"/>
              </a:spcBef>
              <a:buNone/>
            </a:pPr>
            <a:r>
              <a:rPr lang="id-ID" sz="2000" dirty="0" smtClean="0"/>
              <a:t>RIWAYAT </a:t>
            </a:r>
            <a:r>
              <a:rPr lang="id-ID" sz="2000" dirty="0" smtClean="0"/>
              <a:t>PEKERJAAN</a:t>
            </a:r>
            <a:endParaRPr lang="id-ID" sz="2000" dirty="0" smtClean="0"/>
          </a:p>
          <a:p>
            <a:pPr marL="263525" indent="-263525" algn="just">
              <a:spcBef>
                <a:spcPts val="0"/>
              </a:spcBef>
              <a:buNone/>
            </a:pPr>
            <a:r>
              <a:rPr lang="id-ID" sz="2000" dirty="0" smtClean="0"/>
              <a:t>-	</a:t>
            </a:r>
            <a:r>
              <a:rPr lang="id-ID" sz="2000" dirty="0" smtClean="0"/>
              <a:t>RS SWASTA JKRT</a:t>
            </a:r>
            <a:endParaRPr lang="id-ID" sz="2000" dirty="0" smtClean="0"/>
          </a:p>
          <a:p>
            <a:pPr marL="263525" indent="-263525" algn="just">
              <a:spcBef>
                <a:spcPts val="0"/>
              </a:spcBef>
              <a:buNone/>
            </a:pPr>
            <a:r>
              <a:rPr lang="id-ID" sz="2000" dirty="0" smtClean="0"/>
              <a:t>-	</a:t>
            </a:r>
            <a:r>
              <a:rPr lang="id-ID" sz="2000" dirty="0" smtClean="0"/>
              <a:t>RSUD KAB. BREBES</a:t>
            </a:r>
            <a:endParaRPr lang="id-ID" sz="2000" dirty="0" smtClean="0"/>
          </a:p>
          <a:p>
            <a:pPr marL="263525" indent="-263525" algn="just">
              <a:spcBef>
                <a:spcPts val="0"/>
              </a:spcBef>
              <a:buNone/>
            </a:pPr>
            <a:r>
              <a:rPr lang="id-ID" sz="2000" dirty="0" smtClean="0"/>
              <a:t>-	</a:t>
            </a:r>
            <a:r>
              <a:rPr lang="id-ID" sz="2000" dirty="0" smtClean="0"/>
              <a:t>RS ROEMANI PKU MHM SMG</a:t>
            </a:r>
            <a:endParaRPr lang="id-ID" sz="2000" dirty="0" smtClean="0"/>
          </a:p>
          <a:p>
            <a:pPr marL="263525" indent="-263525" algn="just">
              <a:spcBef>
                <a:spcPts val="0"/>
              </a:spcBef>
              <a:buNone/>
            </a:pPr>
            <a:r>
              <a:rPr lang="id-ID" sz="2000" dirty="0" smtClean="0"/>
              <a:t>-	PD III AKPER ASIH HUSADA SMG</a:t>
            </a:r>
          </a:p>
          <a:p>
            <a:pPr marL="263525" indent="-263525" algn="just">
              <a:spcBef>
                <a:spcPts val="0"/>
              </a:spcBef>
              <a:buNone/>
            </a:pPr>
            <a:r>
              <a:rPr lang="id-ID" sz="2000" dirty="0" smtClean="0"/>
              <a:t>-	DOSEN STIKES KARYA HUSADA SMG</a:t>
            </a:r>
          </a:p>
          <a:p>
            <a:pPr marL="263525" indent="-263525" algn="just">
              <a:spcBef>
                <a:spcPts val="0"/>
              </a:spcBef>
              <a:buNone/>
            </a:pPr>
            <a:r>
              <a:rPr lang="id-ID" sz="2000" dirty="0" smtClean="0"/>
              <a:t>-	DOSEN PASCASARJANA POLITEKKES SMG</a:t>
            </a:r>
          </a:p>
          <a:p>
            <a:pPr marL="263525" indent="-263525" algn="just">
              <a:spcBef>
                <a:spcPts val="0"/>
              </a:spcBef>
              <a:buNone/>
            </a:pPr>
            <a:r>
              <a:rPr lang="id-ID" sz="2000" dirty="0" smtClean="0"/>
              <a:t>-	DISOSPORA KOTA SEMARANG</a:t>
            </a:r>
          </a:p>
          <a:p>
            <a:pPr marL="263525" indent="-263525" algn="just">
              <a:spcBef>
                <a:spcPts val="0"/>
              </a:spcBef>
              <a:buNone/>
            </a:pPr>
            <a:r>
              <a:rPr lang="id-ID" sz="2000" dirty="0" smtClean="0"/>
              <a:t>-	RSUD KOTA SEMARANG</a:t>
            </a:r>
            <a:endParaRPr lang="id-ID" sz="2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14290"/>
            <a:ext cx="8686800" cy="285752"/>
          </a:xfrm>
        </p:spPr>
        <p:txBody>
          <a:bodyPr>
            <a:noAutofit/>
          </a:bodyPr>
          <a:lstStyle/>
          <a:p>
            <a:r>
              <a:rPr lang="id-ID" sz="2400" dirty="0" smtClean="0">
                <a:solidFill>
                  <a:schemeClr val="tx1"/>
                </a:solidFill>
              </a:rPr>
              <a:t>RIWAYAT JABATAN</a:t>
            </a:r>
            <a:endParaRPr lang="id-ID" sz="2400" dirty="0">
              <a:solidFill>
                <a:schemeClr val="tx1"/>
              </a:solidFill>
            </a:endParaRPr>
          </a:p>
        </p:txBody>
      </p:sp>
      <p:sp>
        <p:nvSpPr>
          <p:cNvPr id="3" name="Content Placeholder 2"/>
          <p:cNvSpPr>
            <a:spLocks noGrp="1"/>
          </p:cNvSpPr>
          <p:nvPr>
            <p:ph idx="1"/>
          </p:nvPr>
        </p:nvSpPr>
        <p:spPr>
          <a:xfrm>
            <a:off x="304800" y="500042"/>
            <a:ext cx="8686800" cy="6072230"/>
          </a:xfrm>
        </p:spPr>
        <p:txBody>
          <a:bodyPr>
            <a:normAutofit/>
          </a:bodyPr>
          <a:lstStyle/>
          <a:p>
            <a:pPr marL="360363" indent="-360363" algn="just">
              <a:spcBef>
                <a:spcPts val="0"/>
              </a:spcBef>
              <a:buNone/>
            </a:pPr>
            <a:r>
              <a:rPr lang="id-ID" sz="1800" dirty="0" smtClean="0">
                <a:solidFill>
                  <a:schemeClr val="tx1"/>
                </a:solidFill>
              </a:rPr>
              <a:t>-	PERAWAT PELAKSANA</a:t>
            </a:r>
          </a:p>
          <a:p>
            <a:pPr marL="360363" indent="-360363" algn="just">
              <a:spcBef>
                <a:spcPts val="0"/>
              </a:spcBef>
              <a:buNone/>
            </a:pPr>
            <a:r>
              <a:rPr lang="id-ID" sz="1800" dirty="0" smtClean="0">
                <a:solidFill>
                  <a:schemeClr val="tx1"/>
                </a:solidFill>
              </a:rPr>
              <a:t>-	KEPALA RUANG RAWAT</a:t>
            </a:r>
          </a:p>
          <a:p>
            <a:pPr marL="360363" indent="-360363" algn="just">
              <a:spcBef>
                <a:spcPts val="0"/>
              </a:spcBef>
              <a:buNone/>
            </a:pPr>
            <a:r>
              <a:rPr lang="id-ID" sz="1800" dirty="0" smtClean="0">
                <a:solidFill>
                  <a:schemeClr val="tx1"/>
                </a:solidFill>
              </a:rPr>
              <a:t>-	KASUBSIE KEPERAWATAN RSUD KOTA </a:t>
            </a:r>
          </a:p>
          <a:p>
            <a:pPr marL="360363" indent="-360363" algn="just">
              <a:spcBef>
                <a:spcPts val="0"/>
              </a:spcBef>
              <a:buNone/>
            </a:pPr>
            <a:r>
              <a:rPr lang="id-ID" sz="1800" dirty="0" smtClean="0">
                <a:solidFill>
                  <a:schemeClr val="tx1"/>
                </a:solidFill>
              </a:rPr>
              <a:t>-	KASIE KEPERAWATAN RSUD KOTA </a:t>
            </a:r>
          </a:p>
          <a:p>
            <a:pPr marL="360363" indent="-360363" algn="just">
              <a:spcBef>
                <a:spcPts val="0"/>
              </a:spcBef>
              <a:buNone/>
            </a:pPr>
            <a:r>
              <a:rPr lang="id-ID" sz="1800" dirty="0" smtClean="0">
                <a:solidFill>
                  <a:schemeClr val="tx1"/>
                </a:solidFill>
              </a:rPr>
              <a:t>-	KABID KEPERAWATAN RSUD KOTA</a:t>
            </a:r>
          </a:p>
          <a:p>
            <a:pPr marL="360363" indent="-360363" algn="just">
              <a:spcBef>
                <a:spcPts val="0"/>
              </a:spcBef>
              <a:buNone/>
            </a:pPr>
            <a:r>
              <a:rPr lang="id-ID" sz="1800" dirty="0" smtClean="0">
                <a:solidFill>
                  <a:schemeClr val="tx1"/>
                </a:solidFill>
              </a:rPr>
              <a:t>-	PLT KADISPORA </a:t>
            </a:r>
          </a:p>
          <a:p>
            <a:pPr marL="360363" indent="-360363" algn="just">
              <a:spcBef>
                <a:spcPts val="0"/>
              </a:spcBef>
              <a:buNone/>
            </a:pPr>
            <a:r>
              <a:rPr lang="id-ID" sz="1800" dirty="0" smtClean="0">
                <a:solidFill>
                  <a:schemeClr val="tx1"/>
                </a:solidFill>
              </a:rPr>
              <a:t>-	WAKIL DIREKTUR UMUM DAN KEUANGAN RSUD KOTA SEMARANG</a:t>
            </a:r>
          </a:p>
          <a:p>
            <a:pPr marL="360363" indent="-360363" algn="just">
              <a:spcBef>
                <a:spcPts val="0"/>
              </a:spcBef>
              <a:buFontTx/>
              <a:buChar char="-"/>
            </a:pPr>
            <a:endParaRPr lang="id-ID" sz="1800" dirty="0" smtClean="0">
              <a:solidFill>
                <a:schemeClr val="tx1"/>
              </a:solidFill>
            </a:endParaRPr>
          </a:p>
          <a:p>
            <a:pPr marL="360363" indent="-360363" algn="just">
              <a:spcBef>
                <a:spcPts val="0"/>
              </a:spcBef>
              <a:buNone/>
            </a:pPr>
            <a:r>
              <a:rPr lang="id-ID" sz="1800" dirty="0" smtClean="0">
                <a:solidFill>
                  <a:schemeClr val="tx1"/>
                </a:solidFill>
              </a:rPr>
              <a:t>RIWAYAT ORGANISASI</a:t>
            </a:r>
          </a:p>
          <a:p>
            <a:pPr marL="360363" indent="-360363" algn="just">
              <a:spcBef>
                <a:spcPts val="0"/>
              </a:spcBef>
              <a:buNone/>
            </a:pPr>
            <a:r>
              <a:rPr lang="id-ID" sz="1800" dirty="0" smtClean="0">
                <a:solidFill>
                  <a:schemeClr val="tx1"/>
                </a:solidFill>
              </a:rPr>
              <a:t>-	KETUA PPNI KOTA SEMARANG 2000-2010</a:t>
            </a:r>
          </a:p>
          <a:p>
            <a:pPr marL="360363" indent="-360363" algn="just">
              <a:spcBef>
                <a:spcPts val="0"/>
              </a:spcBef>
              <a:buNone/>
            </a:pPr>
            <a:r>
              <a:rPr lang="id-ID" sz="1800" dirty="0" smtClean="0">
                <a:solidFill>
                  <a:schemeClr val="tx1"/>
                </a:solidFill>
              </a:rPr>
              <a:t>-	KETUA  MKEK PPNI Prov Jateng 2010-2015</a:t>
            </a:r>
          </a:p>
          <a:p>
            <a:pPr marL="360363" indent="-360363" algn="just">
              <a:spcBef>
                <a:spcPts val="0"/>
              </a:spcBef>
              <a:buNone/>
            </a:pPr>
            <a:r>
              <a:rPr lang="id-ID" sz="1800" dirty="0" smtClean="0">
                <a:solidFill>
                  <a:schemeClr val="tx1"/>
                </a:solidFill>
              </a:rPr>
              <a:t>-	HPMI JAWA TENGAH (HIMPUNAN PERAWAT MANAJER JATENG</a:t>
            </a:r>
          </a:p>
          <a:p>
            <a:pPr marL="360363" indent="-360363" algn="just">
              <a:spcBef>
                <a:spcPts val="0"/>
              </a:spcBef>
              <a:buNone/>
            </a:pPr>
            <a:r>
              <a:rPr lang="id-ID" sz="1800" dirty="0" smtClean="0">
                <a:solidFill>
                  <a:schemeClr val="tx1"/>
                </a:solidFill>
              </a:rPr>
              <a:t>-	</a:t>
            </a:r>
            <a:r>
              <a:rPr lang="id-ID" sz="1800" dirty="0" smtClean="0">
                <a:solidFill>
                  <a:schemeClr val="tx1"/>
                </a:solidFill>
              </a:rPr>
              <a:t>KET BID </a:t>
            </a:r>
            <a:r>
              <a:rPr lang="id-ID" sz="1800" dirty="0" smtClean="0">
                <a:solidFill>
                  <a:schemeClr val="tx1"/>
                </a:solidFill>
              </a:rPr>
              <a:t>Hukum &amp; Pemberdayaan Politik DPP PPNI Pusat</a:t>
            </a:r>
          </a:p>
          <a:p>
            <a:pPr marL="360363" indent="-360363" algn="just">
              <a:spcBef>
                <a:spcPts val="0"/>
              </a:spcBef>
              <a:buNone/>
            </a:pPr>
            <a:r>
              <a:rPr lang="id-ID" sz="1800" dirty="0" smtClean="0">
                <a:solidFill>
                  <a:schemeClr val="tx1"/>
                </a:solidFill>
              </a:rPr>
              <a:t>-	SEKRT KOSGORO JATENG</a:t>
            </a:r>
          </a:p>
          <a:p>
            <a:pPr marL="360363" indent="-360363" algn="just">
              <a:spcBef>
                <a:spcPts val="0"/>
              </a:spcBef>
              <a:buNone/>
            </a:pPr>
            <a:r>
              <a:rPr lang="id-ID" sz="1800" dirty="0" smtClean="0">
                <a:solidFill>
                  <a:schemeClr val="tx1"/>
                </a:solidFill>
              </a:rPr>
              <a:t>-	</a:t>
            </a:r>
            <a:r>
              <a:rPr lang="id-ID" sz="1800" dirty="0" smtClean="0">
                <a:solidFill>
                  <a:schemeClr val="tx1"/>
                </a:solidFill>
              </a:rPr>
              <a:t>KET BID. </a:t>
            </a:r>
            <a:r>
              <a:rPr lang="id-ID" sz="1800" dirty="0" smtClean="0">
                <a:solidFill>
                  <a:schemeClr val="tx1"/>
                </a:solidFill>
              </a:rPr>
              <a:t>Penyuluhan &amp; Pemberdayaan Hkm BBHP PPNI Pusat</a:t>
            </a:r>
          </a:p>
          <a:p>
            <a:pPr marL="360363" indent="-360363" algn="just">
              <a:spcBef>
                <a:spcPts val="0"/>
              </a:spcBef>
              <a:buNone/>
            </a:pPr>
            <a:r>
              <a:rPr lang="id-ID" sz="1800" dirty="0" smtClean="0">
                <a:solidFill>
                  <a:schemeClr val="tx1"/>
                </a:solidFill>
              </a:rPr>
              <a:t>-	WKL PAGUYUBAN RT/RW SE KOTA SMG</a:t>
            </a:r>
          </a:p>
          <a:p>
            <a:pPr marL="360363" indent="-360363" algn="just">
              <a:spcBef>
                <a:spcPts val="0"/>
              </a:spcBef>
              <a:buNone/>
            </a:pPr>
            <a:r>
              <a:rPr lang="id-ID" sz="1800" dirty="0" smtClean="0">
                <a:solidFill>
                  <a:schemeClr val="tx1"/>
                </a:solidFill>
              </a:rPr>
              <a:t>-	MEDIATOR NON HUKUM</a:t>
            </a:r>
          </a:p>
          <a:p>
            <a:pPr marL="360363" indent="-360363" algn="just">
              <a:spcBef>
                <a:spcPts val="0"/>
              </a:spcBef>
              <a:buNone/>
            </a:pPr>
            <a:r>
              <a:rPr lang="id-ID" sz="1800" dirty="0" smtClean="0">
                <a:solidFill>
                  <a:schemeClr val="tx1"/>
                </a:solidFill>
              </a:rPr>
              <a:t>-	KETUA BIDANG HUKUM DAN ETIKA HPMI PUSAT</a:t>
            </a:r>
          </a:p>
          <a:p>
            <a:pPr marL="360363" indent="-360363" algn="just">
              <a:spcBef>
                <a:spcPts val="0"/>
              </a:spcBef>
              <a:buNone/>
            </a:pPr>
            <a:r>
              <a:rPr lang="id-ID" sz="1800" dirty="0" smtClean="0">
                <a:solidFill>
                  <a:schemeClr val="tx1"/>
                </a:solidFill>
              </a:rPr>
              <a:t>-	WAKIL KETUA PAGUYUBAN FORUM INFORMASI KOTA SEMARANG</a:t>
            </a:r>
          </a:p>
          <a:p>
            <a:pPr marL="360363" indent="-360363" algn="just">
              <a:spcBef>
                <a:spcPts val="0"/>
              </a:spcBef>
              <a:buNone/>
            </a:pPr>
            <a:r>
              <a:rPr lang="id-ID" sz="1800" dirty="0" smtClean="0">
                <a:solidFill>
                  <a:schemeClr val="tx1"/>
                </a:solidFill>
              </a:rPr>
              <a:t>-	DEWAN MASJID INDONESIA  (DMI) KOTA SMG</a:t>
            </a:r>
          </a:p>
          <a:p>
            <a:pPr marL="360363" indent="-360363" algn="just">
              <a:spcBef>
                <a:spcPts val="0"/>
              </a:spcBef>
              <a:buNone/>
            </a:pPr>
            <a:r>
              <a:rPr lang="id-ID" sz="1800" dirty="0" smtClean="0">
                <a:solidFill>
                  <a:schemeClr val="tx1"/>
                </a:solidFill>
              </a:rPr>
              <a:t>-	WAKIL KETUA PAGUYUBAN RSU/RW PROV JATENG</a:t>
            </a:r>
            <a:endParaRPr lang="id-ID" sz="1800" dirty="0">
              <a:solidFill>
                <a:schemeClr val="tx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id-ID" b="1" dirty="0" smtClean="0">
                <a:solidFill>
                  <a:schemeClr val="tx1"/>
                </a:solidFill>
              </a:rPr>
              <a:t>MOTTO</a:t>
            </a:r>
            <a:endParaRPr lang="id-ID" b="1" dirty="0">
              <a:solidFill>
                <a:schemeClr val="tx1"/>
              </a:solidFill>
            </a:endParaRPr>
          </a:p>
        </p:txBody>
      </p:sp>
      <p:sp>
        <p:nvSpPr>
          <p:cNvPr id="3" name="Content Placeholder 2"/>
          <p:cNvSpPr>
            <a:spLocks noGrp="1"/>
          </p:cNvSpPr>
          <p:nvPr>
            <p:ph idx="1"/>
          </p:nvPr>
        </p:nvSpPr>
        <p:spPr/>
        <p:txBody>
          <a:bodyPr/>
          <a:lstStyle/>
          <a:p>
            <a:pPr>
              <a:buNone/>
            </a:pPr>
            <a:r>
              <a:rPr lang="id-ID" dirty="0" smtClean="0">
                <a:solidFill>
                  <a:schemeClr val="tx1"/>
                </a:solidFill>
              </a:rPr>
              <a:t>DADIYO WONG SING ISO NGERTI WONG LAN </a:t>
            </a:r>
          </a:p>
          <a:p>
            <a:pPr>
              <a:buNone/>
            </a:pPr>
            <a:r>
              <a:rPr lang="id-ID" dirty="0" smtClean="0">
                <a:solidFill>
                  <a:schemeClr val="tx1"/>
                </a:solidFill>
              </a:rPr>
              <a:t>ISO NGEWONGKE WONG</a:t>
            </a:r>
          </a:p>
          <a:p>
            <a:pPr>
              <a:buNone/>
            </a:pPr>
            <a:endParaRPr lang="id-ID" dirty="0" smtClean="0">
              <a:solidFill>
                <a:schemeClr val="tx1"/>
              </a:solidFill>
            </a:endParaRPr>
          </a:p>
          <a:p>
            <a:pPr>
              <a:buNone/>
            </a:pPr>
            <a:endParaRPr lang="id-ID" dirty="0" smtClean="0">
              <a:solidFill>
                <a:schemeClr val="tx1"/>
              </a:solidFill>
            </a:endParaRPr>
          </a:p>
          <a:p>
            <a:pPr>
              <a:buNone/>
            </a:pPr>
            <a:endParaRPr lang="id-ID" dirty="0" smtClean="0">
              <a:solidFill>
                <a:schemeClr val="tx1"/>
              </a:solidFill>
            </a:endParaRPr>
          </a:p>
          <a:p>
            <a:pPr>
              <a:buNone/>
            </a:pPr>
            <a:r>
              <a:rPr lang="id-ID" sz="2900" dirty="0" smtClean="0">
                <a:solidFill>
                  <a:schemeClr val="tx1"/>
                </a:solidFill>
              </a:rPr>
              <a:t>No Hp 082137455800</a:t>
            </a:r>
          </a:p>
          <a:p>
            <a:pPr>
              <a:buNone/>
            </a:pPr>
            <a:r>
              <a:rPr lang="id-ID" sz="2900" dirty="0" smtClean="0">
                <a:solidFill>
                  <a:schemeClr val="tx1"/>
                </a:solidFill>
              </a:rPr>
              <a:t>E mail-sutrisnoskm@gmail.com</a:t>
            </a:r>
            <a:endParaRPr lang="id-ID" sz="2900"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707"/>
            <a:ext cx="8229600" cy="500066"/>
          </a:xfrm>
        </p:spPr>
        <p:txBody>
          <a:bodyPr>
            <a:normAutofit fontScale="90000"/>
          </a:bodyPr>
          <a:lstStyle/>
          <a:p>
            <a:r>
              <a:rPr lang="id-ID" sz="3200" b="1" dirty="0" smtClean="0">
                <a:solidFill>
                  <a:schemeClr val="tx1"/>
                </a:solidFill>
              </a:rPr>
              <a:t>a. </a:t>
            </a:r>
            <a:r>
              <a:rPr lang="id-ID" sz="3200" b="1" dirty="0" smtClean="0">
                <a:solidFill>
                  <a:schemeClr val="tx1"/>
                </a:solidFill>
              </a:rPr>
              <a:t>KATA ETIKA LEGAL</a:t>
            </a:r>
            <a:endParaRPr lang="id-ID" sz="3200" dirty="0"/>
          </a:p>
        </p:txBody>
      </p:sp>
      <p:sp>
        <p:nvSpPr>
          <p:cNvPr id="3" name="Content Placeholder 2"/>
          <p:cNvSpPr>
            <a:spLocks noGrp="1"/>
          </p:cNvSpPr>
          <p:nvPr>
            <p:ph idx="1"/>
          </p:nvPr>
        </p:nvSpPr>
        <p:spPr>
          <a:xfrm>
            <a:off x="357158" y="716519"/>
            <a:ext cx="8229600" cy="4967302"/>
          </a:xfrm>
        </p:spPr>
        <p:txBody>
          <a:bodyPr/>
          <a:lstStyle/>
          <a:p>
            <a:pPr>
              <a:buNone/>
            </a:pPr>
            <a:r>
              <a:rPr lang="id-ID" sz="3000" dirty="0" smtClean="0"/>
              <a:t>1. ETIKA </a:t>
            </a:r>
          </a:p>
          <a:p>
            <a:pPr>
              <a:buNone/>
            </a:pPr>
            <a:r>
              <a:rPr lang="id-ID" sz="3000" dirty="0" smtClean="0"/>
              <a:t>2.	 LEGAL (HUKUM)</a:t>
            </a:r>
          </a:p>
          <a:p>
            <a:pPr>
              <a:buNone/>
            </a:pPr>
            <a:endParaRPr lang="id-ID" dirty="0"/>
          </a:p>
        </p:txBody>
      </p:sp>
      <p:sp>
        <p:nvSpPr>
          <p:cNvPr id="4" name="Title 1"/>
          <p:cNvSpPr txBox="1">
            <a:spLocks/>
          </p:cNvSpPr>
          <p:nvPr/>
        </p:nvSpPr>
        <p:spPr>
          <a:xfrm>
            <a:off x="642910" y="2080369"/>
            <a:ext cx="8286808" cy="1500198"/>
          </a:xfrm>
          <a:prstGeom prst="rect">
            <a:avLst/>
          </a:prstGeom>
          <a:solidFill>
            <a:schemeClr val="bg1">
              <a:lumMod val="75000"/>
            </a:schemeClr>
          </a:solidFill>
          <a:ln>
            <a:solidFill>
              <a:schemeClr val="tx1"/>
            </a:solidFill>
          </a:ln>
        </p:spPr>
        <p:txBody>
          <a:bodyPr vert="horz" lIns="0" rIns="0" bIns="0" anchor="b">
            <a:noAutofit/>
          </a:bodyPr>
          <a:lstStyle/>
          <a:p>
            <a:pPr marL="263525" marR="0" lvl="0" indent="-263525" algn="just" defTabSz="914400" rtl="0" eaLnBrk="1" fontAlgn="auto" latinLnBrk="0" hangingPunct="1">
              <a:lnSpc>
                <a:spcPct val="100000"/>
              </a:lnSpc>
              <a:spcBef>
                <a:spcPct val="0"/>
              </a:spcBef>
              <a:spcAft>
                <a:spcPts val="0"/>
              </a:spcAft>
              <a:buClrTx/>
              <a:buSzTx/>
              <a:buFont typeface="Wingdings" pitchFamily="2" charset="2"/>
              <a:buChar char="§"/>
              <a:tabLst/>
              <a:defRPr/>
            </a:pPr>
            <a:r>
              <a:rPr lang="id-ID" sz="2300" noProof="0" dirty="0" smtClean="0">
                <a:latin typeface="+mj-lt"/>
                <a:ea typeface="+mj-ea"/>
                <a:cs typeface="+mj-cs"/>
              </a:rPr>
              <a:t>UU RI 29 tahun 2009 </a:t>
            </a:r>
            <a:r>
              <a:rPr lang="id-ID" sz="2300" noProof="0" dirty="0" smtClean="0">
                <a:latin typeface="+mj-lt"/>
                <a:ea typeface="+mj-ea"/>
                <a:cs typeface="+mj-cs"/>
                <a:sym typeface="Symbol"/>
              </a:rPr>
              <a:t> Kesehatan </a:t>
            </a:r>
          </a:p>
          <a:p>
            <a:pPr marL="263525" lvl="0" indent="-263525" algn="just">
              <a:spcBef>
                <a:spcPct val="0"/>
              </a:spcBef>
              <a:buFont typeface="Wingdings" pitchFamily="2" charset="2"/>
              <a:buChar char="§"/>
            </a:pPr>
            <a:r>
              <a:rPr kumimoji="0" lang="id-ID" sz="2300" i="0" u="none" strike="noStrike" kern="1200" cap="none" spc="0" normalizeH="0" baseline="0" dirty="0" smtClean="0">
                <a:ln>
                  <a:noFill/>
                </a:ln>
                <a:solidFill>
                  <a:schemeClr val="tx1"/>
                </a:solidFill>
                <a:effectLst/>
                <a:uLnTx/>
                <a:uFillTx/>
                <a:latin typeface="+mj-lt"/>
                <a:ea typeface="+mj-ea"/>
                <a:cs typeface="+mj-cs"/>
                <a:sym typeface="Symbol"/>
              </a:rPr>
              <a:t>UU RI 36 tahun 2009 </a:t>
            </a:r>
            <a:r>
              <a:rPr lang="id-ID" sz="2300" dirty="0">
                <a:sym typeface="Symbol"/>
              </a:rPr>
              <a:t> Kesehatan </a:t>
            </a:r>
            <a:endParaRPr lang="id-ID" sz="2300" dirty="0" smtClean="0">
              <a:sym typeface="Symbol"/>
            </a:endParaRPr>
          </a:p>
          <a:p>
            <a:pPr marL="263525" lvl="0" indent="-263525" algn="just">
              <a:spcBef>
                <a:spcPct val="0"/>
              </a:spcBef>
              <a:buFont typeface="Wingdings" pitchFamily="2" charset="2"/>
              <a:buChar char="§"/>
            </a:pPr>
            <a:r>
              <a:rPr kumimoji="0" lang="id-ID" sz="2300" i="0" u="none" strike="noStrike" kern="1200" cap="none" spc="0" normalizeH="0" baseline="0" noProof="0" dirty="0" smtClean="0">
                <a:ln>
                  <a:noFill/>
                </a:ln>
                <a:solidFill>
                  <a:schemeClr val="tx1"/>
                </a:solidFill>
                <a:effectLst/>
                <a:uLnTx/>
                <a:uFillTx/>
                <a:latin typeface="+mj-lt"/>
                <a:ea typeface="+mj-ea"/>
                <a:cs typeface="+mj-cs"/>
              </a:rPr>
              <a:t>UU RI 36 tahun 2014 </a:t>
            </a:r>
            <a:r>
              <a:rPr lang="id-ID" sz="2300" dirty="0" smtClean="0">
                <a:sym typeface="Symbol"/>
              </a:rPr>
              <a:t> Tentang Kesehatan </a:t>
            </a:r>
            <a:r>
              <a:rPr lang="id-ID" sz="2300" dirty="0">
                <a:sym typeface="Symbol"/>
              </a:rPr>
              <a:t> </a:t>
            </a:r>
            <a:r>
              <a:rPr lang="id-ID" sz="2300" dirty="0" smtClean="0">
                <a:sym typeface="Symbol"/>
              </a:rPr>
              <a:t>Hak = Kewajiban</a:t>
            </a:r>
          </a:p>
          <a:p>
            <a:pPr marL="263525" lvl="0" indent="-263525" algn="just">
              <a:spcBef>
                <a:spcPct val="0"/>
              </a:spcBef>
              <a:buFont typeface="Wingdings" pitchFamily="2" charset="2"/>
              <a:buChar char="§"/>
            </a:pPr>
            <a:r>
              <a:rPr lang="id-ID" sz="2300" dirty="0" smtClean="0">
                <a:sym typeface="Symbol"/>
              </a:rPr>
              <a:t>UU RI 38 tahun 2009  Keperawatan  </a:t>
            </a:r>
            <a:endParaRPr kumimoji="0" lang="id-ID" sz="2300" i="0" u="none" strike="noStrike" kern="1200" cap="none" spc="0" normalizeH="0" baseline="0" noProof="0" dirty="0">
              <a:ln>
                <a:noFill/>
              </a:ln>
              <a:solidFill>
                <a:schemeClr val="tx1"/>
              </a:solidFill>
              <a:effectLst/>
              <a:uLnTx/>
              <a:uFillTx/>
              <a:latin typeface="+mj-lt"/>
              <a:ea typeface="+mj-ea"/>
              <a:cs typeface="+mj-cs"/>
            </a:endParaRPr>
          </a:p>
        </p:txBody>
      </p:sp>
      <p:sp>
        <p:nvSpPr>
          <p:cNvPr id="5" name="Title 1"/>
          <p:cNvSpPr txBox="1">
            <a:spLocks/>
          </p:cNvSpPr>
          <p:nvPr/>
        </p:nvSpPr>
        <p:spPr>
          <a:xfrm>
            <a:off x="601345" y="1837847"/>
            <a:ext cx="7471117" cy="285752"/>
          </a:xfrm>
          <a:prstGeom prst="rect">
            <a:avLst/>
          </a:prstGeom>
        </p:spPr>
        <p:txBody>
          <a:bodyPr vert="horz" lIns="0" rIns="0" bIns="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id-ID" sz="2600" dirty="0" smtClean="0">
                <a:latin typeface="+mj-lt"/>
                <a:ea typeface="+mj-ea"/>
                <a:cs typeface="+mj-cs"/>
              </a:rPr>
              <a:t>1.  HUKUM</a:t>
            </a:r>
            <a:endParaRPr kumimoji="0" lang="id-ID" sz="2600" b="1" i="0" u="none" strike="noStrike" kern="1200" cap="none" spc="0" normalizeH="0" baseline="0" noProof="0" dirty="0">
              <a:ln>
                <a:noFill/>
              </a:ln>
              <a:solidFill>
                <a:schemeClr val="tx1"/>
              </a:solidFill>
              <a:effectLst/>
              <a:uLnTx/>
              <a:uFillTx/>
              <a:latin typeface="+mj-lt"/>
              <a:ea typeface="+mj-ea"/>
              <a:cs typeface="+mj-cs"/>
            </a:endParaRPr>
          </a:p>
        </p:txBody>
      </p:sp>
      <p:sp>
        <p:nvSpPr>
          <p:cNvPr id="6" name="Down Arrow 5"/>
          <p:cNvSpPr/>
          <p:nvPr/>
        </p:nvSpPr>
        <p:spPr>
          <a:xfrm>
            <a:off x="2643174" y="3606324"/>
            <a:ext cx="252000" cy="43200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8" name="Straight Arrow Connector 7"/>
          <p:cNvCxnSpPr/>
          <p:nvPr/>
        </p:nvCxnSpPr>
        <p:spPr>
          <a:xfrm>
            <a:off x="2815662" y="3787316"/>
            <a:ext cx="396000" cy="164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 name="Title 1"/>
          <p:cNvSpPr txBox="1">
            <a:spLocks/>
          </p:cNvSpPr>
          <p:nvPr/>
        </p:nvSpPr>
        <p:spPr>
          <a:xfrm>
            <a:off x="3256243" y="3574392"/>
            <a:ext cx="5643602" cy="399687"/>
          </a:xfrm>
          <a:prstGeom prst="rect">
            <a:avLst/>
          </a:prstGeom>
        </p:spPr>
        <p:txBody>
          <a:bodyPr vert="horz" lIns="0" rIns="0" bIns="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id-ID" sz="2600" dirty="0" smtClean="0">
                <a:latin typeface="+mj-lt"/>
                <a:ea typeface="+mj-ea"/>
                <a:cs typeface="+mj-cs"/>
              </a:rPr>
              <a:t>Merupakan kumpulan hukum tertulis</a:t>
            </a:r>
            <a:endParaRPr kumimoji="0" lang="id-ID" sz="2600" i="0" u="none" strike="noStrike" kern="1200" cap="none" spc="0" normalizeH="0" baseline="0" noProof="0" dirty="0">
              <a:ln>
                <a:noFill/>
              </a:ln>
              <a:solidFill>
                <a:schemeClr val="tx1"/>
              </a:solidFill>
              <a:effectLst/>
              <a:uLnTx/>
              <a:uFillTx/>
              <a:latin typeface="+mj-lt"/>
              <a:ea typeface="+mj-ea"/>
              <a:cs typeface="+mj-cs"/>
            </a:endParaRPr>
          </a:p>
        </p:txBody>
      </p:sp>
      <p:cxnSp>
        <p:nvCxnSpPr>
          <p:cNvPr id="11" name="Straight Arrow Connector 10"/>
          <p:cNvCxnSpPr/>
          <p:nvPr/>
        </p:nvCxnSpPr>
        <p:spPr>
          <a:xfrm rot="5400000">
            <a:off x="3620228" y="4183079"/>
            <a:ext cx="360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3" name="Title 1"/>
          <p:cNvSpPr txBox="1">
            <a:spLocks/>
          </p:cNvSpPr>
          <p:nvPr/>
        </p:nvSpPr>
        <p:spPr>
          <a:xfrm>
            <a:off x="274028" y="4666830"/>
            <a:ext cx="5684290" cy="1643074"/>
          </a:xfrm>
          <a:prstGeom prst="rect">
            <a:avLst/>
          </a:prstGeom>
        </p:spPr>
        <p:txBody>
          <a:bodyPr vert="horz" lIns="0" rIns="0" bIns="0" anchor="b">
            <a:noAutofit/>
          </a:bodyPr>
          <a:lstStyle/>
          <a:p>
            <a:pPr marL="0" marR="0" lvl="0" indent="0" algn="just" defTabSz="914400" rtl="0" eaLnBrk="1" fontAlgn="auto" latinLnBrk="0" hangingPunct="1">
              <a:lnSpc>
                <a:spcPct val="100000"/>
              </a:lnSpc>
              <a:spcBef>
                <a:spcPct val="0"/>
              </a:spcBef>
              <a:spcAft>
                <a:spcPts val="0"/>
              </a:spcAft>
              <a:buClrTx/>
              <a:buSzTx/>
              <a:buFontTx/>
              <a:buNone/>
              <a:tabLst>
                <a:tab pos="984250" algn="l"/>
                <a:tab pos="1344613" algn="l"/>
              </a:tabLst>
              <a:defRPr/>
            </a:pPr>
            <a:r>
              <a:rPr lang="id-ID" sz="2600" dirty="0" smtClean="0">
                <a:latin typeface="+mj-lt"/>
                <a:ea typeface="+mj-ea"/>
                <a:cs typeface="+mj-cs"/>
              </a:rPr>
              <a:t>Misal	*	RS bertanggung jawab hukum</a:t>
            </a:r>
          </a:p>
          <a:p>
            <a:pPr marL="0" marR="0" lvl="0" indent="0" algn="just" defTabSz="914400" rtl="0" eaLnBrk="1" fontAlgn="auto" latinLnBrk="0" hangingPunct="1">
              <a:lnSpc>
                <a:spcPct val="100000"/>
              </a:lnSpc>
              <a:spcBef>
                <a:spcPct val="0"/>
              </a:spcBef>
              <a:spcAft>
                <a:spcPts val="0"/>
              </a:spcAft>
              <a:buClrTx/>
              <a:buSzTx/>
              <a:buFontTx/>
              <a:buNone/>
              <a:tabLst>
                <a:tab pos="984250" algn="l"/>
                <a:tab pos="1344613" algn="l"/>
              </a:tabLst>
              <a:defRPr/>
            </a:pPr>
            <a:r>
              <a:rPr kumimoji="0" lang="id-ID" sz="2600" i="0" u="none" strike="noStrike" kern="1200" cap="none" spc="0" normalizeH="0" baseline="0" noProof="0" dirty="0" smtClean="0">
                <a:ln>
                  <a:noFill/>
                </a:ln>
                <a:solidFill>
                  <a:schemeClr val="tx1"/>
                </a:solidFill>
                <a:effectLst/>
                <a:uLnTx/>
                <a:uFillTx/>
                <a:latin typeface="+mj-lt"/>
                <a:ea typeface="+mj-ea"/>
                <a:cs typeface="+mj-cs"/>
              </a:rPr>
              <a:t>	*	Persyaratan pendirian</a:t>
            </a:r>
            <a:r>
              <a:rPr kumimoji="0" lang="id-ID" sz="2600" i="0" u="none" strike="noStrike" kern="1200" cap="none" spc="0" normalizeH="0" noProof="0" dirty="0" smtClean="0">
                <a:ln>
                  <a:noFill/>
                </a:ln>
                <a:solidFill>
                  <a:schemeClr val="tx1"/>
                </a:solidFill>
                <a:effectLst/>
                <a:uLnTx/>
                <a:uFillTx/>
                <a:latin typeface="+mj-lt"/>
                <a:ea typeface="+mj-ea"/>
                <a:cs typeface="+mj-cs"/>
              </a:rPr>
              <a:t> RS</a:t>
            </a:r>
          </a:p>
          <a:p>
            <a:pPr marL="0" marR="0" lvl="0" indent="0" algn="just" defTabSz="914400" rtl="0" eaLnBrk="1" fontAlgn="auto" latinLnBrk="0" hangingPunct="1">
              <a:lnSpc>
                <a:spcPct val="100000"/>
              </a:lnSpc>
              <a:spcBef>
                <a:spcPct val="0"/>
              </a:spcBef>
              <a:spcAft>
                <a:spcPts val="0"/>
              </a:spcAft>
              <a:buClrTx/>
              <a:buSzTx/>
              <a:buFontTx/>
              <a:buNone/>
              <a:tabLst>
                <a:tab pos="984250" algn="l"/>
                <a:tab pos="1344613" algn="l"/>
              </a:tabLst>
              <a:defRPr/>
            </a:pPr>
            <a:r>
              <a:rPr lang="id-ID" sz="2600" baseline="0" dirty="0" smtClean="0">
                <a:latin typeface="+mj-lt"/>
                <a:ea typeface="+mj-ea"/>
                <a:cs typeface="+mj-cs"/>
              </a:rPr>
              <a:t>	</a:t>
            </a:r>
            <a:r>
              <a:rPr lang="id-ID" sz="2600" dirty="0" smtClean="0">
                <a:latin typeface="+mj-lt"/>
                <a:ea typeface="+mj-ea"/>
                <a:cs typeface="+mj-cs"/>
              </a:rPr>
              <a:t>*	Perawat adalah</a:t>
            </a:r>
          </a:p>
          <a:p>
            <a:pPr marL="0" marR="0" lvl="0" indent="0" algn="just" defTabSz="914400" rtl="0" eaLnBrk="1" fontAlgn="auto" latinLnBrk="0" hangingPunct="1">
              <a:lnSpc>
                <a:spcPct val="100000"/>
              </a:lnSpc>
              <a:spcBef>
                <a:spcPct val="0"/>
              </a:spcBef>
              <a:spcAft>
                <a:spcPts val="0"/>
              </a:spcAft>
              <a:buClrTx/>
              <a:buSzTx/>
              <a:buFontTx/>
              <a:buNone/>
              <a:tabLst>
                <a:tab pos="984250" algn="l"/>
                <a:tab pos="1344613" algn="l"/>
              </a:tabLst>
              <a:defRPr/>
            </a:pPr>
            <a:r>
              <a:rPr kumimoji="0" lang="id-ID" sz="2600" i="0" u="none" strike="noStrike" kern="1200" cap="none" spc="0" normalizeH="0" baseline="0" noProof="0" dirty="0" smtClean="0">
                <a:ln>
                  <a:noFill/>
                </a:ln>
                <a:solidFill>
                  <a:schemeClr val="tx1"/>
                </a:solidFill>
                <a:effectLst/>
                <a:uLnTx/>
                <a:uFillTx/>
                <a:latin typeface="+mj-lt"/>
                <a:ea typeface="+mj-ea"/>
                <a:cs typeface="+mj-cs"/>
              </a:rPr>
              <a:t>	*	Jenis-jenis perawat</a:t>
            </a:r>
          </a:p>
          <a:p>
            <a:pPr marL="0" marR="0" lvl="0" indent="0" algn="just" defTabSz="914400" rtl="0" eaLnBrk="1" fontAlgn="auto" latinLnBrk="0" hangingPunct="1">
              <a:lnSpc>
                <a:spcPct val="100000"/>
              </a:lnSpc>
              <a:spcBef>
                <a:spcPct val="0"/>
              </a:spcBef>
              <a:spcAft>
                <a:spcPts val="0"/>
              </a:spcAft>
              <a:buClrTx/>
              <a:buSzTx/>
              <a:buFontTx/>
              <a:buNone/>
              <a:tabLst>
                <a:tab pos="984250" algn="l"/>
                <a:tab pos="1344613" algn="l"/>
              </a:tabLst>
              <a:defRPr/>
            </a:pPr>
            <a:r>
              <a:rPr lang="id-ID" sz="2600" dirty="0" smtClean="0">
                <a:latin typeface="+mj-lt"/>
                <a:ea typeface="+mj-ea"/>
                <a:cs typeface="+mj-cs"/>
              </a:rPr>
              <a:t>	*	Hak + kewajiban perawat</a:t>
            </a:r>
            <a:endParaRPr kumimoji="0" lang="id-ID" sz="2600" i="0" u="none" strike="noStrike" kern="1200" cap="none" spc="0" normalizeH="0" baseline="0" noProof="0" dirty="0">
              <a:ln>
                <a:noFill/>
              </a:ln>
              <a:solidFill>
                <a:schemeClr val="tx1"/>
              </a:solidFill>
              <a:effectLst/>
              <a:uLnTx/>
              <a:uFillTx/>
              <a:latin typeface="+mj-lt"/>
              <a:ea typeface="+mj-ea"/>
              <a:cs typeface="+mj-cs"/>
            </a:endParaRPr>
          </a:p>
        </p:txBody>
      </p:sp>
      <p:sp>
        <p:nvSpPr>
          <p:cNvPr id="15" name="Right Brace 14"/>
          <p:cNvSpPr/>
          <p:nvPr/>
        </p:nvSpPr>
        <p:spPr>
          <a:xfrm>
            <a:off x="6045774" y="4542135"/>
            <a:ext cx="514798" cy="1702820"/>
          </a:xfrm>
          <a:prstGeom prst="rightBrace">
            <a:avLst>
              <a:gd name="adj1" fmla="val 8333"/>
              <a:gd name="adj2" fmla="val 50808"/>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d-ID"/>
          </a:p>
        </p:txBody>
      </p:sp>
      <p:sp>
        <p:nvSpPr>
          <p:cNvPr id="16" name="Title 1"/>
          <p:cNvSpPr txBox="1">
            <a:spLocks/>
          </p:cNvSpPr>
          <p:nvPr/>
        </p:nvSpPr>
        <p:spPr>
          <a:xfrm>
            <a:off x="6409453" y="4071943"/>
            <a:ext cx="2000232" cy="1437412"/>
          </a:xfrm>
          <a:prstGeom prst="rect">
            <a:avLst/>
          </a:prstGeom>
        </p:spPr>
        <p:txBody>
          <a:bodyPr vert="horz" lIns="0" rIns="0" bIns="0" anchor="b">
            <a:noAutofit/>
          </a:bodyPr>
          <a:lstStyle/>
          <a:p>
            <a:pPr marL="0" marR="0" lvl="0" indent="0" algn="just" defTabSz="914400" rtl="0" eaLnBrk="1" fontAlgn="auto" latinLnBrk="0" hangingPunct="1">
              <a:lnSpc>
                <a:spcPct val="100000"/>
              </a:lnSpc>
              <a:spcBef>
                <a:spcPct val="0"/>
              </a:spcBef>
              <a:spcAft>
                <a:spcPts val="0"/>
              </a:spcAft>
              <a:buClrTx/>
              <a:buSzTx/>
              <a:buFontTx/>
              <a:buNone/>
              <a:tabLst>
                <a:tab pos="984250" algn="l"/>
                <a:tab pos="1344613" algn="l"/>
              </a:tabLst>
              <a:defRPr/>
            </a:pPr>
            <a:endParaRPr lang="id-ID" sz="2600" dirty="0" smtClean="0">
              <a:latin typeface="+mj-lt"/>
              <a:ea typeface="+mj-ea"/>
              <a:cs typeface="+mj-cs"/>
            </a:endParaRP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r>
              <a:rPr kumimoji="0" lang="id-ID" sz="2600" i="0" u="none" strike="noStrike" kern="1200" cap="none" spc="0" normalizeH="0" baseline="0" noProof="0" dirty="0" smtClean="0">
                <a:ln>
                  <a:noFill/>
                </a:ln>
                <a:solidFill>
                  <a:schemeClr val="tx1"/>
                </a:solidFill>
                <a:effectLst/>
                <a:uLnTx/>
                <a:uFillTx/>
                <a:latin typeface="+mj-lt"/>
                <a:ea typeface="+mj-ea"/>
                <a:cs typeface="+mj-cs"/>
              </a:rPr>
              <a:t>	</a:t>
            </a:r>
            <a:r>
              <a:rPr kumimoji="0" lang="id-ID" sz="2300" i="0" u="none" strike="noStrike" kern="1200" cap="none" spc="0" normalizeH="0" baseline="0" noProof="0" dirty="0" smtClean="0">
                <a:ln>
                  <a:noFill/>
                </a:ln>
                <a:solidFill>
                  <a:schemeClr val="tx1"/>
                </a:solidFill>
                <a:effectLst/>
                <a:uLnTx/>
                <a:uFillTx/>
                <a:latin typeface="+mj-lt"/>
                <a:ea typeface="+mj-ea"/>
                <a:cs typeface="+mj-cs"/>
              </a:rPr>
              <a:t>-	pedoman</a:t>
            </a:r>
            <a:endParaRPr kumimoji="0" lang="id-ID" sz="2300" i="0" u="none" strike="noStrike" kern="1200" cap="none" spc="0" normalizeH="0" noProof="0" dirty="0" smtClean="0">
              <a:ln>
                <a:noFill/>
              </a:ln>
              <a:solidFill>
                <a:schemeClr val="tx1"/>
              </a:solidFill>
              <a:effectLst/>
              <a:uLnTx/>
              <a:uFillTx/>
              <a:latin typeface="+mj-lt"/>
              <a:ea typeface="+mj-ea"/>
              <a:cs typeface="+mj-cs"/>
            </a:endParaRP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r>
              <a:rPr lang="id-ID" sz="2300" baseline="0" dirty="0" smtClean="0">
                <a:latin typeface="+mj-lt"/>
                <a:ea typeface="+mj-ea"/>
                <a:cs typeface="+mj-cs"/>
              </a:rPr>
              <a:t>	</a:t>
            </a:r>
            <a:r>
              <a:rPr lang="id-ID" sz="2300" dirty="0" smtClean="0">
                <a:latin typeface="+mj-lt"/>
                <a:ea typeface="+mj-ea"/>
                <a:cs typeface="+mj-cs"/>
              </a:rPr>
              <a:t>-	ukuran</a:t>
            </a: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r>
              <a:rPr kumimoji="0" lang="id-ID" sz="2300" i="0" u="none" strike="noStrike" kern="1200" cap="none" spc="0" normalizeH="0" baseline="0" noProof="0" dirty="0" smtClean="0">
                <a:ln>
                  <a:noFill/>
                </a:ln>
                <a:solidFill>
                  <a:schemeClr val="tx1"/>
                </a:solidFill>
                <a:effectLst/>
                <a:uLnTx/>
                <a:uFillTx/>
                <a:latin typeface="+mj-lt"/>
                <a:ea typeface="+mj-ea"/>
                <a:cs typeface="+mj-cs"/>
              </a:rPr>
              <a:t>	-	pegangan</a:t>
            </a:r>
          </a:p>
          <a:p>
            <a:pPr marL="0" marR="0" lvl="0" indent="0" algn="just" defTabSz="914400" rtl="0" eaLnBrk="1" fontAlgn="auto" latinLnBrk="0" hangingPunct="1">
              <a:lnSpc>
                <a:spcPct val="100000"/>
              </a:lnSpc>
              <a:spcBef>
                <a:spcPct val="0"/>
              </a:spcBef>
              <a:spcAft>
                <a:spcPts val="0"/>
              </a:spcAft>
              <a:buClrTx/>
              <a:buSzTx/>
              <a:buFontTx/>
              <a:buNone/>
              <a:tabLst>
                <a:tab pos="984250" algn="l"/>
                <a:tab pos="1344613" algn="l"/>
              </a:tabLst>
              <a:defRPr/>
            </a:pPr>
            <a:r>
              <a:rPr lang="id-ID" sz="2500" dirty="0" smtClean="0">
                <a:latin typeface="+mj-lt"/>
                <a:ea typeface="+mj-ea"/>
                <a:cs typeface="+mj-cs"/>
              </a:rPr>
              <a:t>	</a:t>
            </a:r>
            <a:endParaRPr kumimoji="0" lang="id-ID" sz="2500" i="0" u="none" strike="noStrike" kern="1200" cap="none" spc="0" normalizeH="0" baseline="0" noProof="0" dirty="0">
              <a:ln>
                <a:noFill/>
              </a:ln>
              <a:solidFill>
                <a:schemeClr val="tx1"/>
              </a:solidFill>
              <a:effectLst/>
              <a:uLnTx/>
              <a:uFillTx/>
              <a:latin typeface="+mj-lt"/>
              <a:ea typeface="+mj-ea"/>
              <a:cs typeface="+mj-cs"/>
            </a:endParaRPr>
          </a:p>
        </p:txBody>
      </p:sp>
      <p:cxnSp>
        <p:nvCxnSpPr>
          <p:cNvPr id="17" name="Straight Arrow Connector 16"/>
          <p:cNvCxnSpPr/>
          <p:nvPr/>
        </p:nvCxnSpPr>
        <p:spPr>
          <a:xfrm rot="5400000">
            <a:off x="7185003" y="5263334"/>
            <a:ext cx="288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9" name="Title 1"/>
          <p:cNvSpPr txBox="1">
            <a:spLocks/>
          </p:cNvSpPr>
          <p:nvPr/>
        </p:nvSpPr>
        <p:spPr>
          <a:xfrm>
            <a:off x="6482613" y="5316261"/>
            <a:ext cx="2786082" cy="1888114"/>
          </a:xfrm>
          <a:prstGeom prst="rect">
            <a:avLst/>
          </a:prstGeom>
        </p:spPr>
        <p:txBody>
          <a:bodyPr vert="horz" lIns="0" rIns="0" bIns="0" anchor="b">
            <a:noAutofit/>
          </a:bodyPr>
          <a:lstStyle/>
          <a:p>
            <a:pPr marL="0" marR="0" lvl="0" indent="0" algn="just" defTabSz="914400" rtl="0" eaLnBrk="1" fontAlgn="auto" latinLnBrk="0" hangingPunct="1">
              <a:lnSpc>
                <a:spcPct val="100000"/>
              </a:lnSpc>
              <a:spcBef>
                <a:spcPct val="0"/>
              </a:spcBef>
              <a:spcAft>
                <a:spcPts val="0"/>
              </a:spcAft>
              <a:buClrTx/>
              <a:buSzTx/>
              <a:buFontTx/>
              <a:buNone/>
              <a:tabLst>
                <a:tab pos="984250" algn="l"/>
                <a:tab pos="1344613" algn="l"/>
              </a:tabLst>
              <a:defRPr/>
            </a:pPr>
            <a:endParaRPr lang="id-ID" sz="2600" dirty="0" smtClean="0">
              <a:latin typeface="+mj-lt"/>
              <a:ea typeface="+mj-ea"/>
              <a:cs typeface="+mj-cs"/>
            </a:endParaRP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r>
              <a:rPr kumimoji="0" lang="id-ID" sz="2600" i="0" u="none" strike="noStrike" kern="1200" cap="none" spc="0" normalizeH="0" baseline="0" noProof="0" dirty="0" smtClean="0">
                <a:ln>
                  <a:noFill/>
                </a:ln>
                <a:solidFill>
                  <a:schemeClr val="tx1"/>
                </a:solidFill>
                <a:effectLst/>
                <a:uLnTx/>
                <a:uFillTx/>
                <a:latin typeface="+mj-lt"/>
                <a:ea typeface="+mj-ea"/>
                <a:cs typeface="+mj-cs"/>
              </a:rPr>
              <a:t>	</a:t>
            </a:r>
            <a:r>
              <a:rPr kumimoji="0" lang="id-ID" sz="2300" i="0" u="none" strike="noStrike" kern="1200" cap="none" spc="0" normalizeH="0" baseline="0" noProof="0" dirty="0" smtClean="0">
                <a:ln>
                  <a:noFill/>
                </a:ln>
                <a:solidFill>
                  <a:schemeClr val="tx1"/>
                </a:solidFill>
                <a:effectLst/>
                <a:uLnTx/>
                <a:uFillTx/>
                <a:latin typeface="+mj-lt"/>
                <a:ea typeface="+mj-ea"/>
                <a:cs typeface="+mj-cs"/>
              </a:rPr>
              <a:t>-	kaidah</a:t>
            </a:r>
            <a:endParaRPr kumimoji="0" lang="id-ID" sz="2300" i="0" u="none" strike="noStrike" kern="1200" cap="none" spc="0" normalizeH="0" noProof="0" dirty="0" smtClean="0">
              <a:ln>
                <a:noFill/>
              </a:ln>
              <a:solidFill>
                <a:schemeClr val="tx1"/>
              </a:solidFill>
              <a:effectLst/>
              <a:uLnTx/>
              <a:uFillTx/>
              <a:latin typeface="+mj-lt"/>
              <a:ea typeface="+mj-ea"/>
              <a:cs typeface="+mj-cs"/>
            </a:endParaRP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r>
              <a:rPr lang="id-ID" sz="2300" baseline="0" dirty="0" smtClean="0">
                <a:latin typeface="+mj-lt"/>
                <a:ea typeface="+mj-ea"/>
                <a:cs typeface="+mj-cs"/>
              </a:rPr>
              <a:t>	</a:t>
            </a:r>
            <a:r>
              <a:rPr lang="id-ID" sz="2300" dirty="0" smtClean="0">
                <a:latin typeface="+mj-lt"/>
                <a:ea typeface="+mj-ea"/>
                <a:cs typeface="+mj-cs"/>
              </a:rPr>
              <a:t>-	norma</a:t>
            </a: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r>
              <a:rPr kumimoji="0" lang="id-ID" sz="2300" i="0" u="none" strike="noStrike" kern="1200" cap="none" spc="0" normalizeH="0" baseline="0" noProof="0" dirty="0" smtClean="0">
                <a:ln>
                  <a:noFill/>
                </a:ln>
                <a:solidFill>
                  <a:schemeClr val="tx1"/>
                </a:solidFill>
                <a:effectLst/>
                <a:uLnTx/>
                <a:uFillTx/>
                <a:latin typeface="+mj-lt"/>
                <a:ea typeface="+mj-ea"/>
                <a:cs typeface="+mj-cs"/>
              </a:rPr>
              <a:t>	-	norma</a:t>
            </a: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r>
              <a:rPr lang="id-ID" sz="2300" dirty="0" smtClean="0">
                <a:latin typeface="+mj-lt"/>
                <a:ea typeface="+mj-ea"/>
                <a:cs typeface="+mj-cs"/>
              </a:rPr>
              <a:t>	-	norma</a:t>
            </a:r>
            <a:endParaRPr kumimoji="0" lang="id-ID" sz="2300"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just" defTabSz="914400" rtl="0" eaLnBrk="1" fontAlgn="auto" latinLnBrk="0" hangingPunct="1">
              <a:lnSpc>
                <a:spcPct val="100000"/>
              </a:lnSpc>
              <a:spcBef>
                <a:spcPct val="0"/>
              </a:spcBef>
              <a:spcAft>
                <a:spcPts val="0"/>
              </a:spcAft>
              <a:buClrTx/>
              <a:buSzTx/>
              <a:buFontTx/>
              <a:buNone/>
              <a:tabLst>
                <a:tab pos="984250" algn="l"/>
                <a:tab pos="1344613" algn="l"/>
              </a:tabLst>
              <a:defRPr/>
            </a:pPr>
            <a:r>
              <a:rPr lang="id-ID" sz="2600" dirty="0" smtClean="0">
                <a:latin typeface="+mj-lt"/>
                <a:ea typeface="+mj-ea"/>
                <a:cs typeface="+mj-cs"/>
              </a:rPr>
              <a:t>	</a:t>
            </a:r>
            <a:endParaRPr kumimoji="0" lang="id-ID" sz="260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124927" y="342434"/>
            <a:ext cx="4143404" cy="51479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800" dirty="0" smtClean="0">
                <a:solidFill>
                  <a:schemeClr val="tx1"/>
                </a:solidFill>
              </a:rPr>
              <a:t>PANDANGAN HUKUM </a:t>
            </a:r>
            <a:endParaRPr lang="id-ID" sz="2800" dirty="0">
              <a:solidFill>
                <a:schemeClr val="tx1"/>
              </a:solidFill>
            </a:endParaRPr>
          </a:p>
        </p:txBody>
      </p:sp>
      <p:cxnSp>
        <p:nvCxnSpPr>
          <p:cNvPr id="6" name="Straight Arrow Connector 5"/>
          <p:cNvCxnSpPr/>
          <p:nvPr/>
        </p:nvCxnSpPr>
        <p:spPr>
          <a:xfrm rot="16200000" flipH="1">
            <a:off x="3487198" y="1580010"/>
            <a:ext cx="1440000" cy="1522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 name="Straight Arrow Connector 6"/>
          <p:cNvCxnSpPr/>
          <p:nvPr/>
        </p:nvCxnSpPr>
        <p:spPr>
          <a:xfrm rot="10800000" flipV="1">
            <a:off x="1571604" y="876699"/>
            <a:ext cx="2144728" cy="150019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 name="Rounded Rectangle 9"/>
          <p:cNvSpPr/>
          <p:nvPr/>
        </p:nvSpPr>
        <p:spPr>
          <a:xfrm>
            <a:off x="274028" y="2403730"/>
            <a:ext cx="2357454" cy="85725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700" dirty="0" smtClean="0">
                <a:solidFill>
                  <a:schemeClr val="tx1"/>
                </a:solidFill>
              </a:rPr>
              <a:t>Hukum sebagai nilai </a:t>
            </a:r>
            <a:endParaRPr lang="id-ID" sz="2700" dirty="0">
              <a:solidFill>
                <a:schemeClr val="tx1"/>
              </a:solidFill>
            </a:endParaRPr>
          </a:p>
        </p:txBody>
      </p:sp>
      <p:cxnSp>
        <p:nvCxnSpPr>
          <p:cNvPr id="11" name="Straight Arrow Connector 10"/>
          <p:cNvCxnSpPr/>
          <p:nvPr/>
        </p:nvCxnSpPr>
        <p:spPr>
          <a:xfrm rot="5400000">
            <a:off x="1226138" y="3451884"/>
            <a:ext cx="360000" cy="1588"/>
          </a:xfrm>
          <a:prstGeom prst="straightConnector1">
            <a:avLst/>
          </a:prstGeom>
          <a:ln w="6350">
            <a:tailEnd type="arrow"/>
          </a:ln>
        </p:spPr>
        <p:style>
          <a:lnRef idx="1">
            <a:schemeClr val="dk1"/>
          </a:lnRef>
          <a:fillRef idx="0">
            <a:schemeClr val="dk1"/>
          </a:fillRef>
          <a:effectRef idx="0">
            <a:schemeClr val="dk1"/>
          </a:effectRef>
          <a:fontRef idx="minor">
            <a:schemeClr val="tx1"/>
          </a:fontRef>
        </p:style>
      </p:cxnSp>
      <p:sp>
        <p:nvSpPr>
          <p:cNvPr id="12" name="Title 1"/>
          <p:cNvSpPr txBox="1">
            <a:spLocks/>
          </p:cNvSpPr>
          <p:nvPr/>
        </p:nvSpPr>
        <p:spPr>
          <a:xfrm>
            <a:off x="285720" y="4033826"/>
            <a:ext cx="2714644" cy="1214446"/>
          </a:xfrm>
          <a:prstGeom prst="rect">
            <a:avLst/>
          </a:prstGeom>
        </p:spPr>
        <p:txBody>
          <a:bodyPr vert="horz" lIns="0" rIns="0" bIns="0" anchor="b">
            <a:noAutofit/>
          </a:bodyPr>
          <a:lstStyle/>
          <a:p>
            <a:pPr marL="0" marR="0" lvl="0" indent="0" algn="just" defTabSz="914400" rtl="0" eaLnBrk="1" fontAlgn="auto" latinLnBrk="0" hangingPunct="1">
              <a:lnSpc>
                <a:spcPct val="100000"/>
              </a:lnSpc>
              <a:spcBef>
                <a:spcPct val="0"/>
              </a:spcBef>
              <a:spcAft>
                <a:spcPts val="0"/>
              </a:spcAft>
              <a:buClrTx/>
              <a:buSzTx/>
              <a:buFontTx/>
              <a:buNone/>
              <a:tabLst>
                <a:tab pos="984250" algn="l"/>
                <a:tab pos="1344613" algn="l"/>
              </a:tabLst>
              <a:defRPr/>
            </a:pPr>
            <a:endParaRPr lang="id-ID" sz="2600" dirty="0" smtClean="0">
              <a:latin typeface="+mj-lt"/>
              <a:ea typeface="+mj-ea"/>
              <a:cs typeface="+mj-cs"/>
            </a:endParaRP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r>
              <a:rPr kumimoji="0" lang="id-ID" sz="2900" i="0" u="none" strike="noStrike" kern="1200" cap="none" spc="0" normalizeH="0" baseline="0" noProof="0" dirty="0" smtClean="0">
                <a:ln>
                  <a:noFill/>
                </a:ln>
                <a:solidFill>
                  <a:schemeClr val="tx1"/>
                </a:solidFill>
                <a:effectLst/>
                <a:uLnTx/>
                <a:uFillTx/>
                <a:latin typeface="+mj-lt"/>
                <a:ea typeface="+mj-ea"/>
                <a:cs typeface="+mj-cs"/>
              </a:rPr>
              <a:t>Kristalisasi pedoman-pedoman  </a:t>
            </a:r>
            <a:endParaRPr kumimoji="0" lang="id-ID" sz="2900" i="0" u="none" strike="noStrike" kern="1200" cap="none" spc="0" normalizeH="0" noProof="0" dirty="0" smtClean="0">
              <a:ln>
                <a:noFill/>
              </a:ln>
              <a:solidFill>
                <a:schemeClr val="tx1"/>
              </a:solidFill>
              <a:effectLst/>
              <a:uLnTx/>
              <a:uFillTx/>
              <a:latin typeface="+mj-lt"/>
              <a:ea typeface="+mj-ea"/>
              <a:cs typeface="+mj-cs"/>
            </a:endParaRP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r>
              <a:rPr lang="id-ID" sz="2300" baseline="0" dirty="0" smtClean="0">
                <a:latin typeface="+mj-lt"/>
                <a:ea typeface="+mj-ea"/>
                <a:cs typeface="+mj-cs"/>
              </a:rPr>
              <a:t>	</a:t>
            </a:r>
            <a:endParaRPr kumimoji="0" lang="id-ID" sz="2600" i="0" u="none" strike="noStrike" kern="1200" cap="none" spc="0" normalizeH="0" baseline="0" noProof="0" dirty="0">
              <a:ln>
                <a:noFill/>
              </a:ln>
              <a:solidFill>
                <a:schemeClr val="tx1"/>
              </a:solidFill>
              <a:effectLst/>
              <a:uLnTx/>
              <a:uFillTx/>
              <a:latin typeface="+mj-lt"/>
              <a:ea typeface="+mj-ea"/>
              <a:cs typeface="+mj-cs"/>
            </a:endParaRPr>
          </a:p>
        </p:txBody>
      </p:sp>
      <p:sp>
        <p:nvSpPr>
          <p:cNvPr id="13" name="Rounded Rectangle 12"/>
          <p:cNvSpPr/>
          <p:nvPr/>
        </p:nvSpPr>
        <p:spPr>
          <a:xfrm>
            <a:off x="2818087" y="2311948"/>
            <a:ext cx="2786081" cy="85725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700" dirty="0" smtClean="0">
                <a:solidFill>
                  <a:schemeClr val="tx1"/>
                </a:solidFill>
              </a:rPr>
              <a:t>Hukum sebagai norma/kaidah </a:t>
            </a:r>
            <a:endParaRPr lang="id-ID" sz="2700" dirty="0">
              <a:solidFill>
                <a:schemeClr val="tx1"/>
              </a:solidFill>
            </a:endParaRPr>
          </a:p>
        </p:txBody>
      </p:sp>
      <p:cxnSp>
        <p:nvCxnSpPr>
          <p:cNvPr id="15" name="Straight Arrow Connector 14"/>
          <p:cNvCxnSpPr/>
          <p:nvPr/>
        </p:nvCxnSpPr>
        <p:spPr>
          <a:xfrm rot="5400000">
            <a:off x="2416442" y="3995067"/>
            <a:ext cx="1499404" cy="794"/>
          </a:xfrm>
          <a:prstGeom prst="straightConnector1">
            <a:avLst/>
          </a:prstGeom>
          <a:ln>
            <a:tailEnd type="none"/>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3165747" y="3618176"/>
            <a:ext cx="35719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8" name="Title 1"/>
          <p:cNvSpPr txBox="1">
            <a:spLocks/>
          </p:cNvSpPr>
          <p:nvPr/>
        </p:nvSpPr>
        <p:spPr>
          <a:xfrm>
            <a:off x="3594375" y="4221307"/>
            <a:ext cx="1714512" cy="428628"/>
          </a:xfrm>
          <a:prstGeom prst="rect">
            <a:avLst/>
          </a:prstGeom>
        </p:spPr>
        <p:txBody>
          <a:bodyPr vert="horz" lIns="0" rIns="0" bIns="0" anchor="b">
            <a:noAutofit/>
          </a:bodyPr>
          <a:lstStyle/>
          <a:p>
            <a:pPr marL="0" marR="0" lvl="0" indent="0" algn="just" defTabSz="914400" rtl="0" eaLnBrk="1" fontAlgn="auto" latinLnBrk="0" hangingPunct="1">
              <a:lnSpc>
                <a:spcPct val="100000"/>
              </a:lnSpc>
              <a:spcBef>
                <a:spcPct val="0"/>
              </a:spcBef>
              <a:spcAft>
                <a:spcPts val="0"/>
              </a:spcAft>
              <a:buClrTx/>
              <a:buSzTx/>
              <a:buFontTx/>
              <a:buNone/>
              <a:tabLst>
                <a:tab pos="984250" algn="l"/>
                <a:tab pos="1344613" algn="l"/>
              </a:tabLst>
              <a:defRPr/>
            </a:pPr>
            <a:endParaRPr lang="id-ID" sz="2600" dirty="0" smtClean="0">
              <a:latin typeface="+mj-lt"/>
              <a:ea typeface="+mj-ea"/>
              <a:cs typeface="+mj-cs"/>
            </a:endParaRP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r>
              <a:rPr kumimoji="0" lang="id-ID" sz="2900" i="0" u="none" strike="noStrike" kern="1200" cap="none" spc="0" normalizeH="0" baseline="0" noProof="0" dirty="0" smtClean="0">
                <a:ln>
                  <a:noFill/>
                </a:ln>
                <a:solidFill>
                  <a:schemeClr val="tx1"/>
                </a:solidFill>
                <a:effectLst/>
                <a:uLnTx/>
                <a:uFillTx/>
                <a:latin typeface="+mj-lt"/>
                <a:ea typeface="+mj-ea"/>
                <a:cs typeface="+mj-cs"/>
              </a:rPr>
              <a:t>Kepastian </a:t>
            </a: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endParaRPr kumimoji="0" lang="id-ID" sz="3000" i="0" u="none" strike="noStrike" kern="1200" cap="none" spc="0" normalizeH="0" noProof="0" dirty="0" smtClean="0">
              <a:ln>
                <a:noFill/>
              </a:ln>
              <a:solidFill>
                <a:schemeClr val="tx1"/>
              </a:solidFill>
              <a:effectLst/>
              <a:uLnTx/>
              <a:uFillTx/>
              <a:latin typeface="+mj-lt"/>
              <a:ea typeface="+mj-ea"/>
              <a:cs typeface="+mj-cs"/>
            </a:endParaRP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r>
              <a:rPr lang="id-ID" sz="2300" baseline="0" dirty="0" smtClean="0">
                <a:latin typeface="+mj-lt"/>
                <a:ea typeface="+mj-ea"/>
                <a:cs typeface="+mj-cs"/>
              </a:rPr>
              <a:t>	</a:t>
            </a:r>
            <a:endParaRPr kumimoji="0" lang="id-ID" sz="2600" i="0" u="none" strike="noStrike" kern="1200" cap="none" spc="0" normalizeH="0" baseline="0" noProof="0" dirty="0">
              <a:ln>
                <a:noFill/>
              </a:ln>
              <a:solidFill>
                <a:schemeClr val="tx1"/>
              </a:solidFill>
              <a:effectLst/>
              <a:uLnTx/>
              <a:uFillTx/>
              <a:latin typeface="+mj-lt"/>
              <a:ea typeface="+mj-ea"/>
              <a:cs typeface="+mj-cs"/>
            </a:endParaRPr>
          </a:p>
        </p:txBody>
      </p:sp>
      <p:cxnSp>
        <p:nvCxnSpPr>
          <p:cNvPr id="19" name="Straight Arrow Connector 18"/>
          <p:cNvCxnSpPr/>
          <p:nvPr/>
        </p:nvCxnSpPr>
        <p:spPr>
          <a:xfrm>
            <a:off x="3165747" y="4120405"/>
            <a:ext cx="35719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0" name="Title 1"/>
          <p:cNvSpPr txBox="1">
            <a:spLocks/>
          </p:cNvSpPr>
          <p:nvPr/>
        </p:nvSpPr>
        <p:spPr>
          <a:xfrm>
            <a:off x="3562339" y="4732188"/>
            <a:ext cx="2438421" cy="428628"/>
          </a:xfrm>
          <a:prstGeom prst="rect">
            <a:avLst/>
          </a:prstGeom>
        </p:spPr>
        <p:txBody>
          <a:bodyPr vert="horz" lIns="0" rIns="0" bIns="0" anchor="b">
            <a:noAutofit/>
          </a:bodyPr>
          <a:lstStyle/>
          <a:p>
            <a:pPr marL="0" marR="0" lvl="0" indent="0" algn="just" defTabSz="914400" rtl="0" eaLnBrk="1" fontAlgn="auto" latinLnBrk="0" hangingPunct="1">
              <a:lnSpc>
                <a:spcPct val="100000"/>
              </a:lnSpc>
              <a:spcBef>
                <a:spcPct val="0"/>
              </a:spcBef>
              <a:spcAft>
                <a:spcPts val="0"/>
              </a:spcAft>
              <a:buClrTx/>
              <a:buSzTx/>
              <a:buFontTx/>
              <a:buNone/>
              <a:tabLst>
                <a:tab pos="984250" algn="l"/>
                <a:tab pos="1344613" algn="l"/>
              </a:tabLst>
              <a:defRPr/>
            </a:pPr>
            <a:endParaRPr lang="id-ID" sz="2600" dirty="0" smtClean="0">
              <a:latin typeface="+mj-lt"/>
              <a:ea typeface="+mj-ea"/>
              <a:cs typeface="+mj-cs"/>
            </a:endParaRP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r>
              <a:rPr kumimoji="0" lang="id-ID" sz="2900" i="0" u="none" strike="noStrike" kern="1200" cap="none" spc="0" normalizeH="0" baseline="0" noProof="0" dirty="0" smtClean="0">
                <a:ln>
                  <a:noFill/>
                </a:ln>
                <a:solidFill>
                  <a:schemeClr val="tx1"/>
                </a:solidFill>
                <a:effectLst/>
                <a:uLnTx/>
                <a:uFillTx/>
                <a:latin typeface="+mj-lt"/>
                <a:ea typeface="+mj-ea"/>
                <a:cs typeface="+mj-cs"/>
              </a:rPr>
              <a:t>Kemanfaatan</a:t>
            </a:r>
            <a:r>
              <a:rPr kumimoji="0" lang="id-ID" sz="3000" i="0" u="none" strike="noStrike" kern="1200" cap="none" spc="0" normalizeH="0" baseline="0" noProof="0" dirty="0" smtClean="0">
                <a:ln>
                  <a:noFill/>
                </a:ln>
                <a:solidFill>
                  <a:schemeClr val="tx1"/>
                </a:solidFill>
                <a:effectLst/>
                <a:uLnTx/>
                <a:uFillTx/>
                <a:latin typeface="+mj-lt"/>
                <a:ea typeface="+mj-ea"/>
                <a:cs typeface="+mj-cs"/>
              </a:rPr>
              <a:t> </a:t>
            </a: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endParaRPr kumimoji="0" lang="id-ID" sz="3000" i="0" u="none" strike="noStrike" kern="1200" cap="none" spc="0" normalizeH="0" noProof="0" dirty="0" smtClean="0">
              <a:ln>
                <a:noFill/>
              </a:ln>
              <a:solidFill>
                <a:schemeClr val="tx1"/>
              </a:solidFill>
              <a:effectLst/>
              <a:uLnTx/>
              <a:uFillTx/>
              <a:latin typeface="+mj-lt"/>
              <a:ea typeface="+mj-ea"/>
              <a:cs typeface="+mj-cs"/>
            </a:endParaRP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r>
              <a:rPr lang="id-ID" sz="2300" baseline="0" dirty="0" smtClean="0">
                <a:latin typeface="+mj-lt"/>
                <a:ea typeface="+mj-ea"/>
                <a:cs typeface="+mj-cs"/>
              </a:rPr>
              <a:t>	</a:t>
            </a:r>
            <a:endParaRPr kumimoji="0" lang="id-ID" sz="2600" i="0" u="none" strike="noStrike" kern="1200" cap="none" spc="0" normalizeH="0" baseline="0" noProof="0" dirty="0">
              <a:ln>
                <a:noFill/>
              </a:ln>
              <a:solidFill>
                <a:schemeClr val="tx1"/>
              </a:solidFill>
              <a:effectLst/>
              <a:uLnTx/>
              <a:uFillTx/>
              <a:latin typeface="+mj-lt"/>
              <a:ea typeface="+mj-ea"/>
              <a:cs typeface="+mj-cs"/>
            </a:endParaRPr>
          </a:p>
        </p:txBody>
      </p:sp>
      <p:cxnSp>
        <p:nvCxnSpPr>
          <p:cNvPr id="21" name="Straight Arrow Connector 20"/>
          <p:cNvCxnSpPr/>
          <p:nvPr/>
        </p:nvCxnSpPr>
        <p:spPr>
          <a:xfrm>
            <a:off x="3151892" y="4731311"/>
            <a:ext cx="35719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4" name="Title 1"/>
          <p:cNvSpPr txBox="1">
            <a:spLocks/>
          </p:cNvSpPr>
          <p:nvPr/>
        </p:nvSpPr>
        <p:spPr>
          <a:xfrm>
            <a:off x="3594375" y="5340054"/>
            <a:ext cx="2041829" cy="428628"/>
          </a:xfrm>
          <a:prstGeom prst="rect">
            <a:avLst/>
          </a:prstGeom>
        </p:spPr>
        <p:txBody>
          <a:bodyPr vert="horz" lIns="0" rIns="0" bIns="0" anchor="b">
            <a:noAutofit/>
          </a:bodyPr>
          <a:lstStyle/>
          <a:p>
            <a:pPr marL="0" marR="0" lvl="0" indent="0" algn="just" defTabSz="914400" rtl="0" eaLnBrk="1" fontAlgn="auto" latinLnBrk="0" hangingPunct="1">
              <a:lnSpc>
                <a:spcPct val="100000"/>
              </a:lnSpc>
              <a:spcBef>
                <a:spcPct val="0"/>
              </a:spcBef>
              <a:spcAft>
                <a:spcPts val="0"/>
              </a:spcAft>
              <a:buClrTx/>
              <a:buSzTx/>
              <a:buFontTx/>
              <a:buNone/>
              <a:tabLst>
                <a:tab pos="984250" algn="l"/>
                <a:tab pos="1344613" algn="l"/>
              </a:tabLst>
              <a:defRPr/>
            </a:pPr>
            <a:endParaRPr lang="id-ID" sz="2600" dirty="0" smtClean="0">
              <a:latin typeface="+mj-lt"/>
              <a:ea typeface="+mj-ea"/>
              <a:cs typeface="+mj-cs"/>
            </a:endParaRP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r>
              <a:rPr kumimoji="0" lang="id-ID" sz="2900" i="0" u="none" strike="noStrike" kern="1200" cap="none" spc="0" normalizeH="0" baseline="0" noProof="0" dirty="0" smtClean="0">
                <a:ln>
                  <a:noFill/>
                </a:ln>
                <a:solidFill>
                  <a:schemeClr val="tx1"/>
                </a:solidFill>
                <a:effectLst/>
                <a:uLnTx/>
                <a:uFillTx/>
                <a:latin typeface="+mj-lt"/>
                <a:ea typeface="+mj-ea"/>
                <a:cs typeface="+mj-cs"/>
              </a:rPr>
              <a:t>Keadilan </a:t>
            </a: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endParaRPr kumimoji="0" lang="id-ID" sz="3000" i="0" u="none" strike="noStrike" kern="1200" cap="none" spc="0" normalizeH="0" noProof="0" dirty="0" smtClean="0">
              <a:ln>
                <a:noFill/>
              </a:ln>
              <a:solidFill>
                <a:schemeClr val="tx1"/>
              </a:solidFill>
              <a:effectLst/>
              <a:uLnTx/>
              <a:uFillTx/>
              <a:latin typeface="+mj-lt"/>
              <a:ea typeface="+mj-ea"/>
              <a:cs typeface="+mj-cs"/>
            </a:endParaRPr>
          </a:p>
          <a:p>
            <a:pPr marL="0" marR="0" lvl="0" indent="0" algn="just" defTabSz="914400" rtl="0" eaLnBrk="1" fontAlgn="auto" latinLnBrk="0" hangingPunct="1">
              <a:lnSpc>
                <a:spcPct val="100000"/>
              </a:lnSpc>
              <a:spcBef>
                <a:spcPct val="0"/>
              </a:spcBef>
              <a:spcAft>
                <a:spcPts val="0"/>
              </a:spcAft>
              <a:buClrTx/>
              <a:buSzTx/>
              <a:buFontTx/>
              <a:buNone/>
              <a:tabLst>
                <a:tab pos="179388" algn="l"/>
                <a:tab pos="442913" algn="l"/>
              </a:tabLst>
              <a:defRPr/>
            </a:pPr>
            <a:r>
              <a:rPr lang="id-ID" sz="2300" baseline="0" dirty="0" smtClean="0">
                <a:latin typeface="+mj-lt"/>
                <a:ea typeface="+mj-ea"/>
                <a:cs typeface="+mj-cs"/>
              </a:rPr>
              <a:t>	</a:t>
            </a:r>
            <a:endParaRPr kumimoji="0" lang="id-ID" sz="2600" i="0" u="none" strike="noStrike" kern="1200" cap="none" spc="0" normalizeH="0" baseline="0" noProof="0" dirty="0">
              <a:ln>
                <a:noFill/>
              </a:ln>
              <a:solidFill>
                <a:schemeClr val="tx1"/>
              </a:solidFill>
              <a:effectLst/>
              <a:uLnTx/>
              <a:uFillTx/>
              <a:latin typeface="+mj-lt"/>
              <a:ea typeface="+mj-ea"/>
              <a:cs typeface="+mj-cs"/>
            </a:endParaRPr>
          </a:p>
        </p:txBody>
      </p:sp>
      <p:cxnSp>
        <p:nvCxnSpPr>
          <p:cNvPr id="26" name="Straight Arrow Connector 25"/>
          <p:cNvCxnSpPr/>
          <p:nvPr/>
        </p:nvCxnSpPr>
        <p:spPr>
          <a:xfrm>
            <a:off x="5000628" y="876699"/>
            <a:ext cx="1785950" cy="128588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8" name="Rounded Rectangle 27"/>
          <p:cNvSpPr/>
          <p:nvPr/>
        </p:nvSpPr>
        <p:spPr>
          <a:xfrm>
            <a:off x="5792935" y="2208474"/>
            <a:ext cx="2724173" cy="85725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700" dirty="0" smtClean="0">
                <a:solidFill>
                  <a:schemeClr val="tx1"/>
                </a:solidFill>
              </a:rPr>
              <a:t>Hukum sebagai perilaku</a:t>
            </a:r>
            <a:endParaRPr lang="id-ID" sz="2700" dirty="0">
              <a:solidFill>
                <a:schemeClr val="tx1"/>
              </a:solidFill>
            </a:endParaRPr>
          </a:p>
        </p:txBody>
      </p:sp>
      <p:cxnSp>
        <p:nvCxnSpPr>
          <p:cNvPr id="33" name="Straight Arrow Connector 32"/>
          <p:cNvCxnSpPr/>
          <p:nvPr/>
        </p:nvCxnSpPr>
        <p:spPr>
          <a:xfrm rot="5400000">
            <a:off x="4459084" y="4713043"/>
            <a:ext cx="3240000" cy="794"/>
          </a:xfrm>
          <a:prstGeom prst="straightConnector1">
            <a:avLst/>
          </a:prstGeom>
          <a:ln>
            <a:tailEnd type="none"/>
          </a:ln>
        </p:spPr>
        <p:style>
          <a:lnRef idx="1">
            <a:schemeClr val="dk1"/>
          </a:lnRef>
          <a:fillRef idx="0">
            <a:schemeClr val="dk1"/>
          </a:fillRef>
          <a:effectRef idx="0">
            <a:schemeClr val="dk1"/>
          </a:effectRef>
          <a:fontRef idx="minor">
            <a:schemeClr val="tx1"/>
          </a:fontRef>
        </p:style>
      </p:cxnSp>
      <p:cxnSp>
        <p:nvCxnSpPr>
          <p:cNvPr id="36" name="Straight Arrow Connector 35"/>
          <p:cNvCxnSpPr/>
          <p:nvPr/>
        </p:nvCxnSpPr>
        <p:spPr>
          <a:xfrm>
            <a:off x="6090379" y="3395210"/>
            <a:ext cx="35719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7" name="TextBox 36"/>
          <p:cNvSpPr txBox="1"/>
          <p:nvPr/>
        </p:nvSpPr>
        <p:spPr>
          <a:xfrm>
            <a:off x="6419859" y="3113784"/>
            <a:ext cx="2571736" cy="707886"/>
          </a:xfrm>
          <a:prstGeom prst="rect">
            <a:avLst/>
          </a:prstGeom>
          <a:noFill/>
        </p:spPr>
        <p:txBody>
          <a:bodyPr wrap="square" rtlCol="0">
            <a:spAutoFit/>
          </a:bodyPr>
          <a:lstStyle/>
          <a:p>
            <a:r>
              <a:rPr lang="id-ID" sz="2000" dirty="0" smtClean="0"/>
              <a:t>Hub manusia dengan Tuhan </a:t>
            </a:r>
            <a:endParaRPr lang="id-ID" sz="2000" dirty="0"/>
          </a:p>
        </p:txBody>
      </p:sp>
      <p:cxnSp>
        <p:nvCxnSpPr>
          <p:cNvPr id="38" name="Straight Arrow Connector 37"/>
          <p:cNvCxnSpPr/>
          <p:nvPr/>
        </p:nvCxnSpPr>
        <p:spPr>
          <a:xfrm>
            <a:off x="6088216" y="4045518"/>
            <a:ext cx="35719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9" name="TextBox 38"/>
          <p:cNvSpPr txBox="1"/>
          <p:nvPr/>
        </p:nvSpPr>
        <p:spPr>
          <a:xfrm>
            <a:off x="6406004" y="3766255"/>
            <a:ext cx="2571736" cy="707886"/>
          </a:xfrm>
          <a:prstGeom prst="rect">
            <a:avLst/>
          </a:prstGeom>
          <a:noFill/>
        </p:spPr>
        <p:txBody>
          <a:bodyPr wrap="square" rtlCol="0">
            <a:spAutoFit/>
          </a:bodyPr>
          <a:lstStyle/>
          <a:p>
            <a:r>
              <a:rPr lang="id-ID" sz="2000" dirty="0" smtClean="0"/>
              <a:t>Hub manusia dengan manusia </a:t>
            </a:r>
            <a:endParaRPr lang="id-ID" sz="2000" dirty="0"/>
          </a:p>
        </p:txBody>
      </p:sp>
      <p:sp>
        <p:nvSpPr>
          <p:cNvPr id="42" name="TextBox 41"/>
          <p:cNvSpPr txBox="1"/>
          <p:nvPr/>
        </p:nvSpPr>
        <p:spPr>
          <a:xfrm>
            <a:off x="6427225" y="4434744"/>
            <a:ext cx="2571736" cy="707886"/>
          </a:xfrm>
          <a:prstGeom prst="rect">
            <a:avLst/>
          </a:prstGeom>
          <a:noFill/>
        </p:spPr>
        <p:txBody>
          <a:bodyPr wrap="square" rtlCol="0">
            <a:spAutoFit/>
          </a:bodyPr>
          <a:lstStyle/>
          <a:p>
            <a:r>
              <a:rPr lang="id-ID" sz="2000" dirty="0" smtClean="0"/>
              <a:t>Hub manusia dengan Negara/Alam </a:t>
            </a:r>
            <a:endParaRPr lang="id-ID" sz="2000" dirty="0"/>
          </a:p>
        </p:txBody>
      </p:sp>
      <p:cxnSp>
        <p:nvCxnSpPr>
          <p:cNvPr id="44" name="Straight Arrow Connector 43"/>
          <p:cNvCxnSpPr/>
          <p:nvPr/>
        </p:nvCxnSpPr>
        <p:spPr>
          <a:xfrm>
            <a:off x="6102071" y="4706641"/>
            <a:ext cx="35719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p:cNvCxnSpPr/>
          <p:nvPr/>
        </p:nvCxnSpPr>
        <p:spPr>
          <a:xfrm>
            <a:off x="6088216" y="5317547"/>
            <a:ext cx="35719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6" name="TextBox 45"/>
          <p:cNvSpPr txBox="1"/>
          <p:nvPr/>
        </p:nvSpPr>
        <p:spPr>
          <a:xfrm>
            <a:off x="6502989" y="5091541"/>
            <a:ext cx="2571736" cy="1015663"/>
          </a:xfrm>
          <a:prstGeom prst="rect">
            <a:avLst/>
          </a:prstGeom>
          <a:noFill/>
        </p:spPr>
        <p:txBody>
          <a:bodyPr wrap="square" rtlCol="0">
            <a:spAutoFit/>
          </a:bodyPr>
          <a:lstStyle/>
          <a:p>
            <a:r>
              <a:rPr lang="id-ID" sz="2000" dirty="0" smtClean="0"/>
              <a:t>Hub manusia dengan manusia bila ada perbedaan </a:t>
            </a:r>
            <a:endParaRPr lang="id-ID" sz="2000" dirty="0"/>
          </a:p>
        </p:txBody>
      </p:sp>
      <p:cxnSp>
        <p:nvCxnSpPr>
          <p:cNvPr id="48" name="Straight Arrow Connector 47"/>
          <p:cNvCxnSpPr/>
          <p:nvPr/>
        </p:nvCxnSpPr>
        <p:spPr>
          <a:xfrm>
            <a:off x="6072198" y="6357958"/>
            <a:ext cx="35719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9" name="TextBox 48"/>
          <p:cNvSpPr txBox="1"/>
          <p:nvPr/>
        </p:nvSpPr>
        <p:spPr>
          <a:xfrm>
            <a:off x="6461424" y="6066984"/>
            <a:ext cx="2571736" cy="707886"/>
          </a:xfrm>
          <a:prstGeom prst="rect">
            <a:avLst/>
          </a:prstGeom>
          <a:noFill/>
        </p:spPr>
        <p:txBody>
          <a:bodyPr wrap="square" rtlCol="0">
            <a:spAutoFit/>
          </a:bodyPr>
          <a:lstStyle/>
          <a:p>
            <a:r>
              <a:rPr lang="id-ID" sz="2000" dirty="0" smtClean="0"/>
              <a:t>Hub sosial sebagai fungsi manusia </a:t>
            </a:r>
            <a:endParaRPr lang="id-ID"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14290"/>
            <a:ext cx="8553480" cy="6357982"/>
          </a:xfrm>
        </p:spPr>
        <p:txBody>
          <a:bodyPr>
            <a:normAutofit fontScale="92500"/>
          </a:bodyPr>
          <a:lstStyle/>
          <a:p>
            <a:pPr marL="0" indent="360363" algn="just">
              <a:buNone/>
            </a:pPr>
            <a:r>
              <a:rPr lang="id-ID" sz="2900" dirty="0" smtClean="0">
                <a:solidFill>
                  <a:schemeClr val="tx1"/>
                </a:solidFill>
              </a:rPr>
              <a:t>Persoalan yang muncul dari Peraturan Menteri Kesehatan No. 2052 Tahun 2011 khususnya Pasal 23 berkaitan dengan pelimpahan tindakan kedokteran kepada perawat, yang juga dimunculkan dalam Undang-Undang Keperawatan No. 38 Tahun 2014, adalah apakah norma hukum pelimpahan tindakan kedokteran kepada perawat, dapat memberikan perlindungan hukum kepada pasien dalam memperoleh hak layanan kesehatan yang aman, bermutu dan terjangkau sebagaimana diamanatkan dalam Undang-Undang Kesehatan             No. 36 Tahun 2009. Di dalam memberikan layanan kesehatan tenaga kesehatan sebagaimana dimaksud pada ayat (1) dilakukan dengan tetap memperhatikan hak kesehatan dan hak masyarakat untuk mendapatkan pelayanan kesehatan yang merata.   </a:t>
            </a:r>
            <a:endParaRPr lang="id-ID" sz="290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57166"/>
            <a:ext cx="8686800" cy="642942"/>
          </a:xfrm>
        </p:spPr>
        <p:txBody>
          <a:bodyPr>
            <a:normAutofit/>
          </a:bodyPr>
          <a:lstStyle/>
          <a:p>
            <a:pPr marL="514350" indent="-514350" algn="just"/>
            <a:r>
              <a:rPr lang="id-ID" sz="3000" cap="none" dirty="0" smtClean="0"/>
              <a:t>B. </a:t>
            </a:r>
            <a:r>
              <a:rPr lang="id-ID" sz="3000" cap="none" dirty="0" smtClean="0"/>
              <a:t>Kepastian </a:t>
            </a:r>
            <a:r>
              <a:rPr lang="id-ID" sz="3000" cap="none" dirty="0" smtClean="0"/>
              <a:t>Hukum</a:t>
            </a:r>
            <a:endParaRPr lang="id-ID" sz="3000" cap="none" dirty="0"/>
          </a:p>
        </p:txBody>
      </p:sp>
      <p:sp>
        <p:nvSpPr>
          <p:cNvPr id="3" name="Content Placeholder 2"/>
          <p:cNvSpPr>
            <a:spLocks noGrp="1"/>
          </p:cNvSpPr>
          <p:nvPr>
            <p:ph idx="1"/>
          </p:nvPr>
        </p:nvSpPr>
        <p:spPr>
          <a:xfrm>
            <a:off x="304800" y="1142984"/>
            <a:ext cx="8686800" cy="4937141"/>
          </a:xfrm>
        </p:spPr>
        <p:txBody>
          <a:bodyPr>
            <a:normAutofit fontScale="92500" lnSpcReduction="20000"/>
          </a:bodyPr>
          <a:lstStyle/>
          <a:p>
            <a:pPr marL="900113" indent="-360363" algn="just">
              <a:buNone/>
            </a:pPr>
            <a:r>
              <a:rPr lang="id-ID" sz="3000" dirty="0" smtClean="0"/>
              <a:t>-	UU No 38 tahun 2014 tentang keperawatan</a:t>
            </a:r>
          </a:p>
          <a:p>
            <a:pPr marL="900113" indent="-360363" algn="just">
              <a:buNone/>
            </a:pPr>
            <a:r>
              <a:rPr lang="id-ID" sz="3000" dirty="0" smtClean="0"/>
              <a:t>-	Pasal 20 (1)</a:t>
            </a:r>
          </a:p>
          <a:p>
            <a:pPr marL="1163638" indent="-623888" algn="just">
              <a:buNone/>
            </a:pPr>
            <a:r>
              <a:rPr lang="id-ID" sz="3000" dirty="0" smtClean="0"/>
              <a:t>(1)	</a:t>
            </a:r>
            <a:r>
              <a:rPr lang="id-ID" sz="3000" dirty="0" smtClean="0">
                <a:solidFill>
                  <a:schemeClr val="tx1"/>
                </a:solidFill>
              </a:rPr>
              <a:t>Dalam penyelenggaraan praktek, perawat berfungsi </a:t>
            </a:r>
          </a:p>
          <a:p>
            <a:pPr marL="1163638" indent="-623888" algn="just">
              <a:buNone/>
              <a:tabLst>
                <a:tab pos="1787525" algn="l"/>
              </a:tabLst>
            </a:pPr>
            <a:r>
              <a:rPr lang="id-ID" sz="3000" dirty="0" smtClean="0">
                <a:solidFill>
                  <a:schemeClr val="tx1"/>
                </a:solidFill>
              </a:rPr>
              <a:t>	(a)	pemberi asuhan keperawatan</a:t>
            </a:r>
          </a:p>
          <a:p>
            <a:pPr marL="1163638" indent="-623888" algn="just">
              <a:buNone/>
              <a:tabLst>
                <a:tab pos="1787525" algn="l"/>
              </a:tabLst>
            </a:pPr>
            <a:r>
              <a:rPr lang="id-ID" sz="3000" dirty="0" smtClean="0">
                <a:solidFill>
                  <a:schemeClr val="tx1"/>
                </a:solidFill>
              </a:rPr>
              <a:t>	(b)	</a:t>
            </a:r>
          </a:p>
          <a:p>
            <a:pPr marL="1163638" indent="-623888" algn="just">
              <a:buNone/>
              <a:tabLst>
                <a:tab pos="1787525" algn="l"/>
              </a:tabLst>
            </a:pPr>
            <a:r>
              <a:rPr lang="id-ID" sz="3000" dirty="0" smtClean="0">
                <a:solidFill>
                  <a:schemeClr val="tx1"/>
                </a:solidFill>
              </a:rPr>
              <a:t>	(c)	</a:t>
            </a:r>
          </a:p>
          <a:p>
            <a:pPr marL="1163638" indent="-623888" algn="just">
              <a:buNone/>
              <a:tabLst>
                <a:tab pos="1787525" algn="l"/>
              </a:tabLst>
            </a:pPr>
            <a:r>
              <a:rPr lang="id-ID" sz="3000" dirty="0" smtClean="0">
                <a:solidFill>
                  <a:schemeClr val="tx1"/>
                </a:solidFill>
              </a:rPr>
              <a:t>	(d)</a:t>
            </a:r>
          </a:p>
          <a:p>
            <a:pPr marL="1163638" indent="-623888" algn="just">
              <a:buNone/>
              <a:tabLst>
                <a:tab pos="1787525" algn="l"/>
              </a:tabLst>
            </a:pPr>
            <a:r>
              <a:rPr lang="id-ID" sz="3000" dirty="0" smtClean="0">
                <a:solidFill>
                  <a:schemeClr val="tx1"/>
                </a:solidFill>
              </a:rPr>
              <a:t>	(e)</a:t>
            </a:r>
          </a:p>
          <a:p>
            <a:pPr marL="1787525" indent="-1247775" algn="just">
              <a:buNone/>
              <a:tabLst>
                <a:tab pos="1163638" algn="l"/>
                <a:tab pos="1787525" algn="l"/>
              </a:tabLst>
            </a:pPr>
            <a:r>
              <a:rPr lang="id-ID" sz="3000" dirty="0" smtClean="0">
                <a:solidFill>
                  <a:schemeClr val="tx1"/>
                </a:solidFill>
              </a:rPr>
              <a:t>	(f)	pelaksanaan tugas  dalam keadaan keterbatasan tertentu</a:t>
            </a:r>
            <a:endParaRPr lang="id-ID" sz="3000"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57166"/>
            <a:ext cx="8686800" cy="5722959"/>
          </a:xfrm>
        </p:spPr>
        <p:txBody>
          <a:bodyPr>
            <a:normAutofit/>
          </a:bodyPr>
          <a:lstStyle/>
          <a:p>
            <a:pPr marL="1163638" indent="-623888" algn="just">
              <a:buNone/>
            </a:pPr>
            <a:r>
              <a:rPr lang="id-ID" sz="3000" dirty="0" smtClean="0"/>
              <a:t>(2)	</a:t>
            </a:r>
            <a:r>
              <a:rPr lang="id-ID" sz="3000" dirty="0" smtClean="0">
                <a:solidFill>
                  <a:schemeClr val="tx1"/>
                </a:solidFill>
              </a:rPr>
              <a:t>Tugas sebagaimana dimaksud pada ayat (1) dapat dilaksanakan secara bersama , adapun sendiri-sendiri </a:t>
            </a:r>
          </a:p>
          <a:p>
            <a:pPr marL="1163638" indent="-623888" algn="just">
              <a:buNone/>
              <a:tabLst>
                <a:tab pos="1787525" algn="l"/>
              </a:tabLst>
            </a:pPr>
            <a:r>
              <a:rPr lang="id-ID" sz="3000" dirty="0" smtClean="0">
                <a:solidFill>
                  <a:schemeClr val="tx1"/>
                </a:solidFill>
              </a:rPr>
              <a:t>(3)	Pelaksanaan tugas perawat sebagaimana dimaksud ayat (1) harus dilaksanakan secara bertanggung jawab dan akuntabel	</a:t>
            </a:r>
            <a:endParaRPr lang="id-ID" sz="3000"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32471"/>
            <a:ext cx="8686800" cy="500066"/>
          </a:xfrm>
        </p:spPr>
        <p:txBody>
          <a:bodyPr>
            <a:normAutofit fontScale="90000"/>
          </a:bodyPr>
          <a:lstStyle/>
          <a:p>
            <a:pPr marL="514350" indent="-514350" algn="just"/>
            <a:r>
              <a:rPr lang="id-ID" sz="3000" cap="none" dirty="0" smtClean="0"/>
              <a:t>Pasal 30</a:t>
            </a:r>
            <a:endParaRPr lang="id-ID" sz="3000" cap="none" dirty="0"/>
          </a:p>
        </p:txBody>
      </p:sp>
      <p:sp>
        <p:nvSpPr>
          <p:cNvPr id="3" name="Content Placeholder 2"/>
          <p:cNvSpPr>
            <a:spLocks noGrp="1"/>
          </p:cNvSpPr>
          <p:nvPr>
            <p:ph idx="1"/>
          </p:nvPr>
        </p:nvSpPr>
        <p:spPr>
          <a:xfrm>
            <a:off x="304800" y="714356"/>
            <a:ext cx="8686800" cy="5929354"/>
          </a:xfrm>
        </p:spPr>
        <p:txBody>
          <a:bodyPr>
            <a:normAutofit fontScale="92500" lnSpcReduction="20000"/>
          </a:bodyPr>
          <a:lstStyle/>
          <a:p>
            <a:pPr marL="1163638" indent="-623888" algn="just">
              <a:buNone/>
            </a:pPr>
            <a:r>
              <a:rPr lang="id-ID" sz="3000" dirty="0" smtClean="0"/>
              <a:t>(1)	</a:t>
            </a:r>
            <a:r>
              <a:rPr lang="id-ID" sz="3000" dirty="0" smtClean="0">
                <a:solidFill>
                  <a:schemeClr val="tx1"/>
                </a:solidFill>
              </a:rPr>
              <a:t>Dalam menjalankan tugas sebagai pemberi asuhan keperawatan di bidang upaya kesehatan perorangan perawat berwenang</a:t>
            </a:r>
          </a:p>
          <a:p>
            <a:pPr marL="1163638" indent="-623888" algn="just">
              <a:buNone/>
              <a:tabLst>
                <a:tab pos="1787525" algn="l"/>
              </a:tabLst>
            </a:pPr>
            <a:r>
              <a:rPr lang="id-ID" sz="3000" dirty="0" smtClean="0">
                <a:solidFill>
                  <a:schemeClr val="tx1"/>
                </a:solidFill>
              </a:rPr>
              <a:t>	(a)	</a:t>
            </a:r>
          </a:p>
          <a:p>
            <a:pPr marL="1163638" indent="-623888" algn="just">
              <a:buNone/>
              <a:tabLst>
                <a:tab pos="1787525" algn="l"/>
              </a:tabLst>
            </a:pPr>
            <a:r>
              <a:rPr lang="id-ID" sz="3000" dirty="0" smtClean="0">
                <a:solidFill>
                  <a:schemeClr val="tx1"/>
                </a:solidFill>
              </a:rPr>
              <a:t>	(b)	</a:t>
            </a:r>
          </a:p>
          <a:p>
            <a:pPr marL="1163638" indent="-623888" algn="just">
              <a:buNone/>
              <a:tabLst>
                <a:tab pos="1787525" algn="l"/>
              </a:tabLst>
            </a:pPr>
            <a:r>
              <a:rPr lang="id-ID" sz="3000" dirty="0" smtClean="0">
                <a:solidFill>
                  <a:schemeClr val="tx1"/>
                </a:solidFill>
              </a:rPr>
              <a:t>	(c)	</a:t>
            </a:r>
          </a:p>
          <a:p>
            <a:pPr marL="1163638" indent="-623888" algn="just">
              <a:buNone/>
              <a:tabLst>
                <a:tab pos="1787525" algn="l"/>
              </a:tabLst>
            </a:pPr>
            <a:r>
              <a:rPr lang="id-ID" sz="3000" dirty="0" smtClean="0">
                <a:solidFill>
                  <a:schemeClr val="tx1"/>
                </a:solidFill>
              </a:rPr>
              <a:t>	(d)</a:t>
            </a:r>
          </a:p>
          <a:p>
            <a:pPr marL="1163638" indent="-623888" algn="just">
              <a:buNone/>
              <a:tabLst>
                <a:tab pos="1787525" algn="l"/>
              </a:tabLst>
            </a:pPr>
            <a:r>
              <a:rPr lang="id-ID" sz="3000" dirty="0" smtClean="0">
                <a:solidFill>
                  <a:schemeClr val="tx1"/>
                </a:solidFill>
              </a:rPr>
              <a:t>	(e)</a:t>
            </a:r>
          </a:p>
          <a:p>
            <a:pPr marL="1787525" indent="-1247775" algn="just">
              <a:buNone/>
              <a:tabLst>
                <a:tab pos="1163638" algn="l"/>
                <a:tab pos="1787525" algn="l"/>
              </a:tabLst>
            </a:pPr>
            <a:r>
              <a:rPr lang="id-ID" sz="3000" dirty="0" smtClean="0">
                <a:solidFill>
                  <a:schemeClr val="tx1"/>
                </a:solidFill>
              </a:rPr>
              <a:t>	(f)	</a:t>
            </a:r>
          </a:p>
          <a:p>
            <a:pPr marL="1787525" indent="-1247775" algn="just">
              <a:buNone/>
              <a:tabLst>
                <a:tab pos="1163638" algn="l"/>
                <a:tab pos="1787525" algn="l"/>
              </a:tabLst>
            </a:pPr>
            <a:r>
              <a:rPr lang="id-ID" sz="3000" dirty="0" smtClean="0">
                <a:solidFill>
                  <a:schemeClr val="tx1"/>
                </a:solidFill>
              </a:rPr>
              <a:t>	(g)</a:t>
            </a:r>
          </a:p>
          <a:p>
            <a:pPr marL="1787525" indent="-1247775" algn="just">
              <a:buNone/>
              <a:tabLst>
                <a:tab pos="1163638" algn="l"/>
                <a:tab pos="1787525" algn="l"/>
              </a:tabLst>
            </a:pPr>
            <a:r>
              <a:rPr lang="id-ID" sz="3000" dirty="0" smtClean="0">
                <a:solidFill>
                  <a:schemeClr val="tx1"/>
                </a:solidFill>
              </a:rPr>
              <a:t>	(h)</a:t>
            </a:r>
          </a:p>
          <a:p>
            <a:pPr marL="1787525" indent="-1247775" algn="just">
              <a:buNone/>
              <a:tabLst>
                <a:tab pos="1163638" algn="l"/>
                <a:tab pos="1787525" algn="l"/>
              </a:tabLst>
            </a:pPr>
            <a:r>
              <a:rPr lang="id-ID" sz="3000" dirty="0" smtClean="0">
                <a:solidFill>
                  <a:schemeClr val="tx1"/>
                </a:solidFill>
              </a:rPr>
              <a:t>	(i)</a:t>
            </a:r>
          </a:p>
          <a:p>
            <a:pPr marL="1787525" indent="-1247775" algn="just">
              <a:buNone/>
              <a:tabLst>
                <a:tab pos="1163638" algn="l"/>
                <a:tab pos="1787525" algn="l"/>
              </a:tabLst>
            </a:pPr>
            <a:r>
              <a:rPr lang="id-ID" sz="3000" dirty="0" smtClean="0">
                <a:solidFill>
                  <a:schemeClr val="tx1"/>
                </a:solidFill>
              </a:rPr>
              <a:t>(2)	Upaya kesehatan masyarakat.</a:t>
            </a:r>
            <a:endParaRPr lang="id-ID" sz="3000"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90906"/>
            <a:ext cx="8686800" cy="571504"/>
          </a:xfrm>
        </p:spPr>
        <p:txBody>
          <a:bodyPr>
            <a:normAutofit/>
          </a:bodyPr>
          <a:lstStyle/>
          <a:p>
            <a:pPr marL="514350" indent="-514350" algn="just"/>
            <a:r>
              <a:rPr lang="id-ID" sz="2900" cap="none" dirty="0" smtClean="0"/>
              <a:t>Pasal 33</a:t>
            </a:r>
            <a:endParaRPr lang="id-ID" sz="2900" cap="none" dirty="0"/>
          </a:p>
        </p:txBody>
      </p:sp>
      <p:sp>
        <p:nvSpPr>
          <p:cNvPr id="3" name="Content Placeholder 2"/>
          <p:cNvSpPr>
            <a:spLocks noGrp="1"/>
          </p:cNvSpPr>
          <p:nvPr>
            <p:ph idx="1"/>
          </p:nvPr>
        </p:nvSpPr>
        <p:spPr>
          <a:xfrm>
            <a:off x="304800" y="857232"/>
            <a:ext cx="8482042" cy="5643602"/>
          </a:xfrm>
        </p:spPr>
        <p:txBody>
          <a:bodyPr>
            <a:normAutofit/>
          </a:bodyPr>
          <a:lstStyle/>
          <a:p>
            <a:pPr marL="623888" indent="-623888" algn="just">
              <a:buNone/>
            </a:pPr>
            <a:r>
              <a:rPr lang="id-ID" sz="2900" dirty="0" smtClean="0"/>
              <a:t>(1)	</a:t>
            </a:r>
            <a:r>
              <a:rPr lang="id-ID" sz="2850" dirty="0" smtClean="0">
                <a:solidFill>
                  <a:schemeClr val="tx1"/>
                </a:solidFill>
              </a:rPr>
              <a:t>Pelaksanaan tugas dalam keadaan keterbatasan tertentu sebagaimana dimaksud pasal 29 (1) huruf F merupakan penugasan pemerintah yang dilaksanakan pada keadaan tidak adanya tenaga medis dan/atau tenaga format di suatu wilayah tempat perawat bertugas.</a:t>
            </a:r>
          </a:p>
          <a:p>
            <a:pPr marL="623888" indent="-623888" algn="just">
              <a:buNone/>
            </a:pPr>
            <a:r>
              <a:rPr lang="id-ID" sz="2850" dirty="0" smtClean="0">
                <a:solidFill>
                  <a:schemeClr val="tx1"/>
                </a:solidFill>
              </a:rPr>
              <a:t>(2)	Keadaan tidak adanya tenaga medis dan/atau tenaga kefarmasian di suatu wilayah tempat perawat bertugas sebagaimana dimaksud pada ayat (1) ditetapkan oleh SKPD</a:t>
            </a:r>
            <a:r>
              <a:rPr lang="id-ID" sz="2850" dirty="0" smtClean="0">
                <a:solidFill>
                  <a:schemeClr val="tx1"/>
                </a:solidFill>
                <a:sym typeface="Symbol"/>
              </a:rPr>
              <a:t></a:t>
            </a:r>
            <a:r>
              <a:rPr lang="id-ID" sz="2850" dirty="0" smtClean="0">
                <a:solidFill>
                  <a:schemeClr val="tx1"/>
                </a:solidFill>
              </a:rPr>
              <a:t>  DKK</a:t>
            </a:r>
          </a:p>
          <a:p>
            <a:pPr marL="1163638" indent="-623888" algn="just">
              <a:buNone/>
              <a:tabLst>
                <a:tab pos="1787525" algn="l"/>
              </a:tabLst>
            </a:pPr>
            <a:r>
              <a:rPr lang="id-ID" sz="2850" dirty="0" smtClean="0">
                <a:solidFill>
                  <a:schemeClr val="tx1"/>
                </a:solidFill>
              </a:rPr>
              <a:t>	</a:t>
            </a:r>
            <a:endParaRPr lang="id-ID" sz="2850" dirty="0">
              <a:solidFill>
                <a:schemeClr val="tx1"/>
              </a:solidFill>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429</TotalTime>
  <Words>847</Words>
  <Application>Microsoft Office PowerPoint</Application>
  <PresentationFormat>On-screen Show (4:3)</PresentationFormat>
  <Paragraphs>202</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Trek</vt:lpstr>
      <vt:lpstr>ASPEK LEGAL DAN PERLINDUNGAN HUKUM PRAKTEK MANDIRI PERAWAT SERTA DELEGASI TINDAKAN MEDIK</vt:lpstr>
      <vt:lpstr>Slide 2</vt:lpstr>
      <vt:lpstr>a. KATA ETIKA LEGAL</vt:lpstr>
      <vt:lpstr>Slide 4</vt:lpstr>
      <vt:lpstr>Slide 5</vt:lpstr>
      <vt:lpstr>B. Kepastian Hukum</vt:lpstr>
      <vt:lpstr>Slide 7</vt:lpstr>
      <vt:lpstr>Pasal 30</vt:lpstr>
      <vt:lpstr>Pasal 33</vt:lpstr>
      <vt:lpstr>Slide 10</vt:lpstr>
      <vt:lpstr>C. Perlindungan Hukum bagi pasien dan perawat</vt:lpstr>
      <vt:lpstr>Slide 12</vt:lpstr>
      <vt:lpstr>Slide 13</vt:lpstr>
      <vt:lpstr>Slide 14</vt:lpstr>
      <vt:lpstr>Teori Perlindungan Hukum</vt:lpstr>
      <vt:lpstr>d. Cara memperoleh kewenangan</vt:lpstr>
      <vt:lpstr>Slide 17</vt:lpstr>
      <vt:lpstr>e. JENIS PELIMPAHAN TINDAKAN MEDIK DOKTER KEPADA PERAWAT </vt:lpstr>
      <vt:lpstr>Slide 19</vt:lpstr>
      <vt:lpstr>Slide 20</vt:lpstr>
      <vt:lpstr>Slide 21</vt:lpstr>
      <vt:lpstr>Slide 22</vt:lpstr>
      <vt:lpstr>G. Penutup  </vt:lpstr>
      <vt:lpstr>Slide 24</vt:lpstr>
      <vt:lpstr>CURRICULUM VITAE</vt:lpstr>
      <vt:lpstr>RIWAYAT JABATAN</vt:lpstr>
      <vt:lpstr>MOTTO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ASPEK LEGAL DAN PERLINDUNGAN HUKUM PRAKTEK MANDIRI PERAWAT SERTA DELEGASI TINDAKAN MEDIK</dc:title>
  <dc:creator>Acer</dc:creator>
  <cp:lastModifiedBy>Acer</cp:lastModifiedBy>
  <cp:revision>48</cp:revision>
  <dcterms:created xsi:type="dcterms:W3CDTF">2018-07-22T04:17:26Z</dcterms:created>
  <dcterms:modified xsi:type="dcterms:W3CDTF">2018-07-22T12:50:20Z</dcterms:modified>
</cp:coreProperties>
</file>