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75" r:id="rId3"/>
    <p:sldId id="259" r:id="rId4"/>
    <p:sldId id="292" r:id="rId5"/>
    <p:sldId id="270" r:id="rId6"/>
    <p:sldId id="272" r:id="rId7"/>
    <p:sldId id="273" r:id="rId8"/>
    <p:sldId id="271" r:id="rId9"/>
    <p:sldId id="274" r:id="rId10"/>
    <p:sldId id="299" r:id="rId11"/>
    <p:sldId id="279" r:id="rId12"/>
    <p:sldId id="260" r:id="rId13"/>
    <p:sldId id="300" r:id="rId14"/>
    <p:sldId id="301" r:id="rId15"/>
    <p:sldId id="302" r:id="rId16"/>
    <p:sldId id="294" r:id="rId17"/>
    <p:sldId id="295" r:id="rId18"/>
    <p:sldId id="296" r:id="rId19"/>
    <p:sldId id="297" r:id="rId20"/>
    <p:sldId id="298" r:id="rId21"/>
    <p:sldId id="282" r:id="rId22"/>
    <p:sldId id="285" r:id="rId23"/>
    <p:sldId id="278" r:id="rId24"/>
    <p:sldId id="266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709A7-8E5D-43F1-9171-45060DE7F634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2CAF3-8FED-4C98-9D92-F4DA61EA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9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D422-BEC3-44C7-8D60-271952F42B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12C5-8B82-4062-8EC6-621364E2647C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99D6-DE05-487A-83A5-F8A596674C3F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E619-0D18-4D38-B880-E9C90C8001B9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9CE-7042-4C83-8D38-1C703029E372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0025-1C35-4C59-BF05-5ADC60BEF4FE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170D-9A7B-486F-AE57-C512B7BDB449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82C1-4BC3-43E8-9B68-A7412021BCC0}" type="datetime1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3974-3B79-4A28-8D2B-4E6664CFE010}" type="datetime1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04A-FD22-49B4-B0E2-F58CB988CBD8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561-C9C6-42BE-B390-2C79523D1C3B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3C2F-DE76-4FB6-8924-F8FA9EAEF337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D70D-8C55-4364-B55E-17C1C70667F6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RAKERWIL PPNI - KEDU 9 FEB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C7E1-1F76-4064-AD47-AB4C9975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slide" Target="slide11.xml"/><Relationship Id="rId4" Type="http://schemas.openxmlformats.org/officeDocument/2006/relationships/image" Target="../media/image25.png"/><Relationship Id="rId9" Type="http://schemas.openxmlformats.org/officeDocument/2006/relationships/image" Target="../media/image28.jpeg"/><Relationship Id="rId1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47099"/>
            <a:ext cx="7193820" cy="538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2499479"/>
            <a:ext cx="4139275" cy="31393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id-ID" dirty="0" smtClean="0">
                <a:latin typeface="Britannic Bold" pitchFamily="34" charset="0"/>
              </a:rPr>
              <a:t>ARWANI, </a:t>
            </a:r>
            <a:r>
              <a:rPr lang="en-US" dirty="0" smtClean="0">
                <a:latin typeface="Britannic Bold" pitchFamily="34" charset="0"/>
              </a:rPr>
              <a:t>SKM, </a:t>
            </a:r>
            <a:r>
              <a:rPr lang="id-ID" dirty="0" smtClean="0">
                <a:latin typeface="Britannic Bold" pitchFamily="34" charset="0"/>
              </a:rPr>
              <a:t>BN (Hons), MN</a:t>
            </a:r>
          </a:p>
          <a:p>
            <a:pPr algn="ctr"/>
            <a:r>
              <a:rPr lang="id-ID" dirty="0" smtClean="0">
                <a:latin typeface="Britannic Bold" pitchFamily="34" charset="0"/>
              </a:rPr>
              <a:t>LUCIA ENDANG HYK, S.Kp, MN.</a:t>
            </a:r>
            <a:endParaRPr lang="en-US" dirty="0">
              <a:latin typeface="Britannic Bold" pitchFamily="34" charset="0"/>
            </a:endParaRPr>
          </a:p>
          <a:p>
            <a:pPr algn="ctr"/>
            <a:r>
              <a:rPr lang="en-US" dirty="0" smtClean="0">
                <a:latin typeface="Britannic Bold" pitchFamily="34" charset="0"/>
              </a:rPr>
              <a:t>SUNAR, SST, MH</a:t>
            </a:r>
            <a:endParaRPr lang="id-ID" dirty="0" smtClean="0">
              <a:latin typeface="Britannic Bold" pitchFamily="34" charset="0"/>
            </a:endParaRPr>
          </a:p>
          <a:p>
            <a:pPr algn="ctr"/>
            <a:r>
              <a:rPr lang="id-ID" dirty="0" smtClean="0">
                <a:solidFill>
                  <a:srgbClr val="FF0000"/>
                </a:solidFill>
                <a:latin typeface="Britannic Bold" pitchFamily="34" charset="0"/>
              </a:rPr>
              <a:t>DR</a:t>
            </a:r>
            <a:r>
              <a:rPr lang="id-ID" dirty="0" smtClean="0">
                <a:latin typeface="Britannic Bold" pitchFamily="34" charset="0"/>
              </a:rPr>
              <a:t>. MEIDIANA DWIDIYANTI, S.Kp, M.Sc.</a:t>
            </a:r>
          </a:p>
          <a:p>
            <a:pPr algn="ctr"/>
            <a:r>
              <a:rPr lang="id-ID" dirty="0" smtClean="0">
                <a:solidFill>
                  <a:srgbClr val="FF0000"/>
                </a:solidFill>
                <a:latin typeface="Britannic Bold" pitchFamily="34" charset="0"/>
              </a:rPr>
              <a:t>DR</a:t>
            </a:r>
            <a:r>
              <a:rPr lang="id-ID" dirty="0" smtClean="0">
                <a:latin typeface="Britannic Bold" pitchFamily="34" charset="0"/>
              </a:rPr>
              <a:t>. SRI REJEKI, S.Kp, M.Kep, Sp.Mat.</a:t>
            </a:r>
          </a:p>
          <a:p>
            <a:pPr algn="ctr"/>
            <a:r>
              <a:rPr lang="id-ID" dirty="0" smtClean="0">
                <a:solidFill>
                  <a:srgbClr val="FF0000"/>
                </a:solidFill>
                <a:latin typeface="Britannic Bold" pitchFamily="34" charset="0"/>
              </a:rPr>
              <a:t>DR</a:t>
            </a:r>
            <a:r>
              <a:rPr lang="id-ID" dirty="0" smtClean="0">
                <a:latin typeface="Britannic Bold" pitchFamily="34" charset="0"/>
              </a:rPr>
              <a:t>. TRI HARTITI, SKM, M.Kep.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DR</a:t>
            </a:r>
            <a:r>
              <a:rPr lang="en-US" dirty="0" smtClean="0">
                <a:latin typeface="Britannic Bold" pitchFamily="34" charset="0"/>
              </a:rPr>
              <a:t>. </a:t>
            </a:r>
            <a:r>
              <a:rPr lang="id-ID" dirty="0" smtClean="0">
                <a:latin typeface="Britannic Bold" pitchFamily="34" charset="0"/>
              </a:rPr>
              <a:t>SUTRISNO, SKM, MH.Kes.</a:t>
            </a:r>
            <a:r>
              <a:rPr lang="en-US" dirty="0" smtClean="0">
                <a:latin typeface="Britannic Bold" pitchFamily="34" charset="0"/>
              </a:rPr>
              <a:t> </a:t>
            </a:r>
            <a:endParaRPr lang="id-ID" dirty="0" smtClean="0">
              <a:latin typeface="Britannic Bold" pitchFamily="34" charset="0"/>
            </a:endParaRPr>
          </a:p>
          <a:p>
            <a:pPr algn="ctr"/>
            <a:r>
              <a:rPr lang="id-ID" dirty="0" smtClean="0">
                <a:latin typeface="Britannic Bold" pitchFamily="34" charset="0"/>
              </a:rPr>
              <a:t>ZR. THERESIO, S.Kp.</a:t>
            </a:r>
          </a:p>
          <a:p>
            <a:pPr algn="ctr"/>
            <a:r>
              <a:rPr lang="id-ID" dirty="0">
                <a:latin typeface="Britannic Bold" pitchFamily="34" charset="0"/>
              </a:rPr>
              <a:t>SRI WIDAYATI, SST, M.Kes</a:t>
            </a:r>
            <a:r>
              <a:rPr lang="id-ID" dirty="0" smtClean="0">
                <a:latin typeface="Britannic Bold" pitchFamily="34" charset="0"/>
              </a:rPr>
              <a:t>.</a:t>
            </a:r>
            <a:endParaRPr lang="en-US" dirty="0" smtClean="0">
              <a:latin typeface="Britannic Bold" pitchFamily="34" charset="0"/>
            </a:endParaRPr>
          </a:p>
          <a:p>
            <a:pPr algn="ctr"/>
            <a:r>
              <a:rPr lang="id-ID" dirty="0" smtClean="0">
                <a:latin typeface="Britannic Bold" pitchFamily="34" charset="0"/>
              </a:rPr>
              <a:t>SRI HARMINI, S.Kp, M.Kep</a:t>
            </a:r>
          </a:p>
          <a:p>
            <a:pPr algn="ctr"/>
            <a:endParaRPr lang="id-ID" dirty="0"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5027" y="1548800"/>
            <a:ext cx="3004029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PE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RSONIL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5B1A-02B7-4A99-B669-C2C91E9A815A}" type="datetime1">
              <a:rPr lang="en-US" smtClean="0"/>
              <a:t>9/3/2018</a:t>
            </a:fld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4F14-1F74-40A9-B438-C5CCFFD66ABC}" type="slidenum">
              <a:rPr lang="id-ID" smtClean="0"/>
              <a:pPr/>
              <a:t>1</a:t>
            </a:fld>
            <a:endParaRPr lang="id-ID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572" y="774849"/>
            <a:ext cx="2985143" cy="22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2052736" y="457200"/>
            <a:ext cx="3527184" cy="28379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id-I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MKEK JATENG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65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04A-FD22-49B4-B0E2-F58CB988CBD8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27455" y="2967335"/>
            <a:ext cx="6289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PERLU PENGUATAN...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93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3627225" y="76200"/>
            <a:ext cx="6599025" cy="684086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Mistral" pitchFamily="66" charset="0"/>
              </a:rPr>
              <a:t>Penguatan</a:t>
            </a:r>
            <a:endParaRPr lang="en-US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5A01-9772-432A-B353-B48DD0C2D9F6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5" t="11454" r="14993" b="8705"/>
          <a:stretch/>
        </p:blipFill>
        <p:spPr bwMode="auto">
          <a:xfrm rot="5400000">
            <a:off x="5455952" y="2215402"/>
            <a:ext cx="3894964" cy="271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00016" y="3041345"/>
            <a:ext cx="3638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SOSIALISASI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16" y="958724"/>
            <a:ext cx="1752600" cy="140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47616" y="2286000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 CENA" pitchFamily="2" charset="0"/>
              </a:rPr>
              <a:t>Mahasiswa</a:t>
            </a:r>
            <a:r>
              <a:rPr lang="en-US" dirty="0" smtClean="0">
                <a:latin typeface="AR CENA" pitchFamily="2" charset="0"/>
              </a:rPr>
              <a:t> BARU</a:t>
            </a:r>
            <a:endParaRPr lang="en-US" dirty="0">
              <a:latin typeface="AR CENA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08" y="914400"/>
            <a:ext cx="1497808" cy="142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27457" y="22860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 CENA" pitchFamily="2" charset="0"/>
              </a:rPr>
              <a:t>Wisuda</a:t>
            </a:r>
            <a:endParaRPr lang="en-US" dirty="0">
              <a:latin typeface="AR CENA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17" y="3964675"/>
            <a:ext cx="990600" cy="190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92655" y="5791200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 CENA" pitchFamily="2" charset="0"/>
              </a:rPr>
              <a:t>Pembekalan</a:t>
            </a:r>
            <a:r>
              <a:rPr lang="en-US" dirty="0" smtClean="0">
                <a:latin typeface="AR CENA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AR CENA" pitchFamily="2" charset="0"/>
              </a:rPr>
              <a:t>perawat</a:t>
            </a:r>
            <a:r>
              <a:rPr lang="en-US" dirty="0" smtClean="0">
                <a:latin typeface="AR CENA" pitchFamily="2" charset="0"/>
              </a:rPr>
              <a:t> BARU</a:t>
            </a:r>
            <a:endParaRPr lang="en-US" dirty="0">
              <a:latin typeface="AR CENA" pitchFamily="2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16" y="4207154"/>
            <a:ext cx="2114784" cy="158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28816" y="586638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 CENA" pitchFamily="2" charset="0"/>
              </a:rPr>
              <a:t>In service training</a:t>
            </a:r>
            <a:endParaRPr lang="en-US" dirty="0">
              <a:latin typeface="AR CENA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6" y="2743200"/>
            <a:ext cx="952734" cy="174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4800" y="4419600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 CENA" pitchFamily="2" charset="0"/>
              </a:rPr>
              <a:t>Dosen</a:t>
            </a:r>
            <a:r>
              <a:rPr lang="en-US" dirty="0" smtClean="0">
                <a:latin typeface="AR CENA" pitchFamily="2" charset="0"/>
              </a:rPr>
              <a:t> </a:t>
            </a:r>
            <a:r>
              <a:rPr lang="en-US" dirty="0" err="1" smtClean="0">
                <a:latin typeface="AR CENA" pitchFamily="2" charset="0"/>
              </a:rPr>
              <a:t>Pengajar</a:t>
            </a:r>
            <a:endParaRPr lang="en-US" dirty="0" smtClean="0">
              <a:latin typeface="AR CENA" pitchFamily="2" charset="0"/>
            </a:endParaRPr>
          </a:p>
          <a:p>
            <a:pPr algn="ctr"/>
            <a:r>
              <a:rPr lang="en-US" dirty="0" err="1" smtClean="0">
                <a:latin typeface="AR CENA" pitchFamily="2" charset="0"/>
              </a:rPr>
              <a:t>Etika</a:t>
            </a:r>
            <a:r>
              <a:rPr lang="en-US" dirty="0" smtClean="0">
                <a:latin typeface="AR CENA" pitchFamily="2" charset="0"/>
              </a:rPr>
              <a:t> </a:t>
            </a:r>
            <a:r>
              <a:rPr lang="en-US" dirty="0" err="1" smtClean="0">
                <a:latin typeface="AR CENA" pitchFamily="2" charset="0"/>
              </a:rPr>
              <a:t>Kep</a:t>
            </a:r>
            <a:endParaRPr lang="en-US" dirty="0"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56" y="37242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27" y="4876800"/>
            <a:ext cx="1710773" cy="58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209922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225299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 DARLING" pitchFamily="2" charset="0"/>
                <a:hlinkClick r:id="rId6" action="ppaction://hlinksldjump"/>
              </a:rPr>
              <a:t>MED</a:t>
            </a:r>
            <a:endParaRPr lang="en-US" sz="100" b="1" dirty="0">
              <a:solidFill>
                <a:srgbClr val="002060"/>
              </a:solidFill>
              <a:latin typeface="AR DARLING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362" y="2324725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Bauhaus 93" pitchFamily="82" charset="0"/>
              </a:rPr>
              <a:t>res</a:t>
            </a:r>
            <a:endParaRPr lang="en-US" sz="2400" u="sng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7800"/>
            <a:ext cx="1981200" cy="2314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314" y="2514600"/>
            <a:ext cx="3477914" cy="1990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>
            <a:stCxn id="1028" idx="4"/>
          </p:cNvCxnSpPr>
          <p:nvPr/>
        </p:nvCxnSpPr>
        <p:spPr>
          <a:xfrm rot="16200000" flipH="1">
            <a:off x="1581044" y="4080923"/>
            <a:ext cx="661554" cy="15103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1828800" y="1600200"/>
            <a:ext cx="2167973" cy="11049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51" idx="0"/>
          </p:cNvCxnSpPr>
          <p:nvPr/>
        </p:nvCxnSpPr>
        <p:spPr>
          <a:xfrm rot="5400000">
            <a:off x="5023734" y="2841551"/>
            <a:ext cx="461961" cy="18906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3657600" y="4876800"/>
            <a:ext cx="533400" cy="29007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027" idx="3"/>
          </p:cNvCxnSpPr>
          <p:nvPr/>
        </p:nvCxnSpPr>
        <p:spPr>
          <a:xfrm rot="5400000" flipH="1" flipV="1">
            <a:off x="6230235" y="3505446"/>
            <a:ext cx="1304737" cy="114067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90" y="757237"/>
            <a:ext cx="1059819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21" y="757237"/>
            <a:ext cx="1059819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1637"/>
            <a:ext cx="1059819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1059819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17" y="263750"/>
            <a:ext cx="1059819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>
            <a:stCxn id="1031" idx="3"/>
          </p:cNvCxnSpPr>
          <p:nvPr/>
        </p:nvCxnSpPr>
        <p:spPr>
          <a:xfrm>
            <a:off x="3425509" y="1140619"/>
            <a:ext cx="690247" cy="230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1"/>
          </p:cNvCxnSpPr>
          <p:nvPr/>
        </p:nvCxnSpPr>
        <p:spPr>
          <a:xfrm flipH="1" flipV="1">
            <a:off x="5867400" y="1828800"/>
            <a:ext cx="533400" cy="22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867400" y="1371600"/>
            <a:ext cx="525721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>
          <a:xfrm flipH="1">
            <a:off x="5531717" y="914400"/>
            <a:ext cx="183283" cy="341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/>
          <p:cNvCxnSpPr/>
          <p:nvPr/>
        </p:nvCxnSpPr>
        <p:spPr>
          <a:xfrm>
            <a:off x="4416109" y="757237"/>
            <a:ext cx="305255" cy="273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2590800" y="145946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 CENA" pitchFamily="2" charset="0"/>
              </a:rPr>
              <a:t>CJNC</a:t>
            </a:r>
            <a:endParaRPr lang="en-US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11517" y="27779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 CENA" pitchFamily="2" charset="0"/>
              </a:rPr>
              <a:t>NC-2</a:t>
            </a:r>
            <a:endParaRPr lang="en-US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19885" y="29434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 CENA" pitchFamily="2" charset="0"/>
              </a:rPr>
              <a:t>NC-3</a:t>
            </a:r>
            <a:endParaRPr lang="en-US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88200" y="121159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 CENA" pitchFamily="2" charset="0"/>
              </a:rPr>
              <a:t>NC-4</a:t>
            </a:r>
            <a:endParaRPr lang="en-US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37912" y="237089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 CENA" pitchFamily="2" charset="0"/>
              </a:rPr>
              <a:t>NC-5</a:t>
            </a:r>
            <a:endParaRPr lang="en-US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36" name="Oval 1035"/>
          <p:cNvSpPr/>
          <p:nvPr/>
        </p:nvSpPr>
        <p:spPr>
          <a:xfrm>
            <a:off x="2596720" y="2152650"/>
            <a:ext cx="440013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038600" y="885711"/>
            <a:ext cx="440013" cy="3429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1" name="Oval 50"/>
          <p:cNvSpPr/>
          <p:nvPr/>
        </p:nvSpPr>
        <p:spPr>
          <a:xfrm>
            <a:off x="4940177" y="3167062"/>
            <a:ext cx="440013" cy="3429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2" name="Oval 51"/>
          <p:cNvSpPr/>
          <p:nvPr/>
        </p:nvSpPr>
        <p:spPr>
          <a:xfrm>
            <a:off x="474387" y="6134100"/>
            <a:ext cx="440013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234133" y="6131946"/>
            <a:ext cx="440013" cy="3429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Oval 53"/>
          <p:cNvSpPr/>
          <p:nvPr/>
        </p:nvSpPr>
        <p:spPr>
          <a:xfrm>
            <a:off x="8094387" y="6134100"/>
            <a:ext cx="440013" cy="3429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37" name="TextBox 1036"/>
          <p:cNvSpPr txBox="1"/>
          <p:nvPr/>
        </p:nvSpPr>
        <p:spPr>
          <a:xfrm>
            <a:off x="2362200" y="2667000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  <a:latin typeface="AR CENA" pitchFamily="2" charset="0"/>
              </a:rPr>
              <a:t>Mendaftar</a:t>
            </a:r>
            <a:endParaRPr lang="en-US" sz="1200" dirty="0" smtClean="0">
              <a:solidFill>
                <a:srgbClr val="FF0000"/>
              </a:solidFill>
              <a:latin typeface="AR CENA" pitchFamily="2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AR CENA" pitchFamily="2" charset="0"/>
              </a:rPr>
              <a:t>Password +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 CENA" pitchFamily="2" charset="0"/>
              </a:rPr>
              <a:t>Download </a:t>
            </a:r>
            <a:r>
              <a:rPr lang="en-US" sz="1200" dirty="0" err="1" smtClean="0">
                <a:solidFill>
                  <a:srgbClr val="FF0000"/>
                </a:solidFill>
                <a:latin typeface="AR CENA" pitchFamily="2" charset="0"/>
              </a:rPr>
              <a:t>materi</a:t>
            </a:r>
            <a:endParaRPr lang="en-US" sz="1200" dirty="0" smtClean="0">
              <a:solidFill>
                <a:srgbClr val="FF0000"/>
              </a:solidFill>
              <a:latin typeface="AR CENA" pitchFamily="2" charset="0"/>
            </a:endParaRPr>
          </a:p>
          <a:p>
            <a:r>
              <a:rPr lang="en-US" sz="1200" dirty="0" err="1" smtClean="0">
                <a:solidFill>
                  <a:srgbClr val="FF0000"/>
                </a:solidFill>
                <a:latin typeface="AR CENA" pitchFamily="2" charset="0"/>
              </a:rPr>
              <a:t>Kartu</a:t>
            </a:r>
            <a:r>
              <a:rPr lang="en-US" sz="1200" dirty="0" smtClean="0">
                <a:solidFill>
                  <a:srgbClr val="FF0000"/>
                </a:solidFill>
                <a:latin typeface="AR CENA" pitchFamily="2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AR CENA" pitchFamily="2" charset="0"/>
              </a:rPr>
              <a:t>Ujian</a:t>
            </a:r>
            <a:endParaRPr lang="en-US" sz="1200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05613" y="238780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 CENA" pitchFamily="2" charset="0"/>
              </a:rPr>
              <a:t>Mentoring</a:t>
            </a:r>
          </a:p>
          <a:p>
            <a:r>
              <a:rPr lang="en-US" sz="1400" dirty="0" err="1" smtClean="0">
                <a:latin typeface="AR CENA" pitchFamily="2" charset="0"/>
              </a:rPr>
              <a:t>Ujian</a:t>
            </a:r>
            <a:r>
              <a:rPr lang="en-US" sz="1400" dirty="0" smtClean="0">
                <a:latin typeface="AR CENA" pitchFamily="2" charset="0"/>
              </a:rPr>
              <a:t> di NC</a:t>
            </a:r>
            <a:endParaRPr lang="en-US" sz="1400" dirty="0">
              <a:latin typeface="AR CENA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86400" y="3082498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AR CENA" pitchFamily="2" charset="0"/>
              </a:rPr>
              <a:t>Lulus </a:t>
            </a:r>
          </a:p>
          <a:p>
            <a:pPr algn="ctr"/>
            <a:r>
              <a:rPr lang="en-US" sz="1400" dirty="0" err="1" smtClean="0">
                <a:solidFill>
                  <a:srgbClr val="0070C0"/>
                </a:solidFill>
                <a:latin typeface="AR CENA" pitchFamily="2" charset="0"/>
              </a:rPr>
              <a:t>Certifikat</a:t>
            </a:r>
            <a:r>
              <a:rPr lang="en-US" sz="1400" dirty="0" smtClean="0">
                <a:solidFill>
                  <a:srgbClr val="0070C0"/>
                </a:solidFill>
                <a:latin typeface="AR CENA" pitchFamily="2" charset="0"/>
              </a:rPr>
              <a:t> </a:t>
            </a:r>
            <a:endParaRPr lang="en-US" sz="1400" dirty="0">
              <a:solidFill>
                <a:srgbClr val="0070C0"/>
              </a:solidFill>
              <a:latin typeface="AR CENA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9440" y="2069068"/>
            <a:ext cx="1114408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 CENA" pitchFamily="2" charset="0"/>
              </a:rPr>
              <a:t>Background</a:t>
            </a:r>
            <a:endParaRPr lang="en-US" dirty="0">
              <a:latin typeface="AR CENA" pitchFamily="2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>
            <a:off x="2816727" y="462465"/>
            <a:ext cx="1180047" cy="59469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5400000">
            <a:off x="4516644" y="3695633"/>
            <a:ext cx="700090" cy="29064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9000" y="3657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Good... (Moral,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Ethics , Discipline. &amp; </a:t>
            </a:r>
            <a:r>
              <a:rPr lang="en-US" sz="1600" dirty="0" smtClean="0">
                <a:solidFill>
                  <a:srgbClr val="FF0000"/>
                </a:solidFill>
                <a:latin typeface="AR CENA" pitchFamily="2" charset="0"/>
                <a:hlinkClick r:id="rId10" action="ppaction://hlinksldjump"/>
              </a:rPr>
              <a:t>INTEGRITY</a:t>
            </a:r>
            <a:r>
              <a:rPr lang="en-US" sz="1600" dirty="0" smtClean="0">
                <a:solidFill>
                  <a:schemeClr val="accent2"/>
                </a:solidFill>
                <a:latin typeface="AR CENA" pitchFamily="2" charset="0"/>
              </a:rPr>
              <a:t>)</a:t>
            </a:r>
            <a:endParaRPr lang="en-US" sz="1600" dirty="0">
              <a:solidFill>
                <a:schemeClr val="accent2"/>
              </a:solidFill>
              <a:latin typeface="AR CENA" pitchFamily="2" charset="0"/>
            </a:endParaRPr>
          </a:p>
        </p:txBody>
      </p:sp>
      <p:cxnSp>
        <p:nvCxnSpPr>
          <p:cNvPr id="12" name="Straight Arrow Connector 11"/>
          <p:cNvCxnSpPr>
            <a:stCxn id="52" idx="6"/>
            <a:endCxn id="53" idx="2"/>
          </p:cNvCxnSpPr>
          <p:nvPr/>
        </p:nvCxnSpPr>
        <p:spPr>
          <a:xfrm flipV="1">
            <a:off x="914400" y="6303396"/>
            <a:ext cx="3319733" cy="2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734937" y="6305550"/>
            <a:ext cx="3319733" cy="2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52" y="4728150"/>
            <a:ext cx="2057870" cy="13644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486400" y="52064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 CENA" pitchFamily="2" charset="0"/>
              </a:rPr>
              <a:t>Patient Safety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 CENA" pitchFamily="2" charset="0"/>
              </a:rPr>
              <a:t>Patient Satisfaction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 CENA" pitchFamily="2" charset="0"/>
            </a:endParaRPr>
          </a:p>
        </p:txBody>
      </p:sp>
      <p:cxnSp>
        <p:nvCxnSpPr>
          <p:cNvPr id="15" name="Curved Connector 14"/>
          <p:cNvCxnSpPr>
            <a:stCxn id="9" idx="2"/>
          </p:cNvCxnSpPr>
          <p:nvPr/>
        </p:nvCxnSpPr>
        <p:spPr>
          <a:xfrm rot="5400000">
            <a:off x="7807391" y="4490092"/>
            <a:ext cx="347504" cy="34451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917083" y="2133600"/>
            <a:ext cx="1645517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310747" y="228600"/>
            <a:ext cx="575453" cy="49235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034484" y="228600"/>
            <a:ext cx="575453" cy="49235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217973" y="1151784"/>
            <a:ext cx="575453" cy="49235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367685" y="2309382"/>
            <a:ext cx="575453" cy="49235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614952" y="1397959"/>
            <a:ext cx="575453" cy="49235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t="25647" r="34690" b="14439"/>
          <a:stretch/>
        </p:blipFill>
        <p:spPr bwMode="auto">
          <a:xfrm flipH="1">
            <a:off x="3438495" y="5943600"/>
            <a:ext cx="600105" cy="54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0" y="5809641"/>
            <a:ext cx="1491994" cy="8869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19841" r="37530" b="21429"/>
          <a:stretch/>
        </p:blipFill>
        <p:spPr bwMode="auto">
          <a:xfrm>
            <a:off x="2574266" y="6002345"/>
            <a:ext cx="753447" cy="47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8730" r="40534" b="12103"/>
          <a:stretch/>
        </p:blipFill>
        <p:spPr bwMode="auto">
          <a:xfrm rot="10800000" flipV="1">
            <a:off x="376119" y="5435292"/>
            <a:ext cx="614227" cy="64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18965" r="41476" b="11638"/>
          <a:stretch/>
        </p:blipFill>
        <p:spPr bwMode="auto">
          <a:xfrm>
            <a:off x="299604" y="4888985"/>
            <a:ext cx="767255" cy="52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9267" r="36750" b="11853"/>
          <a:stretch/>
        </p:blipFill>
        <p:spPr bwMode="auto">
          <a:xfrm>
            <a:off x="349349" y="4157458"/>
            <a:ext cx="685801" cy="66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itle 8"/>
          <p:cNvSpPr txBox="1">
            <a:spLocks/>
          </p:cNvSpPr>
          <p:nvPr/>
        </p:nvSpPr>
        <p:spPr>
          <a:xfrm>
            <a:off x="-4572000" y="76200"/>
            <a:ext cx="6599025" cy="6840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smtClean="0">
                <a:solidFill>
                  <a:schemeClr val="bg1"/>
                </a:solidFill>
                <a:latin typeface="Mistral" pitchFamily="66" charset="0"/>
              </a:rPr>
              <a:t>Penguatan</a:t>
            </a:r>
            <a:endParaRPr lang="en-US" sz="32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6BF1-8B76-4EDE-A881-745FE549E48D}" type="datetime1">
              <a:rPr lang="en-US" smtClean="0"/>
              <a:t>9/3/2018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35" grpId="0"/>
      <p:bldP spid="44" grpId="0"/>
      <p:bldP spid="45" grpId="0"/>
      <p:bldP spid="46" grpId="0"/>
      <p:bldP spid="47" grpId="0"/>
      <p:bldP spid="103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037" grpId="0"/>
      <p:bldP spid="56" grpId="0"/>
      <p:bldP spid="57" grpId="0"/>
      <p:bldP spid="39" grpId="0"/>
      <p:bldP spid="9" grpId="0"/>
      <p:bldP spid="48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77680" y="2448351"/>
            <a:ext cx="3009120" cy="3800049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000" dirty="0" err="1" smtClean="0">
                <a:latin typeface="AR CENA" pitchFamily="2" charset="0"/>
              </a:rPr>
              <a:t>Tugas</a:t>
            </a:r>
            <a:r>
              <a:rPr lang="en-US" sz="2000" dirty="0" smtClean="0">
                <a:latin typeface="AR CENA" pitchFamily="2" charset="0"/>
              </a:rPr>
              <a:t> &amp; </a:t>
            </a:r>
            <a:r>
              <a:rPr lang="en-US" sz="2000" dirty="0" err="1" smtClean="0">
                <a:latin typeface="AR CENA" pitchFamily="2" charset="0"/>
              </a:rPr>
              <a:t>wewenang</a:t>
            </a:r>
            <a:r>
              <a:rPr lang="en-US" sz="2000" dirty="0" smtClean="0">
                <a:latin typeface="AR CENA" pitchFamily="2" charset="0"/>
              </a:rPr>
              <a:t> MKEK – </a:t>
            </a:r>
            <a:r>
              <a:rPr lang="en-US" sz="2000" dirty="0" err="1" smtClean="0">
                <a:latin typeface="AR CENA" pitchFamily="2" charset="0"/>
              </a:rPr>
              <a:t>Komite</a:t>
            </a:r>
            <a:r>
              <a:rPr lang="en-US" sz="2000" dirty="0" smtClean="0">
                <a:latin typeface="AR CENA" pitchFamily="2" charset="0"/>
              </a:rPr>
              <a:t> </a:t>
            </a:r>
            <a:r>
              <a:rPr lang="en-US" sz="2000" dirty="0" err="1" smtClean="0">
                <a:latin typeface="AR CENA" pitchFamily="2" charset="0"/>
              </a:rPr>
              <a:t>Keperawatan</a:t>
            </a:r>
            <a:endParaRPr lang="en-US" sz="2000" dirty="0" smtClean="0">
              <a:latin typeface="AR CENA" pitchFamily="2" charset="0"/>
            </a:endParaRPr>
          </a:p>
          <a:p>
            <a:r>
              <a:rPr lang="en-US" sz="2000" dirty="0" err="1" smtClean="0">
                <a:latin typeface="AR CENA" pitchFamily="2" charset="0"/>
              </a:rPr>
              <a:t>Pemeriksaan</a:t>
            </a:r>
            <a:r>
              <a:rPr lang="en-US" sz="2000" dirty="0" smtClean="0">
                <a:latin typeface="AR CENA" pitchFamily="2" charset="0"/>
              </a:rPr>
              <a:t> / </a:t>
            </a:r>
            <a:r>
              <a:rPr lang="en-US" sz="2000" dirty="0" err="1" smtClean="0">
                <a:latin typeface="AR CENA" pitchFamily="2" charset="0"/>
              </a:rPr>
              <a:t>investigasi</a:t>
            </a:r>
            <a:endParaRPr lang="en-US" sz="2000" dirty="0" smtClean="0">
              <a:latin typeface="AR CENA" pitchFamily="2" charset="0"/>
            </a:endParaRPr>
          </a:p>
          <a:p>
            <a:r>
              <a:rPr lang="en-US" sz="2000" dirty="0" err="1" smtClean="0">
                <a:latin typeface="AR CENA" pitchFamily="2" charset="0"/>
              </a:rPr>
              <a:t>Pengaduan</a:t>
            </a:r>
            <a:endParaRPr lang="en-US" sz="2000" dirty="0" smtClean="0">
              <a:latin typeface="AR CENA" pitchFamily="2" charset="0"/>
            </a:endParaRPr>
          </a:p>
          <a:p>
            <a:r>
              <a:rPr lang="en-US" sz="2000" dirty="0" err="1" smtClean="0">
                <a:latin typeface="AR CENA" pitchFamily="2" charset="0"/>
              </a:rPr>
              <a:t>Penelaahan</a:t>
            </a:r>
            <a:endParaRPr lang="en-US" sz="2000" dirty="0" smtClean="0">
              <a:latin typeface="AR CENA" pitchFamily="2" charset="0"/>
            </a:endParaRPr>
          </a:p>
          <a:p>
            <a:r>
              <a:rPr lang="en-US" sz="2000" dirty="0" err="1" smtClean="0">
                <a:latin typeface="AR CENA" pitchFamily="2" charset="0"/>
              </a:rPr>
              <a:t>Persidangan</a:t>
            </a:r>
            <a:endParaRPr lang="en-US" sz="2000" dirty="0" smtClean="0">
              <a:latin typeface="AR CENA" pitchFamily="2" charset="0"/>
            </a:endParaRPr>
          </a:p>
          <a:p>
            <a:r>
              <a:rPr lang="en-US" sz="2000" dirty="0" err="1" smtClean="0">
                <a:latin typeface="AR CENA" pitchFamily="2" charset="0"/>
              </a:rPr>
              <a:t>Alat</a:t>
            </a:r>
            <a:r>
              <a:rPr lang="en-US" sz="2000" dirty="0" smtClean="0">
                <a:latin typeface="AR CENA" pitchFamily="2" charset="0"/>
              </a:rPr>
              <a:t> </a:t>
            </a:r>
            <a:r>
              <a:rPr lang="en-US" sz="2000" dirty="0" err="1" smtClean="0">
                <a:latin typeface="AR CENA" pitchFamily="2" charset="0"/>
              </a:rPr>
              <a:t>bukti</a:t>
            </a:r>
            <a:endParaRPr lang="en-US" sz="2000" dirty="0" smtClean="0">
              <a:latin typeface="AR CENA" pitchFamily="2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AR CENA" pitchFamily="2" charset="0"/>
              </a:rPr>
              <a:t>Pembelaan</a:t>
            </a:r>
            <a:endParaRPr lang="en-US" sz="2000" dirty="0" smtClean="0">
              <a:solidFill>
                <a:srgbClr val="FF0000"/>
              </a:solidFill>
              <a:latin typeface="AR CENA" pitchFamily="2" charset="0"/>
            </a:endParaRPr>
          </a:p>
          <a:p>
            <a:r>
              <a:rPr lang="en-US" sz="2000" dirty="0" err="1" smtClean="0">
                <a:latin typeface="AR CENA" pitchFamily="2" charset="0"/>
              </a:rPr>
              <a:t>Saksi</a:t>
            </a:r>
            <a:r>
              <a:rPr lang="en-US" sz="2000" dirty="0" smtClean="0">
                <a:latin typeface="AR CENA" pitchFamily="2" charset="0"/>
              </a:rPr>
              <a:t> </a:t>
            </a:r>
            <a:r>
              <a:rPr lang="en-US" sz="2000" dirty="0" err="1" smtClean="0">
                <a:latin typeface="AR CENA" pitchFamily="2" charset="0"/>
              </a:rPr>
              <a:t>dan</a:t>
            </a:r>
            <a:r>
              <a:rPr lang="en-US" sz="2000" dirty="0" smtClean="0">
                <a:latin typeface="AR CENA" pitchFamily="2" charset="0"/>
              </a:rPr>
              <a:t> </a:t>
            </a:r>
            <a:r>
              <a:rPr lang="en-US" sz="2000" dirty="0" err="1" smtClean="0">
                <a:latin typeface="AR CENA" pitchFamily="2" charset="0"/>
              </a:rPr>
              <a:t>saksi</a:t>
            </a:r>
            <a:r>
              <a:rPr lang="en-US" sz="2000" dirty="0" smtClean="0">
                <a:latin typeface="AR CENA" pitchFamily="2" charset="0"/>
              </a:rPr>
              <a:t> </a:t>
            </a:r>
            <a:r>
              <a:rPr lang="en-US" sz="2000" dirty="0" err="1" smtClean="0">
                <a:latin typeface="AR CENA" pitchFamily="2" charset="0"/>
              </a:rPr>
              <a:t>ahli</a:t>
            </a:r>
            <a:endParaRPr lang="en-US" sz="2000" dirty="0" smtClean="0">
              <a:latin typeface="AR CENA" pitchFamily="2" charset="0"/>
            </a:endParaRPr>
          </a:p>
          <a:p>
            <a:r>
              <a:rPr lang="en-US" sz="2000" dirty="0" err="1" smtClean="0">
                <a:latin typeface="AR CENA" pitchFamily="2" charset="0"/>
              </a:rPr>
              <a:t>Putusan</a:t>
            </a:r>
            <a:endParaRPr lang="en-US" sz="2000" dirty="0" smtClean="0">
              <a:latin typeface="AR CENA" pitchFamily="2" charset="0"/>
            </a:endParaRPr>
          </a:p>
          <a:p>
            <a:r>
              <a:rPr lang="en-US" sz="2000" dirty="0" err="1" smtClean="0">
                <a:latin typeface="AR CENA" pitchFamily="2" charset="0"/>
              </a:rPr>
              <a:t>Sanksi</a:t>
            </a:r>
            <a:endParaRPr lang="en-US" sz="2000" dirty="0" smtClean="0">
              <a:latin typeface="AR CENA" pitchFamily="2" charset="0"/>
            </a:endParaRPr>
          </a:p>
          <a:p>
            <a:r>
              <a:rPr lang="en-US" sz="2000" dirty="0" smtClean="0">
                <a:latin typeface="AR CENA" pitchFamily="2" charset="0"/>
              </a:rPr>
              <a:t>Banding</a:t>
            </a:r>
          </a:p>
          <a:p>
            <a:r>
              <a:rPr lang="en-US" sz="2000" dirty="0" err="1" smtClean="0">
                <a:latin typeface="AR CENA" pitchFamily="2" charset="0"/>
              </a:rPr>
              <a:t>Pemulihan</a:t>
            </a:r>
            <a:r>
              <a:rPr lang="en-US" sz="2000" dirty="0" smtClean="0">
                <a:latin typeface="AR CENA" pitchFamily="2" charset="0"/>
              </a:rPr>
              <a:t> </a:t>
            </a:r>
            <a:r>
              <a:rPr lang="en-US" sz="2000" dirty="0" err="1" smtClean="0">
                <a:latin typeface="AR CENA" pitchFamily="2" charset="0"/>
              </a:rPr>
              <a:t>hak</a:t>
            </a:r>
            <a:r>
              <a:rPr lang="en-US" sz="2000" dirty="0" smtClean="0">
                <a:latin typeface="AR CENA" pitchFamily="2" charset="0"/>
              </a:rPr>
              <a:t> </a:t>
            </a:r>
            <a:r>
              <a:rPr lang="en-US" sz="2000" dirty="0" err="1" smtClean="0">
                <a:latin typeface="AR CENA" pitchFamily="2" charset="0"/>
              </a:rPr>
              <a:t>profesi</a:t>
            </a:r>
            <a:endParaRPr lang="en-US" sz="2000" dirty="0" smtClean="0">
              <a:latin typeface="AR CENA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A20-CB97-4B4A-85EB-BB5DA2E289EC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24329" y="792540"/>
            <a:ext cx="6895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PEDOMAN PENYELESAIAN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MASALAH ETIK &amp; DISIPLIN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6" r="33807" b="4478"/>
          <a:stretch/>
        </p:blipFill>
        <p:spPr bwMode="auto">
          <a:xfrm>
            <a:off x="3098080" y="2689745"/>
            <a:ext cx="1057808" cy="298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5" r="30895"/>
          <a:stretch/>
        </p:blipFill>
        <p:spPr bwMode="auto">
          <a:xfrm>
            <a:off x="914400" y="2647626"/>
            <a:ext cx="1219200" cy="30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4" r="35982"/>
          <a:stretch/>
        </p:blipFill>
        <p:spPr bwMode="auto">
          <a:xfrm>
            <a:off x="4393480" y="2739812"/>
            <a:ext cx="868084" cy="298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5678605"/>
            <a:ext cx="2672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Komite</a:t>
            </a:r>
            <a:r>
              <a:rPr lang="en-US" b="1" dirty="0" smtClean="0"/>
              <a:t> </a:t>
            </a:r>
            <a:r>
              <a:rPr lang="en-US" b="1" dirty="0" err="1" smtClean="0"/>
              <a:t>Keperawatan</a:t>
            </a:r>
            <a:endParaRPr lang="en-US" b="1" dirty="0" smtClean="0"/>
          </a:p>
          <a:p>
            <a:pPr algn="ctr"/>
            <a:r>
              <a:rPr lang="en-US" b="1" dirty="0" err="1" smtClean="0"/>
              <a:t>Rumah</a:t>
            </a:r>
            <a:r>
              <a:rPr lang="en-US" b="1" dirty="0" smtClean="0"/>
              <a:t> </a:t>
            </a:r>
            <a:r>
              <a:rPr lang="en-US" b="1" dirty="0" err="1" smtClean="0"/>
              <a:t>Sakit</a:t>
            </a:r>
            <a:r>
              <a:rPr lang="en-US" b="1" dirty="0"/>
              <a:t> </a:t>
            </a:r>
            <a:r>
              <a:rPr lang="en-US" b="1" dirty="0" smtClean="0"/>
              <a:t>&amp; </a:t>
            </a:r>
            <a:r>
              <a:rPr lang="en-US" b="1" dirty="0" err="1" smtClean="0"/>
              <a:t>Komunitas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68655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MKEK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-3627225" y="76200"/>
            <a:ext cx="6599025" cy="684086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Mistral" pitchFamily="66" charset="0"/>
              </a:rPr>
              <a:t>Penguatan</a:t>
            </a:r>
            <a:endParaRPr lang="en-US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413" y="2286000"/>
            <a:ext cx="3310136" cy="247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D8BB-58E6-47D3-A613-949C00B06952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-3627225" y="76200"/>
            <a:ext cx="6599025" cy="684086"/>
          </a:xfrm>
          <a:prstGeom prst="rect">
            <a:avLst/>
          </a:prstGeom>
          <a:solidFill>
            <a:srgbClr val="00B050"/>
          </a:solidFill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>
                <a:solidFill>
                  <a:schemeClr val="bg1"/>
                </a:solidFill>
                <a:latin typeface="Mistral" pitchFamily="66" charset="0"/>
              </a:rPr>
              <a:t>Penguatan</a:t>
            </a:r>
            <a:endParaRPr lang="en-US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33600" y="2038871"/>
            <a:ext cx="3527184" cy="28379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id-I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MKEK JATENG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3200400" y="2038871"/>
            <a:ext cx="8123025" cy="6840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bg1"/>
                </a:solidFill>
                <a:latin typeface="Cooper Black" pitchFamily="18" charset="0"/>
              </a:rPr>
              <a:t>Koordinasi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 Internal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3200400" y="2897314"/>
            <a:ext cx="8123025" cy="6840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Road Show 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3200400" y="3733800"/>
            <a:ext cx="8123025" cy="6840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chemeClr val="bg1"/>
                </a:solidFill>
                <a:latin typeface="Cooper Black" pitchFamily="18" charset="0"/>
              </a:rPr>
              <a:t>Koordinasi</a:t>
            </a:r>
            <a:r>
              <a:rPr lang="en-US" sz="18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ooper Black" pitchFamily="18" charset="0"/>
              </a:rPr>
              <a:t>dengan</a:t>
            </a:r>
            <a:r>
              <a:rPr lang="en-US" sz="1800" dirty="0" smtClean="0">
                <a:solidFill>
                  <a:schemeClr val="bg1"/>
                </a:solidFill>
                <a:latin typeface="Cooper Black" pitchFamily="18" charset="0"/>
              </a:rPr>
              <a:t> Forum </a:t>
            </a:r>
            <a:r>
              <a:rPr lang="en-US" sz="1800" dirty="0" err="1" smtClean="0">
                <a:solidFill>
                  <a:schemeClr val="bg1"/>
                </a:solidFill>
                <a:latin typeface="Cooper Black" pitchFamily="18" charset="0"/>
              </a:rPr>
              <a:t>Komite</a:t>
            </a:r>
            <a:r>
              <a:rPr lang="en-US" sz="18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ooper Black" pitchFamily="18" charset="0"/>
              </a:rPr>
              <a:t>Keperawatan</a:t>
            </a:r>
            <a:r>
              <a:rPr lang="en-US" sz="18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</a:p>
          <a:p>
            <a:pPr algn="l"/>
            <a:r>
              <a:rPr lang="en-US" sz="1800" dirty="0" err="1" smtClean="0">
                <a:solidFill>
                  <a:schemeClr val="bg1"/>
                </a:solidFill>
                <a:latin typeface="Cooper Black" pitchFamily="18" charset="0"/>
              </a:rPr>
              <a:t>Jawa</a:t>
            </a:r>
            <a:r>
              <a:rPr lang="en-US" sz="1800" dirty="0" smtClean="0">
                <a:solidFill>
                  <a:schemeClr val="bg1"/>
                </a:solidFill>
                <a:latin typeface="Cooper Black" pitchFamily="18" charset="0"/>
              </a:rPr>
              <a:t> Tengah</a:t>
            </a:r>
            <a:endParaRPr lang="en-US" sz="18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3" name="Title 8"/>
          <p:cNvSpPr txBox="1">
            <a:spLocks/>
          </p:cNvSpPr>
          <p:nvPr/>
        </p:nvSpPr>
        <p:spPr>
          <a:xfrm>
            <a:off x="3200399" y="4572000"/>
            <a:ext cx="8123025" cy="6840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Launching </a:t>
            </a:r>
            <a:r>
              <a:rPr lang="en-US" dirty="0" err="1" smtClean="0">
                <a:solidFill>
                  <a:schemeClr val="bg1"/>
                </a:solidFill>
                <a:latin typeface="Cooper Black" pitchFamily="18" charset="0"/>
              </a:rPr>
              <a:t>MED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Res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3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22" y="3587729"/>
            <a:ext cx="4326821" cy="3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7A5-0A17-462E-8F3F-62ADD37EBE61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88591" y="1591270"/>
            <a:ext cx="480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ESPRIT DE CORP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277070"/>
            <a:ext cx="5772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CRITICAL THINKING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7375" y="2886670"/>
            <a:ext cx="340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SOP BASED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8219" y="3496270"/>
            <a:ext cx="5206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CODES OF ETHICS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-3627225" y="76200"/>
            <a:ext cx="6599025" cy="6840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  <a:latin typeface="Mistral" pitchFamily="66" charset="0"/>
              </a:rPr>
              <a:t>Strengthening</a:t>
            </a:r>
            <a:endParaRPr lang="en-US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04A-FD22-49B4-B0E2-F58CB988CBD8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t="18050" r="39615" b="8815"/>
          <a:stretch/>
        </p:blipFill>
        <p:spPr bwMode="auto">
          <a:xfrm>
            <a:off x="1676400" y="405276"/>
            <a:ext cx="2743200" cy="296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0" t="17537" r="39477" b="6250"/>
          <a:stretch/>
        </p:blipFill>
        <p:spPr bwMode="auto">
          <a:xfrm>
            <a:off x="4648200" y="405276"/>
            <a:ext cx="2743200" cy="296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1" t="22901" r="39406" b="7696"/>
          <a:stretch/>
        </p:blipFill>
        <p:spPr bwMode="auto">
          <a:xfrm>
            <a:off x="1676400" y="3530221"/>
            <a:ext cx="2743200" cy="289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6" t="21969" r="39405" b="8815"/>
          <a:stretch/>
        </p:blipFill>
        <p:spPr bwMode="auto">
          <a:xfrm>
            <a:off x="4648200" y="3505200"/>
            <a:ext cx="2743200" cy="289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21455" r="39686" b="10261"/>
          <a:stretch/>
        </p:blipFill>
        <p:spPr bwMode="auto">
          <a:xfrm>
            <a:off x="366935" y="405276"/>
            <a:ext cx="1080865" cy="116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28123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0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04A-FD22-49B4-B0E2-F58CB988CBD8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34573" r="30614" b="57738"/>
          <a:stretch/>
        </p:blipFill>
        <p:spPr bwMode="auto">
          <a:xfrm>
            <a:off x="3352800" y="2429300"/>
            <a:ext cx="5450301" cy="46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50000" r="30666" b="17164"/>
          <a:stretch/>
        </p:blipFill>
        <p:spPr bwMode="auto">
          <a:xfrm>
            <a:off x="3361899" y="3352800"/>
            <a:ext cx="4983707" cy="183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t="18050" r="39615" b="8815"/>
          <a:stretch/>
        </p:blipFill>
        <p:spPr bwMode="auto">
          <a:xfrm>
            <a:off x="381000" y="2133600"/>
            <a:ext cx="2743200" cy="296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1958305"/>
            <a:ext cx="3521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Capaian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Pembelajaran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3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04A-FD22-49B4-B0E2-F58CB988CBD8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0" t="17537" r="39477" b="6250"/>
          <a:stretch/>
        </p:blipFill>
        <p:spPr bwMode="auto">
          <a:xfrm>
            <a:off x="457200" y="1886118"/>
            <a:ext cx="2743200" cy="296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32192" r="31897" b="38352"/>
          <a:stretch/>
        </p:blipFill>
        <p:spPr bwMode="auto">
          <a:xfrm>
            <a:off x="3581400" y="1160060"/>
            <a:ext cx="5355772" cy="177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39404" r="30561" b="11940"/>
          <a:stretch/>
        </p:blipFill>
        <p:spPr bwMode="auto">
          <a:xfrm>
            <a:off x="3525672" y="3088056"/>
            <a:ext cx="5542128" cy="293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5200" y="527741"/>
            <a:ext cx="3521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Capaian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Pembelajaran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0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04A-FD22-49B4-B0E2-F58CB988CBD8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1" t="22901" r="39406" b="7696"/>
          <a:stretch/>
        </p:blipFill>
        <p:spPr bwMode="auto">
          <a:xfrm>
            <a:off x="457200" y="2057400"/>
            <a:ext cx="2743200" cy="289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t="22170" r="31092" b="54963"/>
          <a:stretch/>
        </p:blipFill>
        <p:spPr bwMode="auto">
          <a:xfrm>
            <a:off x="3581400" y="1651379"/>
            <a:ext cx="5410200" cy="13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21408" r="30490" b="37733"/>
          <a:stretch/>
        </p:blipFill>
        <p:spPr bwMode="auto">
          <a:xfrm>
            <a:off x="3505200" y="3200635"/>
            <a:ext cx="5257800" cy="236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9116" y="1128159"/>
            <a:ext cx="3521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Capaian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Pembelajaran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8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AEA2-C117-40C8-8123-EC3C56032310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0" t="22388" r="25422" b="20522"/>
          <a:stretch/>
        </p:blipFill>
        <p:spPr bwMode="auto">
          <a:xfrm>
            <a:off x="2362200" y="609600"/>
            <a:ext cx="4343400" cy="389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1377786">
            <a:off x="1447800" y="4233525"/>
            <a:ext cx="6082114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S</a:t>
            </a:r>
            <a:r>
              <a:rPr lang="en-US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trengthening!</a:t>
            </a:r>
            <a:endParaRPr lang="en-US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0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04A-FD22-49B4-B0E2-F58CB988CBD8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6" t="21969" r="39405" b="8815"/>
          <a:stretch/>
        </p:blipFill>
        <p:spPr bwMode="auto">
          <a:xfrm>
            <a:off x="533400" y="2057400"/>
            <a:ext cx="2743200" cy="289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21578" r="32064" b="62689"/>
          <a:stretch/>
        </p:blipFill>
        <p:spPr bwMode="auto">
          <a:xfrm>
            <a:off x="3581400" y="1132764"/>
            <a:ext cx="5410200" cy="95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18470" r="33288" b="22388"/>
          <a:stretch/>
        </p:blipFill>
        <p:spPr bwMode="auto">
          <a:xfrm>
            <a:off x="3539319" y="2286000"/>
            <a:ext cx="5376081" cy="365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5200" y="566410"/>
            <a:ext cx="3521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Capaian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Pembelajaran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2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6DDB-9B74-4FDF-915B-3826CD9B315E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21</a:t>
            </a:fld>
            <a:endParaRPr lang="en-US"/>
          </a:p>
        </p:txBody>
      </p:sp>
      <p:pic>
        <p:nvPicPr>
          <p:cNvPr id="5122" name="Picture 2" descr="Image result for STOP 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029200" cy="334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3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04C9-6858-45E3-BB95-E753DAD05E9D}" type="datetime1">
              <a:rPr lang="en-US" smtClean="0"/>
              <a:t>9/3/2018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 t="20709" r="19652" b="25933"/>
          <a:stretch/>
        </p:blipFill>
        <p:spPr bwMode="auto">
          <a:xfrm>
            <a:off x="601639" y="740391"/>
            <a:ext cx="4800600" cy="3092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29291" r="48707" b="33956"/>
          <a:stretch/>
        </p:blipFill>
        <p:spPr bwMode="auto">
          <a:xfrm>
            <a:off x="3108278" y="3026391"/>
            <a:ext cx="5349922" cy="2688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715000"/>
            <a:ext cx="212429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AND MANY MORE...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A60-B52A-4963-AAAE-466D2A10F603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381000"/>
            <a:ext cx="318503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Biarpun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langit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akan</a:t>
            </a:r>
            <a:r>
              <a:rPr lang="en-US" b="1" dirty="0" smtClean="0">
                <a:solidFill>
                  <a:schemeClr val="bg1"/>
                </a:solidFill>
              </a:rPr>
              <a:t> RUNTUH..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Etik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tetap</a:t>
            </a:r>
            <a:r>
              <a:rPr lang="en-US" b="1" dirty="0" smtClean="0">
                <a:solidFill>
                  <a:schemeClr val="bg1"/>
                </a:solidFill>
              </a:rPr>
              <a:t> HARUS </a:t>
            </a:r>
            <a:r>
              <a:rPr lang="en-US" b="1" dirty="0" err="1" smtClean="0">
                <a:solidFill>
                  <a:schemeClr val="bg1"/>
                </a:solidFill>
              </a:rPr>
              <a:t>ditegakkan</a:t>
            </a:r>
            <a:r>
              <a:rPr lang="en-US" b="1" dirty="0" smtClean="0">
                <a:solidFill>
                  <a:schemeClr val="bg1"/>
                </a:solidFill>
              </a:rPr>
              <a:t>...!</a:t>
            </a:r>
          </a:p>
        </p:txBody>
      </p:sp>
    </p:spTree>
    <p:extLst>
      <p:ext uri="{BB962C8B-B14F-4D97-AF65-F5344CB8AC3E}">
        <p14:creationId xmlns:p14="http://schemas.microsoft.com/office/powerpoint/2010/main" val="18202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4881-7438-4015-8364-9D02DABAC98E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2" descr="https://encrypted-tbn0.gstatic.com/images?q=tbn:ANd9GcTXVVO44RlUBfCVhFU4b8ObXfNQQ13QjehND1TJO9L1Kp9oH0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76" y="3361586"/>
            <a:ext cx="5254171" cy="34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05392" y="533400"/>
            <a:ext cx="3333221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INGAT....!!!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6393" y="1447800"/>
            <a:ext cx="5232523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ETIK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jalan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sepanjang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masa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9301" y="2286000"/>
            <a:ext cx="475463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ETIK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bukan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milik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siapa2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8187" y="3179760"/>
            <a:ext cx="355013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ETIK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milik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kita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!!!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5167" y="3962400"/>
            <a:ext cx="6400983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PERAWAT INDONESIA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0" t="22388" r="25422" b="20522"/>
          <a:stretch/>
        </p:blipFill>
        <p:spPr bwMode="auto">
          <a:xfrm>
            <a:off x="4267200" y="4876800"/>
            <a:ext cx="2057400" cy="184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5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E308-C88D-4E3F-97B3-F5D1F55547DF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62213"/>
            <a:ext cx="604001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9236" y="1066800"/>
            <a:ext cx="437010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TERIMA KASIH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8617" y="4119503"/>
            <a:ext cx="35604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Anda</a:t>
            </a:r>
            <a:r>
              <a:rPr lang="en-US" sz="2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Layak</a:t>
            </a:r>
            <a:r>
              <a:rPr lang="en-US" sz="2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mendapatkannya</a:t>
            </a:r>
            <a:r>
              <a:rPr lang="en-US" sz="2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0529056">
            <a:off x="2019470" y="38416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 CHRISTY" pitchFamily="2" charset="0"/>
              </a:rPr>
              <a:t>MKEK</a:t>
            </a:r>
            <a:endParaRPr lang="en-US" dirty="0">
              <a:solidFill>
                <a:srgbClr val="FF0000"/>
              </a:solidFill>
              <a:latin typeface="AR CHRIST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459125">
            <a:off x="2161859" y="4023176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Brush Script MT" pitchFamily="66" charset="0"/>
              </a:rPr>
              <a:t>Jateng</a:t>
            </a:r>
            <a:endParaRPr lang="en-US" sz="14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28800" y="3898106"/>
            <a:ext cx="1219200" cy="4214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0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BED-1D6B-4A35-AC89-264EB58E66D9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02110" y="762000"/>
            <a:ext cx="336181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MENJUNJUNG TINGGI 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ETIK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2750" y="5402759"/>
            <a:ext cx="360105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BERPIJAK PADA 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HUKUM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572" y="774849"/>
            <a:ext cx="2985143" cy="22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052736" y="457200"/>
            <a:ext cx="3527184" cy="28379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id-I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MKEK JATENG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 t="30729" r="49342" b="28994"/>
          <a:stretch/>
        </p:blipFill>
        <p:spPr bwMode="auto">
          <a:xfrm>
            <a:off x="4767648" y="1398679"/>
            <a:ext cx="2171700" cy="416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11905" y="3225589"/>
            <a:ext cx="2521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MOTTO</a:t>
            </a:r>
            <a:endParaRPr lang="en-US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04A-FD22-49B4-B0E2-F58CB988CBD8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7750" y="2590800"/>
            <a:ext cx="6948505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BACKGROUND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6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5609-EB12-4F2B-BC04-9BD860003DB5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19030" r="37274" b="10449"/>
          <a:stretch/>
        </p:blipFill>
        <p:spPr bwMode="auto">
          <a:xfrm rot="20428736">
            <a:off x="1140732" y="825772"/>
            <a:ext cx="4085062" cy="2969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18237" r="23567" b="7137"/>
          <a:stretch/>
        </p:blipFill>
        <p:spPr bwMode="auto">
          <a:xfrm>
            <a:off x="4572001" y="856732"/>
            <a:ext cx="3469935" cy="2172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699" r="28602" b="6950"/>
          <a:stretch/>
        </p:blipFill>
        <p:spPr bwMode="auto">
          <a:xfrm>
            <a:off x="2514600" y="3352800"/>
            <a:ext cx="4799463" cy="2997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715000"/>
            <a:ext cx="212429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AND MANY MORE...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1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73E-6BEA-469E-85A1-BBD5B2C7B056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055485" cy="24109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Image result for PERAWAT SELFIE DEPAN PAS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37749"/>
            <a:ext cx="3289269" cy="2005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 result for PERAWAT SELFIE DEPAN PAS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0" y="3505200"/>
            <a:ext cx="3047999" cy="30616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69" y="4388681"/>
            <a:ext cx="2819400" cy="21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17" y="685800"/>
            <a:ext cx="3461273" cy="1981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1472196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1839492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89824" y="38100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54339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25817" y="56244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6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7925483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3EA-3B64-4747-80BA-BA83C21365DC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t="25647" r="34690" b="14439"/>
          <a:stretch/>
        </p:blipFill>
        <p:spPr bwMode="auto">
          <a:xfrm rot="20900492">
            <a:off x="745163" y="408310"/>
            <a:ext cx="3467100" cy="316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19841" r="37530" b="21429"/>
          <a:stretch/>
        </p:blipFill>
        <p:spPr bwMode="auto">
          <a:xfrm rot="642490">
            <a:off x="4858265" y="3948828"/>
            <a:ext cx="352373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8730" r="40534" b="12103"/>
          <a:stretch/>
        </p:blipFill>
        <p:spPr bwMode="auto">
          <a:xfrm rot="720102">
            <a:off x="4953000" y="533400"/>
            <a:ext cx="2828639" cy="298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8532" r="46566" b="32143"/>
          <a:stretch/>
        </p:blipFill>
        <p:spPr bwMode="auto">
          <a:xfrm rot="321979">
            <a:off x="1221574" y="3495104"/>
            <a:ext cx="3162300" cy="254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0501" y="6412468"/>
            <a:ext cx="212429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AND MANY MORE...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8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1CB6-4056-4D68-9960-46703E8E2330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586038"/>
            <a:ext cx="6878583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1628" y="1682127"/>
            <a:ext cx="5066323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MENGAPA?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0" y="5787048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162985" y="3657600"/>
            <a:ext cx="1530476" cy="1524000"/>
          </a:xfrm>
          <a:custGeom>
            <a:avLst/>
            <a:gdLst>
              <a:gd name="connsiteX0" fmla="*/ 0 w 1524000"/>
              <a:gd name="connsiteY0" fmla="*/ 762000 h 1524000"/>
              <a:gd name="connsiteX1" fmla="*/ 762000 w 1524000"/>
              <a:gd name="connsiteY1" fmla="*/ 0 h 1524000"/>
              <a:gd name="connsiteX2" fmla="*/ 1524000 w 1524000"/>
              <a:gd name="connsiteY2" fmla="*/ 762000 h 1524000"/>
              <a:gd name="connsiteX3" fmla="*/ 762000 w 1524000"/>
              <a:gd name="connsiteY3" fmla="*/ 1524000 h 1524000"/>
              <a:gd name="connsiteX4" fmla="*/ 0 w 1524000"/>
              <a:gd name="connsiteY4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855" tIns="249855" rIns="249855" bIns="24985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MORAL</a:t>
            </a:r>
            <a:endParaRPr lang="en-US" sz="2100" kern="1200" dirty="0"/>
          </a:p>
        </p:txBody>
      </p:sp>
      <p:sp>
        <p:nvSpPr>
          <p:cNvPr id="9" name="Freeform 8"/>
          <p:cNvSpPr/>
          <p:nvPr/>
        </p:nvSpPr>
        <p:spPr>
          <a:xfrm>
            <a:off x="1557709" y="1923862"/>
            <a:ext cx="1545026" cy="1524000"/>
          </a:xfrm>
          <a:custGeom>
            <a:avLst/>
            <a:gdLst>
              <a:gd name="connsiteX0" fmla="*/ 0 w 1524000"/>
              <a:gd name="connsiteY0" fmla="*/ 762000 h 1524000"/>
              <a:gd name="connsiteX1" fmla="*/ 762000 w 1524000"/>
              <a:gd name="connsiteY1" fmla="*/ 0 h 1524000"/>
              <a:gd name="connsiteX2" fmla="*/ 1524000 w 1524000"/>
              <a:gd name="connsiteY2" fmla="*/ 762000 h 1524000"/>
              <a:gd name="connsiteX3" fmla="*/ 762000 w 1524000"/>
              <a:gd name="connsiteY3" fmla="*/ 1524000 h 1524000"/>
              <a:gd name="connsiteX4" fmla="*/ 0 w 1524000"/>
              <a:gd name="connsiteY4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855" tIns="249855" rIns="249855" bIns="24985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/>
              <a:t>ETHICS</a:t>
            </a:r>
            <a:endParaRPr lang="en-US" sz="2100" b="1" kern="1200" dirty="0"/>
          </a:p>
        </p:txBody>
      </p:sp>
      <p:sp>
        <p:nvSpPr>
          <p:cNvPr id="6" name="Oval 4"/>
          <p:cNvSpPr/>
          <p:nvPr/>
        </p:nvSpPr>
        <p:spPr>
          <a:xfrm>
            <a:off x="2622424" y="2994996"/>
            <a:ext cx="808223" cy="107763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180" tIns="43180" rIns="43180" bIns="4318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/>
          </a:p>
        </p:txBody>
      </p:sp>
      <p:sp>
        <p:nvSpPr>
          <p:cNvPr id="10" name="Oval 9"/>
          <p:cNvSpPr/>
          <p:nvPr/>
        </p:nvSpPr>
        <p:spPr>
          <a:xfrm>
            <a:off x="1066800" y="245534"/>
            <a:ext cx="1812371" cy="143466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Discipline</a:t>
            </a:r>
            <a:endParaRPr lang="en-US" sz="2000" b="1" dirty="0"/>
          </a:p>
        </p:txBody>
      </p:sp>
      <p:sp>
        <p:nvSpPr>
          <p:cNvPr id="11" name="Oval 10"/>
          <p:cNvSpPr/>
          <p:nvPr/>
        </p:nvSpPr>
        <p:spPr>
          <a:xfrm>
            <a:off x="2799248" y="723463"/>
            <a:ext cx="1723872" cy="143466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Responsibility</a:t>
            </a:r>
            <a:endParaRPr lang="en-US" b="1" dirty="0"/>
          </a:p>
        </p:txBody>
      </p:sp>
      <p:sp>
        <p:nvSpPr>
          <p:cNvPr id="13" name="Shape 12"/>
          <p:cNvSpPr/>
          <p:nvPr/>
        </p:nvSpPr>
        <p:spPr>
          <a:xfrm>
            <a:off x="276225" y="1693334"/>
            <a:ext cx="5286375" cy="3793066"/>
          </a:xfrm>
          <a:prstGeom prst="funnel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5798779" y="477929"/>
            <a:ext cx="245355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MUARA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710E-080D-433B-A0F0-AB1473F568C4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C7E1-1F76-4064-AD47-AB4C99758E25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468" r="40877" b="44246"/>
          <a:stretch/>
        </p:blipFill>
        <p:spPr bwMode="auto">
          <a:xfrm>
            <a:off x="0" y="5791200"/>
            <a:ext cx="1186997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7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5.92593E-6 L 0.00533 0.28217 L 0.24882 0.2743 L 0.46197 -0.38265 L 0.46197 -0.38265 " pathEditMode="relative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8906 0.50324 L 0.33034 0.4956 L 0.5444 0.0821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4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286 0.76018 L 0.33789 0.74259 C 0.40911 0.60486 0.48698 0.71991 0.55859 0.5821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3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4.44444E-6 L -0.04466 0.68657 L 0.1931 0.67893 C 0.26446 0.5412 0.41407 0.84027 0.48568 0.7025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3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335</Words>
  <Application>Microsoft Office PowerPoint</Application>
  <PresentationFormat>On-screen Show (4:3)</PresentationFormat>
  <Paragraphs>160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Penguatan</vt:lpstr>
      <vt:lpstr>PowerPoint Presentation</vt:lpstr>
      <vt:lpstr>Penguatan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Pavilion14</dc:creator>
  <cp:lastModifiedBy>Pavilion14</cp:lastModifiedBy>
  <cp:revision>59</cp:revision>
  <dcterms:created xsi:type="dcterms:W3CDTF">2017-08-11T22:20:31Z</dcterms:created>
  <dcterms:modified xsi:type="dcterms:W3CDTF">2018-09-03T07:53:54Z</dcterms:modified>
</cp:coreProperties>
</file>