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7" r:id="rId2"/>
    <p:sldId id="262" r:id="rId3"/>
    <p:sldId id="359" r:id="rId4"/>
    <p:sldId id="360" r:id="rId5"/>
    <p:sldId id="348" r:id="rId6"/>
    <p:sldId id="264" r:id="rId7"/>
    <p:sldId id="335" r:id="rId8"/>
    <p:sldId id="337" r:id="rId9"/>
    <p:sldId id="338" r:id="rId10"/>
    <p:sldId id="339" r:id="rId11"/>
    <p:sldId id="260" r:id="rId12"/>
    <p:sldId id="268" r:id="rId13"/>
    <p:sldId id="332" r:id="rId14"/>
    <p:sldId id="356" r:id="rId15"/>
    <p:sldId id="351" r:id="rId16"/>
    <p:sldId id="353" r:id="rId17"/>
    <p:sldId id="347" r:id="rId18"/>
    <p:sldId id="333" r:id="rId19"/>
    <p:sldId id="357" r:id="rId20"/>
    <p:sldId id="334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4" r:id="rId29"/>
    <p:sldId id="287" r:id="rId30"/>
    <p:sldId id="288" r:id="rId31"/>
    <p:sldId id="289" r:id="rId32"/>
    <p:sldId id="290" r:id="rId33"/>
    <p:sldId id="291" r:id="rId34"/>
    <p:sldId id="292" r:id="rId35"/>
    <p:sldId id="344" r:id="rId36"/>
    <p:sldId id="293" r:id="rId37"/>
    <p:sldId id="294" r:id="rId38"/>
    <p:sldId id="295" r:id="rId39"/>
    <p:sldId id="358" r:id="rId40"/>
    <p:sldId id="346" r:id="rId41"/>
    <p:sldId id="354" r:id="rId42"/>
    <p:sldId id="298" r:id="rId43"/>
    <p:sldId id="362" r:id="rId44"/>
    <p:sldId id="299" r:id="rId45"/>
    <p:sldId id="300" r:id="rId46"/>
    <p:sldId id="301" r:id="rId47"/>
    <p:sldId id="302" r:id="rId48"/>
    <p:sldId id="303" r:id="rId49"/>
    <p:sldId id="350" r:id="rId50"/>
    <p:sldId id="361" r:id="rId51"/>
    <p:sldId id="326" r:id="rId52"/>
    <p:sldId id="329" r:id="rId53"/>
    <p:sldId id="330" r:id="rId54"/>
    <p:sldId id="355" r:id="rId5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30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d-ID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dPt>
            <c:idx val="4"/>
            <c:spPr>
              <a:solidFill>
                <a:srgbClr val="FF0000"/>
              </a:solidFill>
            </c:spPr>
          </c:dPt>
          <c:cat>
            <c:strRef>
              <c:f>Sheet1!$A$1:$A$10</c:f>
              <c:strCache>
                <c:ptCount val="10"/>
                <c:pt idx="0">
                  <c:v>JAWA TIMUR</c:v>
                </c:pt>
                <c:pt idx="1">
                  <c:v>PAPUA</c:v>
                </c:pt>
                <c:pt idx="2">
                  <c:v>DKI JAKARTA</c:v>
                </c:pt>
                <c:pt idx="3">
                  <c:v>BALI</c:v>
                </c:pt>
                <c:pt idx="4">
                  <c:v>JAWA TENGAH</c:v>
                </c:pt>
                <c:pt idx="5">
                  <c:v>JAWA BARAT</c:v>
                </c:pt>
                <c:pt idx="6">
                  <c:v>SUMUT</c:v>
                </c:pt>
                <c:pt idx="7">
                  <c:v>SULSEL</c:v>
                </c:pt>
                <c:pt idx="8">
                  <c:v>KALBAR</c:v>
                </c:pt>
                <c:pt idx="9">
                  <c:v>NTT</c:v>
                </c:pt>
              </c:strCache>
            </c:strRef>
          </c:cat>
          <c:val>
            <c:numRef>
              <c:f>Sheet1!$B$1:$B$10</c:f>
              <c:numCache>
                <c:formatCode>General</c:formatCode>
                <c:ptCount val="10"/>
                <c:pt idx="0">
                  <c:v>17014</c:v>
                </c:pt>
                <c:pt idx="1">
                  <c:v>13398</c:v>
                </c:pt>
                <c:pt idx="2">
                  <c:v>8769</c:v>
                </c:pt>
                <c:pt idx="3">
                  <c:v>6824</c:v>
                </c:pt>
                <c:pt idx="4">
                  <c:v>6531</c:v>
                </c:pt>
                <c:pt idx="5">
                  <c:v>5289</c:v>
                </c:pt>
                <c:pt idx="6">
                  <c:v>3897</c:v>
                </c:pt>
                <c:pt idx="7">
                  <c:v>2812</c:v>
                </c:pt>
                <c:pt idx="8">
                  <c:v>2597</c:v>
                </c:pt>
                <c:pt idx="9">
                  <c:v>1959</c:v>
                </c:pt>
              </c:numCache>
            </c:numRef>
          </c:val>
        </c:ser>
        <c:axId val="51792512"/>
        <c:axId val="52130944"/>
      </c:barChart>
      <c:catAx>
        <c:axId val="5179251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id-ID"/>
          </a:p>
        </c:txPr>
        <c:crossAx val="52130944"/>
        <c:crosses val="autoZero"/>
        <c:auto val="1"/>
        <c:lblAlgn val="ctr"/>
        <c:lblOffset val="100"/>
      </c:catAx>
      <c:valAx>
        <c:axId val="5213094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id-ID"/>
          </a:p>
        </c:txPr>
        <c:crossAx val="517925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2AC5E6-AF3E-4008-9CC8-F4FA87FE4DC2}" type="doc">
      <dgm:prSet loTypeId="urn:microsoft.com/office/officeart/2008/layout/AlternatingPictureBlocks" loCatId="list" qsTypeId="urn:microsoft.com/office/officeart/2005/8/quickstyle/simple2" qsCatId="simple" csTypeId="urn:microsoft.com/office/officeart/2005/8/colors/accent0_1" csCatId="mainScheme" phldr="1"/>
      <dgm:spPr/>
    </dgm:pt>
    <dgm:pt modelId="{36329645-0DBA-4213-B8D5-983EE56F899B}">
      <dgm:prSet phldrT="[Text]" custT="1"/>
      <dgm:spPr/>
      <dgm:t>
        <a:bodyPr/>
        <a:lstStyle/>
        <a:p>
          <a:r>
            <a:rPr lang="en-US" sz="1800" b="1" dirty="0" err="1"/>
            <a:t>Faktor</a:t>
          </a:r>
          <a:r>
            <a:rPr lang="en-US" sz="1800" b="1" dirty="0"/>
            <a:t> </a:t>
          </a:r>
          <a:r>
            <a:rPr lang="en-US" sz="1800" b="1" dirty="0" err="1"/>
            <a:t>Risiko</a:t>
          </a:r>
          <a:r>
            <a:rPr lang="en-US" sz="1800" b="1" dirty="0"/>
            <a:t> :</a:t>
          </a:r>
        </a:p>
        <a:p>
          <a:r>
            <a:rPr lang="en-US" sz="1800" b="1" dirty="0" err="1"/>
            <a:t>Heteroseksual</a:t>
          </a:r>
          <a:r>
            <a:rPr lang="en-US" sz="1800" b="1" dirty="0"/>
            <a:t> 8</a:t>
          </a:r>
          <a:r>
            <a:rPr lang="id-ID" sz="1800" b="1" dirty="0"/>
            <a:t>5,57</a:t>
          </a:r>
          <a:r>
            <a:rPr lang="en-US" sz="1800" b="1" dirty="0"/>
            <a:t>% </a:t>
          </a:r>
          <a:r>
            <a:rPr lang="en-US" sz="1800" dirty="0"/>
            <a:t>; </a:t>
          </a:r>
          <a:r>
            <a:rPr lang="en-US" sz="1800" dirty="0" err="1"/>
            <a:t>Homoseksual</a:t>
          </a:r>
          <a:r>
            <a:rPr lang="en-US" sz="1800" dirty="0"/>
            <a:t> </a:t>
          </a:r>
          <a:r>
            <a:rPr lang="id-ID" sz="1800" b="1" dirty="0">
              <a:solidFill>
                <a:schemeClr val="tx1"/>
              </a:solidFill>
            </a:rPr>
            <a:t>4,69</a:t>
          </a:r>
          <a:r>
            <a:rPr lang="en-US" sz="1800" b="1" dirty="0">
              <a:solidFill>
                <a:schemeClr val="tx1"/>
              </a:solidFill>
            </a:rPr>
            <a:t>%</a:t>
          </a:r>
          <a:r>
            <a:rPr lang="en-US" sz="1800" dirty="0"/>
            <a:t> ; IDUs </a:t>
          </a:r>
          <a:r>
            <a:rPr lang="en-US" sz="1800" b="1" dirty="0"/>
            <a:t>5</a:t>
          </a:r>
          <a:r>
            <a:rPr lang="id-ID" sz="1800" b="1" dirty="0"/>
            <a:t>,17</a:t>
          </a:r>
          <a:r>
            <a:rPr lang="en-US" sz="1800" b="1" dirty="0"/>
            <a:t>% </a:t>
          </a:r>
          <a:r>
            <a:rPr lang="en-US" sz="1800" dirty="0"/>
            <a:t>; </a:t>
          </a:r>
          <a:r>
            <a:rPr lang="en-US" sz="1800" dirty="0" err="1"/>
            <a:t>Transfusi</a:t>
          </a:r>
          <a:r>
            <a:rPr lang="en-US" sz="1800" dirty="0"/>
            <a:t> </a:t>
          </a:r>
          <a:r>
            <a:rPr lang="en-US" sz="1800" b="1" dirty="0"/>
            <a:t>0,1</a:t>
          </a:r>
          <a:r>
            <a:rPr lang="id-ID" sz="1800" b="1" dirty="0"/>
            <a:t>3</a:t>
          </a:r>
          <a:r>
            <a:rPr lang="en-US" sz="1800" dirty="0"/>
            <a:t>%; </a:t>
          </a:r>
          <a:r>
            <a:rPr lang="en-US" sz="1800" b="1" dirty="0"/>
            <a:t>Perinatal </a:t>
          </a:r>
          <a:r>
            <a:rPr lang="id-ID" sz="1800" b="1" dirty="0"/>
            <a:t>5,23</a:t>
          </a:r>
          <a:r>
            <a:rPr lang="en-US" sz="1800" b="1" dirty="0"/>
            <a:t>%</a:t>
          </a:r>
          <a:r>
            <a:rPr lang="en-US" sz="1800" dirty="0"/>
            <a:t> </a:t>
          </a:r>
        </a:p>
      </dgm:t>
    </dgm:pt>
    <dgm:pt modelId="{63E1FA35-D1D5-4AB8-A089-181F4DAF14D0}" type="parTrans" cxnId="{D0BCC375-217C-446F-883B-16736E646B40}">
      <dgm:prSet/>
      <dgm:spPr/>
      <dgm:t>
        <a:bodyPr/>
        <a:lstStyle/>
        <a:p>
          <a:endParaRPr lang="en-US"/>
        </a:p>
      </dgm:t>
    </dgm:pt>
    <dgm:pt modelId="{724DCB94-C94B-4449-9F41-8C48DC58C994}" type="sibTrans" cxnId="{D0BCC375-217C-446F-883B-16736E646B40}">
      <dgm:prSet/>
      <dgm:spPr/>
      <dgm:t>
        <a:bodyPr/>
        <a:lstStyle/>
        <a:p>
          <a:endParaRPr lang="en-US"/>
        </a:p>
      </dgm:t>
    </dgm:pt>
    <dgm:pt modelId="{7CA43510-CA7C-496F-87D1-6813FECE0A45}">
      <dgm:prSet phldrT="[Text]"/>
      <dgm:spPr/>
      <dgm:t>
        <a:bodyPr/>
        <a:lstStyle/>
        <a:p>
          <a:r>
            <a:rPr lang="en-US" b="1" dirty="0" err="1"/>
            <a:t>Faktor</a:t>
          </a:r>
          <a:r>
            <a:rPr lang="en-US" b="1" dirty="0"/>
            <a:t> </a:t>
          </a:r>
          <a:r>
            <a:rPr lang="en-US" b="1" dirty="0" err="1"/>
            <a:t>Usia</a:t>
          </a:r>
          <a:r>
            <a:rPr lang="en-US" b="1" dirty="0"/>
            <a:t> :</a:t>
          </a:r>
        </a:p>
        <a:p>
          <a:r>
            <a:rPr lang="en-US" b="1" dirty="0" err="1"/>
            <a:t>Usia</a:t>
          </a:r>
          <a:r>
            <a:rPr lang="en-US" b="1" dirty="0"/>
            <a:t> 2</a:t>
          </a:r>
          <a:r>
            <a:rPr lang="id-ID" b="1" dirty="0"/>
            <a:t>5</a:t>
          </a:r>
          <a:r>
            <a:rPr lang="en-US" b="1" dirty="0"/>
            <a:t>-29 </a:t>
          </a:r>
          <a:r>
            <a:rPr lang="en-US" b="1" dirty="0" err="1"/>
            <a:t>th</a:t>
          </a:r>
          <a:r>
            <a:rPr lang="en-US" b="1" dirty="0"/>
            <a:t> (</a:t>
          </a:r>
          <a:r>
            <a:rPr lang="id-ID" b="1" dirty="0"/>
            <a:t>17,75</a:t>
          </a:r>
          <a:r>
            <a:rPr lang="en-US" b="1" dirty="0"/>
            <a:t>%) </a:t>
          </a:r>
          <a:r>
            <a:rPr lang="en-US" dirty="0"/>
            <a:t>; </a:t>
          </a:r>
          <a:r>
            <a:rPr lang="en-US" b="1" dirty="0" err="1"/>
            <a:t>Usia</a:t>
          </a:r>
          <a:r>
            <a:rPr lang="en-US" b="1" dirty="0"/>
            <a:t> 30-34 </a:t>
          </a:r>
          <a:r>
            <a:rPr lang="en-US" b="1" dirty="0" err="1"/>
            <a:t>th</a:t>
          </a:r>
          <a:r>
            <a:rPr lang="en-US" b="1" dirty="0"/>
            <a:t> (19,</a:t>
          </a:r>
          <a:r>
            <a:rPr lang="id-ID" b="1" dirty="0"/>
            <a:t>05</a:t>
          </a:r>
          <a:r>
            <a:rPr lang="en-US" b="1" dirty="0"/>
            <a:t>%) </a:t>
          </a:r>
          <a:r>
            <a:rPr lang="en-US" dirty="0"/>
            <a:t>; </a:t>
          </a:r>
          <a:r>
            <a:rPr lang="en-US" b="1" dirty="0" err="1"/>
            <a:t>Usia</a:t>
          </a:r>
          <a:r>
            <a:rPr lang="en-US" b="1" dirty="0"/>
            <a:t> 0-4 </a:t>
          </a:r>
          <a:r>
            <a:rPr lang="en-US" b="1" dirty="0" err="1"/>
            <a:t>th</a:t>
          </a:r>
          <a:r>
            <a:rPr lang="en-US" b="1" dirty="0"/>
            <a:t> (3,</a:t>
          </a:r>
          <a:r>
            <a:rPr lang="id-ID" b="1" dirty="0"/>
            <a:t>05</a:t>
          </a:r>
          <a:r>
            <a:rPr lang="en-US" b="1" dirty="0"/>
            <a:t>%)</a:t>
          </a:r>
        </a:p>
      </dgm:t>
    </dgm:pt>
    <dgm:pt modelId="{1545236F-92DB-4ECA-84D8-82915862B61B}" type="parTrans" cxnId="{E09CCD2D-221D-4605-9243-7CB9D0276AFF}">
      <dgm:prSet/>
      <dgm:spPr/>
      <dgm:t>
        <a:bodyPr/>
        <a:lstStyle/>
        <a:p>
          <a:endParaRPr lang="en-US"/>
        </a:p>
      </dgm:t>
    </dgm:pt>
    <dgm:pt modelId="{C96F9022-0641-4A89-9D78-E42DA23868BB}" type="sibTrans" cxnId="{E09CCD2D-221D-4605-9243-7CB9D0276AFF}">
      <dgm:prSet/>
      <dgm:spPr/>
      <dgm:t>
        <a:bodyPr/>
        <a:lstStyle/>
        <a:p>
          <a:endParaRPr lang="en-US"/>
        </a:p>
      </dgm:t>
    </dgm:pt>
    <dgm:pt modelId="{30979C3F-C5C0-4FB3-8BF0-3ECBDC4A54B6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b="1" dirty="0" err="1"/>
            <a:t>Jenis</a:t>
          </a:r>
          <a:r>
            <a:rPr lang="en-US" b="1" dirty="0"/>
            <a:t> </a:t>
          </a:r>
          <a:r>
            <a:rPr lang="en-US" b="1" dirty="0" err="1"/>
            <a:t>Pekerjaan</a:t>
          </a:r>
          <a:r>
            <a:rPr lang="en-US" b="1" dirty="0"/>
            <a:t> :</a:t>
          </a:r>
        </a:p>
        <a:p>
          <a:pPr>
            <a:spcAft>
              <a:spcPts val="0"/>
            </a:spcAft>
          </a:pPr>
          <a:r>
            <a:rPr lang="en-US" dirty="0" err="1"/>
            <a:t>Wiraswasta</a:t>
          </a:r>
          <a:r>
            <a:rPr lang="en-US" dirty="0"/>
            <a:t> </a:t>
          </a:r>
          <a:r>
            <a:rPr lang="id-ID" dirty="0" smtClean="0"/>
            <a:t>20 </a:t>
          </a:r>
          <a:r>
            <a:rPr lang="en-US" dirty="0" smtClean="0"/>
            <a:t>%;</a:t>
          </a:r>
          <a:endParaRPr lang="id-ID" dirty="0" smtClean="0"/>
        </a:p>
        <a:p>
          <a:pPr>
            <a:spcAft>
              <a:spcPts val="0"/>
            </a:spcAft>
          </a:pPr>
          <a:r>
            <a:rPr lang="en-US" b="1" dirty="0" smtClean="0"/>
            <a:t>IRT </a:t>
          </a:r>
          <a:r>
            <a:rPr lang="en-US" b="1" dirty="0"/>
            <a:t>1</a:t>
          </a:r>
          <a:r>
            <a:rPr lang="id-ID" b="1" dirty="0"/>
            <a:t>4</a:t>
          </a:r>
          <a:r>
            <a:rPr lang="en-US" b="1" dirty="0"/>
            <a:t>,6</a:t>
          </a:r>
          <a:r>
            <a:rPr lang="id-ID" b="1" dirty="0"/>
            <a:t>1</a:t>
          </a:r>
          <a:r>
            <a:rPr lang="en-US" b="1" dirty="0"/>
            <a:t>%; </a:t>
          </a:r>
          <a:r>
            <a:rPr lang="en-US" dirty="0" err="1"/>
            <a:t>Buruh</a:t>
          </a:r>
          <a:r>
            <a:rPr lang="en-US" dirty="0"/>
            <a:t> </a:t>
          </a:r>
          <a:r>
            <a:rPr lang="id-ID" dirty="0"/>
            <a:t>8,43</a:t>
          </a:r>
          <a:r>
            <a:rPr lang="en-US" dirty="0"/>
            <a:t>%; </a:t>
          </a:r>
          <a:r>
            <a:rPr lang="en-US" b="1" dirty="0" err="1"/>
            <a:t>Pekerja</a:t>
          </a:r>
          <a:r>
            <a:rPr lang="en-US" b="1" dirty="0"/>
            <a:t> </a:t>
          </a:r>
          <a:r>
            <a:rPr lang="en-US" b="1" dirty="0" err="1"/>
            <a:t>Seks</a:t>
          </a:r>
          <a:r>
            <a:rPr lang="en-US" b="1" dirty="0"/>
            <a:t> </a:t>
          </a:r>
          <a:r>
            <a:rPr lang="id-ID" b="1" dirty="0"/>
            <a:t>4,33</a:t>
          </a:r>
          <a:r>
            <a:rPr lang="en-US" b="1" dirty="0"/>
            <a:t>%</a:t>
          </a:r>
        </a:p>
      </dgm:t>
    </dgm:pt>
    <dgm:pt modelId="{8EC66EFE-148E-4CED-961D-B8B5375DEC5C}" type="parTrans" cxnId="{7465CFFF-2AF8-4812-8030-326B077AA9BA}">
      <dgm:prSet/>
      <dgm:spPr/>
      <dgm:t>
        <a:bodyPr/>
        <a:lstStyle/>
        <a:p>
          <a:endParaRPr lang="en-US"/>
        </a:p>
      </dgm:t>
    </dgm:pt>
    <dgm:pt modelId="{B6153E7A-0A5E-4073-9B47-9D9C273D97B4}" type="sibTrans" cxnId="{7465CFFF-2AF8-4812-8030-326B077AA9BA}">
      <dgm:prSet/>
      <dgm:spPr/>
      <dgm:t>
        <a:bodyPr/>
        <a:lstStyle/>
        <a:p>
          <a:endParaRPr lang="en-US"/>
        </a:p>
      </dgm:t>
    </dgm:pt>
    <dgm:pt modelId="{16338D46-0A5C-4A16-AD82-2FE6830168F6}" type="pres">
      <dgm:prSet presAssocID="{252AC5E6-AF3E-4008-9CC8-F4FA87FE4DC2}" presName="linearFlow" presStyleCnt="0">
        <dgm:presLayoutVars>
          <dgm:dir/>
          <dgm:resizeHandles val="exact"/>
        </dgm:presLayoutVars>
      </dgm:prSet>
      <dgm:spPr/>
    </dgm:pt>
    <dgm:pt modelId="{0D62B5FB-C2BB-4A1E-8465-8DA95E81D974}" type="pres">
      <dgm:prSet presAssocID="{36329645-0DBA-4213-B8D5-983EE56F899B}" presName="comp" presStyleCnt="0"/>
      <dgm:spPr/>
    </dgm:pt>
    <dgm:pt modelId="{120AD782-0304-4937-A97F-90230A0796E8}" type="pres">
      <dgm:prSet presAssocID="{36329645-0DBA-4213-B8D5-983EE56F899B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18752C5-CE7A-4038-B265-49898EE7B2B0}" type="pres">
      <dgm:prSet presAssocID="{36329645-0DBA-4213-B8D5-983EE56F899B}" presName="rect1" presStyleLbl="lnNode1" presStyleIdx="0" presStyleCnt="3"/>
      <dgm:spPr>
        <a:blipFill>
          <a:blip xmlns:r="http://schemas.openxmlformats.org/officeDocument/2006/relationships" r:embed="rId1">
            <a:extLst/>
          </a:blip>
          <a:srcRect/>
          <a:stretch>
            <a:fillRect l="-40000" r="-40000"/>
          </a:stretch>
        </a:blipFill>
      </dgm:spPr>
    </dgm:pt>
    <dgm:pt modelId="{09EF4747-7ED3-49CA-A32E-2ACE22B6F155}" type="pres">
      <dgm:prSet presAssocID="{724DCB94-C94B-4449-9F41-8C48DC58C994}" presName="sibTrans" presStyleCnt="0"/>
      <dgm:spPr/>
    </dgm:pt>
    <dgm:pt modelId="{28172AD6-9D67-490C-B721-306464B7FD53}" type="pres">
      <dgm:prSet presAssocID="{7CA43510-CA7C-496F-87D1-6813FECE0A45}" presName="comp" presStyleCnt="0"/>
      <dgm:spPr/>
    </dgm:pt>
    <dgm:pt modelId="{E50B15CC-001F-49E9-8AB2-8F7412E05AD5}" type="pres">
      <dgm:prSet presAssocID="{7CA43510-CA7C-496F-87D1-6813FECE0A45}" presName="rect2" presStyleLbl="node1" presStyleIdx="1" presStyleCnt="3" custLinFactNeighborY="-1237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E1F5D38-F21B-4275-AA83-D79F43D08D83}" type="pres">
      <dgm:prSet presAssocID="{7CA43510-CA7C-496F-87D1-6813FECE0A45}" presName="rect1" presStyleLbl="lnNode1" presStyleIdx="1" presStyleCnt="3" custLinFactNeighborY="-1237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7D3E8BC-9942-471C-B1F8-54E657240FDB}" type="pres">
      <dgm:prSet presAssocID="{C96F9022-0641-4A89-9D78-E42DA23868BB}" presName="sibTrans" presStyleCnt="0"/>
      <dgm:spPr/>
    </dgm:pt>
    <dgm:pt modelId="{B7D0BE42-CDFB-48F4-804F-8F1C84A77AA8}" type="pres">
      <dgm:prSet presAssocID="{30979C3F-C5C0-4FB3-8BF0-3ECBDC4A54B6}" presName="comp" presStyleCnt="0"/>
      <dgm:spPr/>
    </dgm:pt>
    <dgm:pt modelId="{FC46202C-4096-45EE-9B57-CB4626457821}" type="pres">
      <dgm:prSet presAssocID="{30979C3F-C5C0-4FB3-8BF0-3ECBDC4A54B6}" presName="rect2" presStyleLbl="node1" presStyleIdx="2" presStyleCnt="3" custLinFactNeighborY="-2453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D243B3A-DEF3-42D3-84D1-3D0BBDEB4BA7}" type="pres">
      <dgm:prSet presAssocID="{30979C3F-C5C0-4FB3-8BF0-3ECBDC4A54B6}" presName="rect1" presStyleLbl="lnNode1" presStyleIdx="2" presStyleCnt="3" custLinFactNeighborY="-2453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ECF07264-8F96-4129-AF05-E0E635578E49}" type="presOf" srcId="{7CA43510-CA7C-496F-87D1-6813FECE0A45}" destId="{E50B15CC-001F-49E9-8AB2-8F7412E05AD5}" srcOrd="0" destOrd="0" presId="urn:microsoft.com/office/officeart/2008/layout/AlternatingPictureBlocks"/>
    <dgm:cxn modelId="{D0BCC375-217C-446F-883B-16736E646B40}" srcId="{252AC5E6-AF3E-4008-9CC8-F4FA87FE4DC2}" destId="{36329645-0DBA-4213-B8D5-983EE56F899B}" srcOrd="0" destOrd="0" parTransId="{63E1FA35-D1D5-4AB8-A089-181F4DAF14D0}" sibTransId="{724DCB94-C94B-4449-9F41-8C48DC58C994}"/>
    <dgm:cxn modelId="{E4C0E2D1-D8F4-44CD-8159-9D52882EE4E3}" type="presOf" srcId="{30979C3F-C5C0-4FB3-8BF0-3ECBDC4A54B6}" destId="{FC46202C-4096-45EE-9B57-CB4626457821}" srcOrd="0" destOrd="0" presId="urn:microsoft.com/office/officeart/2008/layout/AlternatingPictureBlocks"/>
    <dgm:cxn modelId="{E09CCD2D-221D-4605-9243-7CB9D0276AFF}" srcId="{252AC5E6-AF3E-4008-9CC8-F4FA87FE4DC2}" destId="{7CA43510-CA7C-496F-87D1-6813FECE0A45}" srcOrd="1" destOrd="0" parTransId="{1545236F-92DB-4ECA-84D8-82915862B61B}" sibTransId="{C96F9022-0641-4A89-9D78-E42DA23868BB}"/>
    <dgm:cxn modelId="{7465CFFF-2AF8-4812-8030-326B077AA9BA}" srcId="{252AC5E6-AF3E-4008-9CC8-F4FA87FE4DC2}" destId="{30979C3F-C5C0-4FB3-8BF0-3ECBDC4A54B6}" srcOrd="2" destOrd="0" parTransId="{8EC66EFE-148E-4CED-961D-B8B5375DEC5C}" sibTransId="{B6153E7A-0A5E-4073-9B47-9D9C273D97B4}"/>
    <dgm:cxn modelId="{9E3252E9-AD6B-4601-AC14-09B3554B2045}" type="presOf" srcId="{252AC5E6-AF3E-4008-9CC8-F4FA87FE4DC2}" destId="{16338D46-0A5C-4A16-AD82-2FE6830168F6}" srcOrd="0" destOrd="0" presId="urn:microsoft.com/office/officeart/2008/layout/AlternatingPictureBlocks"/>
    <dgm:cxn modelId="{996D3934-9B58-4512-B189-2EAA89B472C8}" type="presOf" srcId="{36329645-0DBA-4213-B8D5-983EE56F899B}" destId="{120AD782-0304-4937-A97F-90230A0796E8}" srcOrd="0" destOrd="0" presId="urn:microsoft.com/office/officeart/2008/layout/AlternatingPictureBlocks"/>
    <dgm:cxn modelId="{17D8A1E1-9289-4102-9ADA-02D153A54318}" type="presParOf" srcId="{16338D46-0A5C-4A16-AD82-2FE6830168F6}" destId="{0D62B5FB-C2BB-4A1E-8465-8DA95E81D974}" srcOrd="0" destOrd="0" presId="urn:microsoft.com/office/officeart/2008/layout/AlternatingPictureBlocks"/>
    <dgm:cxn modelId="{80CAB946-0E7B-4E3E-A916-DC87DC96C40D}" type="presParOf" srcId="{0D62B5FB-C2BB-4A1E-8465-8DA95E81D974}" destId="{120AD782-0304-4937-A97F-90230A0796E8}" srcOrd="0" destOrd="0" presId="urn:microsoft.com/office/officeart/2008/layout/AlternatingPictureBlocks"/>
    <dgm:cxn modelId="{7682908C-FAEB-4740-8AFA-FD3B8867C2BF}" type="presParOf" srcId="{0D62B5FB-C2BB-4A1E-8465-8DA95E81D974}" destId="{A18752C5-CE7A-4038-B265-49898EE7B2B0}" srcOrd="1" destOrd="0" presId="urn:microsoft.com/office/officeart/2008/layout/AlternatingPictureBlocks"/>
    <dgm:cxn modelId="{E9816CB3-8834-4713-80D7-F60C711112FD}" type="presParOf" srcId="{16338D46-0A5C-4A16-AD82-2FE6830168F6}" destId="{09EF4747-7ED3-49CA-A32E-2ACE22B6F155}" srcOrd="1" destOrd="0" presId="urn:microsoft.com/office/officeart/2008/layout/AlternatingPictureBlocks"/>
    <dgm:cxn modelId="{7EDEA9CF-3047-4918-BD6F-1AF8DACFE288}" type="presParOf" srcId="{16338D46-0A5C-4A16-AD82-2FE6830168F6}" destId="{28172AD6-9D67-490C-B721-306464B7FD53}" srcOrd="2" destOrd="0" presId="urn:microsoft.com/office/officeart/2008/layout/AlternatingPictureBlocks"/>
    <dgm:cxn modelId="{37202B17-E56A-4CC9-AECD-03E6BC4401B9}" type="presParOf" srcId="{28172AD6-9D67-490C-B721-306464B7FD53}" destId="{E50B15CC-001F-49E9-8AB2-8F7412E05AD5}" srcOrd="0" destOrd="0" presId="urn:microsoft.com/office/officeart/2008/layout/AlternatingPictureBlocks"/>
    <dgm:cxn modelId="{F011A8D4-4942-4196-9591-600CC79741AD}" type="presParOf" srcId="{28172AD6-9D67-490C-B721-306464B7FD53}" destId="{5E1F5D38-F21B-4275-AA83-D79F43D08D83}" srcOrd="1" destOrd="0" presId="urn:microsoft.com/office/officeart/2008/layout/AlternatingPictureBlocks"/>
    <dgm:cxn modelId="{534B66B4-32EF-474D-9B35-038408606837}" type="presParOf" srcId="{16338D46-0A5C-4A16-AD82-2FE6830168F6}" destId="{47D3E8BC-9942-471C-B1F8-54E657240FDB}" srcOrd="3" destOrd="0" presId="urn:microsoft.com/office/officeart/2008/layout/AlternatingPictureBlocks"/>
    <dgm:cxn modelId="{58F95D89-4E10-41A7-8F74-DBA41B8C5D1A}" type="presParOf" srcId="{16338D46-0A5C-4A16-AD82-2FE6830168F6}" destId="{B7D0BE42-CDFB-48F4-804F-8F1C84A77AA8}" srcOrd="4" destOrd="0" presId="urn:microsoft.com/office/officeart/2008/layout/AlternatingPictureBlocks"/>
    <dgm:cxn modelId="{FA7757E7-B592-44A8-A355-E0CE2BFEC28D}" type="presParOf" srcId="{B7D0BE42-CDFB-48F4-804F-8F1C84A77AA8}" destId="{FC46202C-4096-45EE-9B57-CB4626457821}" srcOrd="0" destOrd="0" presId="urn:microsoft.com/office/officeart/2008/layout/AlternatingPictureBlocks"/>
    <dgm:cxn modelId="{A3F12701-3E17-424D-9ECD-5274207A780D}" type="presParOf" srcId="{B7D0BE42-CDFB-48F4-804F-8F1C84A77AA8}" destId="{BD243B3A-DEF3-42D3-84D1-3D0BBDEB4BA7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3132A9-EE0C-4AFD-8D90-191DDF33785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C4585A-2570-4FCA-943A-5B6F27797A4E}">
      <dgm:prSet phldrT="[Text]"/>
      <dgm:spPr>
        <a:solidFill>
          <a:srgbClr val="FFC000"/>
        </a:solidFill>
      </dgm:spPr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DIAGNOSIS</a:t>
          </a:r>
        </a:p>
        <a:p>
          <a:r>
            <a:rPr lang="id-ID" dirty="0" smtClean="0">
              <a:solidFill>
                <a:schemeClr val="tx1"/>
              </a:solidFill>
            </a:rPr>
            <a:t>HIV</a:t>
          </a:r>
          <a:endParaRPr lang="en-US" dirty="0" smtClean="0">
            <a:solidFill>
              <a:schemeClr val="tx1"/>
            </a:solidFill>
          </a:endParaRPr>
        </a:p>
      </dgm:t>
    </dgm:pt>
    <dgm:pt modelId="{6489D0BA-5CFC-4272-A785-669A88F5F374}" type="parTrans" cxnId="{BACED0DE-FEC5-4B54-9282-FE6E08E42D33}">
      <dgm:prSet/>
      <dgm:spPr/>
      <dgm:t>
        <a:bodyPr/>
        <a:lstStyle/>
        <a:p>
          <a:endParaRPr lang="en-US"/>
        </a:p>
      </dgm:t>
    </dgm:pt>
    <dgm:pt modelId="{814998C9-11B0-4AE6-B6C0-DD941E04A04E}" type="sibTrans" cxnId="{BACED0DE-FEC5-4B54-9282-FE6E08E42D33}">
      <dgm:prSet/>
      <dgm:spPr/>
      <dgm:t>
        <a:bodyPr/>
        <a:lstStyle/>
        <a:p>
          <a:endParaRPr lang="en-US"/>
        </a:p>
      </dgm:t>
    </dgm:pt>
    <dgm:pt modelId="{7AF40024-4235-4904-8FD8-698AE959B498}">
      <dgm:prSet phldrT="[Text]"/>
      <dgm:spPr>
        <a:solidFill>
          <a:srgbClr val="00B0F0"/>
        </a:solidFill>
      </dgm:spPr>
      <dgm:t>
        <a:bodyPr/>
        <a:lstStyle/>
        <a:p>
          <a:r>
            <a:rPr lang="id-ID" dirty="0" smtClean="0">
              <a:solidFill>
                <a:srgbClr val="FF0000"/>
              </a:solidFill>
            </a:rPr>
            <a:t>INISIATIV KLIEN /V C T</a:t>
          </a:r>
          <a:endParaRPr lang="en-US" dirty="0">
            <a:solidFill>
              <a:srgbClr val="FF0000"/>
            </a:solidFill>
          </a:endParaRPr>
        </a:p>
      </dgm:t>
    </dgm:pt>
    <dgm:pt modelId="{6AFADD67-C5A5-40F0-8449-6C6949DE5093}" type="parTrans" cxnId="{B6DAC1E5-C1F7-4610-91F4-32643CE03562}">
      <dgm:prSet/>
      <dgm:spPr/>
      <dgm:t>
        <a:bodyPr/>
        <a:lstStyle/>
        <a:p>
          <a:endParaRPr lang="en-US"/>
        </a:p>
      </dgm:t>
    </dgm:pt>
    <dgm:pt modelId="{33220102-60A1-450C-B224-FCB97874F0C4}" type="sibTrans" cxnId="{B6DAC1E5-C1F7-4610-91F4-32643CE03562}">
      <dgm:prSet/>
      <dgm:spPr/>
      <dgm:t>
        <a:bodyPr/>
        <a:lstStyle/>
        <a:p>
          <a:endParaRPr lang="en-US"/>
        </a:p>
      </dgm:t>
    </dgm:pt>
    <dgm:pt modelId="{1B0B68C4-95F0-4852-9EDE-143B43ECB4F1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INSIATIV</a:t>
          </a:r>
        </a:p>
        <a:p>
          <a:r>
            <a:rPr lang="en-US" dirty="0" smtClean="0"/>
            <a:t>PETUGAS</a:t>
          </a:r>
          <a:r>
            <a:rPr lang="id-ID" dirty="0" smtClean="0"/>
            <a:t>/PITC</a:t>
          </a:r>
          <a:endParaRPr lang="en-US" dirty="0"/>
        </a:p>
      </dgm:t>
    </dgm:pt>
    <dgm:pt modelId="{1AE3FE32-F213-425F-B7F9-BD77E63E7984}" type="parTrans" cxnId="{933F6464-0E90-4026-A83D-3993D50A58A4}">
      <dgm:prSet/>
      <dgm:spPr/>
      <dgm:t>
        <a:bodyPr/>
        <a:lstStyle/>
        <a:p>
          <a:endParaRPr lang="en-US"/>
        </a:p>
      </dgm:t>
    </dgm:pt>
    <dgm:pt modelId="{C95ABA2A-81B7-43B9-8658-352EE40EAD7F}" type="sibTrans" cxnId="{933F6464-0E90-4026-A83D-3993D50A58A4}">
      <dgm:prSet/>
      <dgm:spPr/>
      <dgm:t>
        <a:bodyPr/>
        <a:lstStyle/>
        <a:p>
          <a:endParaRPr lang="en-US"/>
        </a:p>
      </dgm:t>
    </dgm:pt>
    <dgm:pt modelId="{95D6B3A1-38B4-477D-8EAA-1B269BEDF9B4}" type="pres">
      <dgm:prSet presAssocID="{FA3132A9-EE0C-4AFD-8D90-191DDF33785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5136FC-7176-4B03-A6FB-76EF4382B9E5}" type="pres">
      <dgm:prSet presAssocID="{B8C4585A-2570-4FCA-943A-5B6F27797A4E}" presName="root1" presStyleCnt="0"/>
      <dgm:spPr/>
    </dgm:pt>
    <dgm:pt modelId="{E3220EE0-BB5D-4905-BAE9-8ED095A807E8}" type="pres">
      <dgm:prSet presAssocID="{B8C4585A-2570-4FCA-943A-5B6F27797A4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662B76-D5C0-4B01-9DDB-443B12EF3C9D}" type="pres">
      <dgm:prSet presAssocID="{B8C4585A-2570-4FCA-943A-5B6F27797A4E}" presName="level2hierChild" presStyleCnt="0"/>
      <dgm:spPr/>
    </dgm:pt>
    <dgm:pt modelId="{029F67CB-6BB0-4136-A588-ABF686A1F7A9}" type="pres">
      <dgm:prSet presAssocID="{6AFADD67-C5A5-40F0-8449-6C6949DE5093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A85E7FA8-81E0-4FC3-87E3-8E4275C17104}" type="pres">
      <dgm:prSet presAssocID="{6AFADD67-C5A5-40F0-8449-6C6949DE5093}" presName="connTx" presStyleLbl="parChTrans1D2" presStyleIdx="0" presStyleCnt="2"/>
      <dgm:spPr/>
      <dgm:t>
        <a:bodyPr/>
        <a:lstStyle/>
        <a:p>
          <a:endParaRPr lang="en-US"/>
        </a:p>
      </dgm:t>
    </dgm:pt>
    <dgm:pt modelId="{7C48498D-0A90-4CA9-93B4-A5760DE11D26}" type="pres">
      <dgm:prSet presAssocID="{7AF40024-4235-4904-8FD8-698AE959B498}" presName="root2" presStyleCnt="0"/>
      <dgm:spPr/>
    </dgm:pt>
    <dgm:pt modelId="{1A730459-0456-4E81-8219-32370DCAACC8}" type="pres">
      <dgm:prSet presAssocID="{7AF40024-4235-4904-8FD8-698AE959B498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FCF8D0-B4C0-46E0-B618-CDCAA6F995BD}" type="pres">
      <dgm:prSet presAssocID="{7AF40024-4235-4904-8FD8-698AE959B498}" presName="level3hierChild" presStyleCnt="0"/>
      <dgm:spPr/>
    </dgm:pt>
    <dgm:pt modelId="{B7A33F8D-0C6E-4506-BA38-1B354FB8CC1D}" type="pres">
      <dgm:prSet presAssocID="{1AE3FE32-F213-425F-B7F9-BD77E63E7984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99944008-DA1F-4706-97AE-2A2288610E22}" type="pres">
      <dgm:prSet presAssocID="{1AE3FE32-F213-425F-B7F9-BD77E63E7984}" presName="connTx" presStyleLbl="parChTrans1D2" presStyleIdx="1" presStyleCnt="2"/>
      <dgm:spPr/>
      <dgm:t>
        <a:bodyPr/>
        <a:lstStyle/>
        <a:p>
          <a:endParaRPr lang="en-US"/>
        </a:p>
      </dgm:t>
    </dgm:pt>
    <dgm:pt modelId="{1C702AE6-DAAB-4AC8-9593-BF596DE94582}" type="pres">
      <dgm:prSet presAssocID="{1B0B68C4-95F0-4852-9EDE-143B43ECB4F1}" presName="root2" presStyleCnt="0"/>
      <dgm:spPr/>
    </dgm:pt>
    <dgm:pt modelId="{C1D23E7E-4D9A-4F4D-81D1-37EF12F3C5F0}" type="pres">
      <dgm:prSet presAssocID="{1B0B68C4-95F0-4852-9EDE-143B43ECB4F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99B5E0-0649-4F75-BE8B-7AE769BC10A4}" type="pres">
      <dgm:prSet presAssocID="{1B0B68C4-95F0-4852-9EDE-143B43ECB4F1}" presName="level3hierChild" presStyleCnt="0"/>
      <dgm:spPr/>
    </dgm:pt>
  </dgm:ptLst>
  <dgm:cxnLst>
    <dgm:cxn modelId="{CEADEE96-352C-45BB-8419-D350B92A4D46}" type="presOf" srcId="{1AE3FE32-F213-425F-B7F9-BD77E63E7984}" destId="{B7A33F8D-0C6E-4506-BA38-1B354FB8CC1D}" srcOrd="0" destOrd="0" presId="urn:microsoft.com/office/officeart/2005/8/layout/hierarchy2"/>
    <dgm:cxn modelId="{BACED0DE-FEC5-4B54-9282-FE6E08E42D33}" srcId="{FA3132A9-EE0C-4AFD-8D90-191DDF337858}" destId="{B8C4585A-2570-4FCA-943A-5B6F27797A4E}" srcOrd="0" destOrd="0" parTransId="{6489D0BA-5CFC-4272-A785-669A88F5F374}" sibTransId="{814998C9-11B0-4AE6-B6C0-DD941E04A04E}"/>
    <dgm:cxn modelId="{B70436A3-F1E8-4A5A-A751-89AAB2C76EF9}" type="presOf" srcId="{FA3132A9-EE0C-4AFD-8D90-191DDF337858}" destId="{95D6B3A1-38B4-477D-8EAA-1B269BEDF9B4}" srcOrd="0" destOrd="0" presId="urn:microsoft.com/office/officeart/2005/8/layout/hierarchy2"/>
    <dgm:cxn modelId="{B6DAC1E5-C1F7-4610-91F4-32643CE03562}" srcId="{B8C4585A-2570-4FCA-943A-5B6F27797A4E}" destId="{7AF40024-4235-4904-8FD8-698AE959B498}" srcOrd="0" destOrd="0" parTransId="{6AFADD67-C5A5-40F0-8449-6C6949DE5093}" sibTransId="{33220102-60A1-450C-B224-FCB97874F0C4}"/>
    <dgm:cxn modelId="{4FDCB7B9-0EFE-4660-B49F-B867A83D5CC8}" type="presOf" srcId="{7AF40024-4235-4904-8FD8-698AE959B498}" destId="{1A730459-0456-4E81-8219-32370DCAACC8}" srcOrd="0" destOrd="0" presId="urn:microsoft.com/office/officeart/2005/8/layout/hierarchy2"/>
    <dgm:cxn modelId="{964BC010-803F-4D7D-97D3-9E12A207D2C0}" type="presOf" srcId="{B8C4585A-2570-4FCA-943A-5B6F27797A4E}" destId="{E3220EE0-BB5D-4905-BAE9-8ED095A807E8}" srcOrd="0" destOrd="0" presId="urn:microsoft.com/office/officeart/2005/8/layout/hierarchy2"/>
    <dgm:cxn modelId="{A75BC4EC-9C23-4777-8390-80E15F7A51B5}" type="presOf" srcId="{1B0B68C4-95F0-4852-9EDE-143B43ECB4F1}" destId="{C1D23E7E-4D9A-4F4D-81D1-37EF12F3C5F0}" srcOrd="0" destOrd="0" presId="urn:microsoft.com/office/officeart/2005/8/layout/hierarchy2"/>
    <dgm:cxn modelId="{933F6464-0E90-4026-A83D-3993D50A58A4}" srcId="{B8C4585A-2570-4FCA-943A-5B6F27797A4E}" destId="{1B0B68C4-95F0-4852-9EDE-143B43ECB4F1}" srcOrd="1" destOrd="0" parTransId="{1AE3FE32-F213-425F-B7F9-BD77E63E7984}" sibTransId="{C95ABA2A-81B7-43B9-8658-352EE40EAD7F}"/>
    <dgm:cxn modelId="{F5966EE5-C318-4640-9F14-DBC2434B5354}" type="presOf" srcId="{6AFADD67-C5A5-40F0-8449-6C6949DE5093}" destId="{029F67CB-6BB0-4136-A588-ABF686A1F7A9}" srcOrd="0" destOrd="0" presId="urn:microsoft.com/office/officeart/2005/8/layout/hierarchy2"/>
    <dgm:cxn modelId="{C1888F2A-8E01-4EBE-8090-BF5A37230E81}" type="presOf" srcId="{6AFADD67-C5A5-40F0-8449-6C6949DE5093}" destId="{A85E7FA8-81E0-4FC3-87E3-8E4275C17104}" srcOrd="1" destOrd="0" presId="urn:microsoft.com/office/officeart/2005/8/layout/hierarchy2"/>
    <dgm:cxn modelId="{578A28BE-724F-408C-9367-5F6EF81B1E58}" type="presOf" srcId="{1AE3FE32-F213-425F-B7F9-BD77E63E7984}" destId="{99944008-DA1F-4706-97AE-2A2288610E22}" srcOrd="1" destOrd="0" presId="urn:microsoft.com/office/officeart/2005/8/layout/hierarchy2"/>
    <dgm:cxn modelId="{F4A5F12A-0536-4CB0-886D-D8E32AC0761B}" type="presParOf" srcId="{95D6B3A1-38B4-477D-8EAA-1B269BEDF9B4}" destId="{535136FC-7176-4B03-A6FB-76EF4382B9E5}" srcOrd="0" destOrd="0" presId="urn:microsoft.com/office/officeart/2005/8/layout/hierarchy2"/>
    <dgm:cxn modelId="{F4B58E64-28BF-4CD1-98FA-0D78EDFB9FB2}" type="presParOf" srcId="{535136FC-7176-4B03-A6FB-76EF4382B9E5}" destId="{E3220EE0-BB5D-4905-BAE9-8ED095A807E8}" srcOrd="0" destOrd="0" presId="urn:microsoft.com/office/officeart/2005/8/layout/hierarchy2"/>
    <dgm:cxn modelId="{3F4844D2-F894-4236-A46F-609C3554FB6A}" type="presParOf" srcId="{535136FC-7176-4B03-A6FB-76EF4382B9E5}" destId="{AA662B76-D5C0-4B01-9DDB-443B12EF3C9D}" srcOrd="1" destOrd="0" presId="urn:microsoft.com/office/officeart/2005/8/layout/hierarchy2"/>
    <dgm:cxn modelId="{C76AE1B7-BBC0-4D46-A555-51ECBADD8C84}" type="presParOf" srcId="{AA662B76-D5C0-4B01-9DDB-443B12EF3C9D}" destId="{029F67CB-6BB0-4136-A588-ABF686A1F7A9}" srcOrd="0" destOrd="0" presId="urn:microsoft.com/office/officeart/2005/8/layout/hierarchy2"/>
    <dgm:cxn modelId="{763B68C4-49BA-4125-BD67-D3FCCCF8A31F}" type="presParOf" srcId="{029F67CB-6BB0-4136-A588-ABF686A1F7A9}" destId="{A85E7FA8-81E0-4FC3-87E3-8E4275C17104}" srcOrd="0" destOrd="0" presId="urn:microsoft.com/office/officeart/2005/8/layout/hierarchy2"/>
    <dgm:cxn modelId="{AA526D8E-FCC2-47C9-8A52-68A78AD0F2C1}" type="presParOf" srcId="{AA662B76-D5C0-4B01-9DDB-443B12EF3C9D}" destId="{7C48498D-0A90-4CA9-93B4-A5760DE11D26}" srcOrd="1" destOrd="0" presId="urn:microsoft.com/office/officeart/2005/8/layout/hierarchy2"/>
    <dgm:cxn modelId="{48FB331A-80A2-4536-9F6F-A3E3F0F0CE3B}" type="presParOf" srcId="{7C48498D-0A90-4CA9-93B4-A5760DE11D26}" destId="{1A730459-0456-4E81-8219-32370DCAACC8}" srcOrd="0" destOrd="0" presId="urn:microsoft.com/office/officeart/2005/8/layout/hierarchy2"/>
    <dgm:cxn modelId="{A7B3B6CC-0A84-4DB7-84E3-55E3F26F27DF}" type="presParOf" srcId="{7C48498D-0A90-4CA9-93B4-A5760DE11D26}" destId="{E5FCF8D0-B4C0-46E0-B618-CDCAA6F995BD}" srcOrd="1" destOrd="0" presId="urn:microsoft.com/office/officeart/2005/8/layout/hierarchy2"/>
    <dgm:cxn modelId="{A8DAE6C7-1F8C-46EE-8D4F-1BD09C7B6F95}" type="presParOf" srcId="{AA662B76-D5C0-4B01-9DDB-443B12EF3C9D}" destId="{B7A33F8D-0C6E-4506-BA38-1B354FB8CC1D}" srcOrd="2" destOrd="0" presId="urn:microsoft.com/office/officeart/2005/8/layout/hierarchy2"/>
    <dgm:cxn modelId="{7070ECD8-DA38-45C0-93CD-674C41A17377}" type="presParOf" srcId="{B7A33F8D-0C6E-4506-BA38-1B354FB8CC1D}" destId="{99944008-DA1F-4706-97AE-2A2288610E22}" srcOrd="0" destOrd="0" presId="urn:microsoft.com/office/officeart/2005/8/layout/hierarchy2"/>
    <dgm:cxn modelId="{24B09D54-9F30-47E3-BEAC-6A3097C8BC72}" type="presParOf" srcId="{AA662B76-D5C0-4B01-9DDB-443B12EF3C9D}" destId="{1C702AE6-DAAB-4AC8-9593-BF596DE94582}" srcOrd="3" destOrd="0" presId="urn:microsoft.com/office/officeart/2005/8/layout/hierarchy2"/>
    <dgm:cxn modelId="{8D683269-8BFD-4A4E-8F39-C5BFD707485C}" type="presParOf" srcId="{1C702AE6-DAAB-4AC8-9593-BF596DE94582}" destId="{C1D23E7E-4D9A-4F4D-81D1-37EF12F3C5F0}" srcOrd="0" destOrd="0" presId="urn:microsoft.com/office/officeart/2005/8/layout/hierarchy2"/>
    <dgm:cxn modelId="{6EF3E7C4-1148-4C02-B41E-21C3A59D45A0}" type="presParOf" srcId="{1C702AE6-DAAB-4AC8-9593-BF596DE94582}" destId="{7599B5E0-0649-4F75-BE8B-7AE769BC10A4}" srcOrd="1" destOrd="0" presId="urn:microsoft.com/office/officeart/2005/8/layout/hierarchy2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E102D1-A622-407E-91E3-4CA8C104A291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DB34D7-15E4-428D-90A4-DC8C8CD94D75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sz="4000" b="1" dirty="0"/>
        </a:p>
      </dgm:t>
    </dgm:pt>
    <dgm:pt modelId="{4B08F025-BD7A-44E4-9A10-35DA0E283255}" type="parTrans" cxnId="{B25AC11B-EDB7-4E62-A1A0-33F85A418D6C}">
      <dgm:prSet/>
      <dgm:spPr/>
      <dgm:t>
        <a:bodyPr/>
        <a:lstStyle/>
        <a:p>
          <a:endParaRPr lang="en-US"/>
        </a:p>
      </dgm:t>
    </dgm:pt>
    <dgm:pt modelId="{CB0BA9AE-66DC-4771-BA1B-A253738B680C}" type="sibTrans" cxnId="{B25AC11B-EDB7-4E62-A1A0-33F85A418D6C}">
      <dgm:prSet/>
      <dgm:spPr/>
      <dgm:t>
        <a:bodyPr/>
        <a:lstStyle/>
        <a:p>
          <a:endParaRPr lang="en-US"/>
        </a:p>
      </dgm:t>
    </dgm:pt>
    <dgm:pt modelId="{6B611A90-1A95-47ED-BE67-2E784B62711D}">
      <dgm:prSet phldrT="[Text]" custT="1"/>
      <dgm:spPr>
        <a:solidFill>
          <a:srgbClr val="00FF00"/>
        </a:solidFill>
      </dgm:spPr>
      <dgm:t>
        <a:bodyPr/>
        <a:lstStyle/>
        <a:p>
          <a:r>
            <a:rPr lang="id-ID" sz="3200" b="1" dirty="0" smtClean="0">
              <a:solidFill>
                <a:schemeClr val="accent6">
                  <a:lumMod val="50000"/>
                </a:schemeClr>
              </a:solidFill>
            </a:rPr>
            <a:t>Correct testing</a:t>
          </a:r>
          <a:r>
            <a:rPr lang="en-US" sz="3200" b="1" dirty="0" smtClean="0">
              <a:solidFill>
                <a:schemeClr val="accent6">
                  <a:lumMod val="50000"/>
                </a:schemeClr>
              </a:solidFill>
            </a:rPr>
            <a:t> </a:t>
          </a:r>
          <a:endParaRPr lang="en-US" sz="2400" b="1" dirty="0" smtClean="0">
            <a:solidFill>
              <a:schemeClr val="accent6">
                <a:lumMod val="50000"/>
              </a:schemeClr>
            </a:solidFill>
          </a:endParaRPr>
        </a:p>
        <a:p>
          <a:pPr rtl="0"/>
          <a:r>
            <a:rPr lang="id-ID" sz="2400" dirty="0" smtClean="0">
              <a:solidFill>
                <a:srgbClr val="FF0000"/>
              </a:solidFill>
            </a:rPr>
            <a:t>Jaminan mutu lab,</a:t>
          </a:r>
        </a:p>
        <a:p>
          <a:pPr rtl="0"/>
          <a:r>
            <a:rPr lang="id-ID" sz="2400" dirty="0" smtClean="0">
              <a:solidFill>
                <a:srgbClr val="FF0000"/>
              </a:solidFill>
            </a:rPr>
            <a:t>Penyampaian hasil akurat</a:t>
          </a:r>
          <a:endParaRPr lang="en-US" sz="2400" dirty="0">
            <a:solidFill>
              <a:srgbClr val="FF0000"/>
            </a:solidFill>
          </a:endParaRPr>
        </a:p>
      </dgm:t>
    </dgm:pt>
    <dgm:pt modelId="{98D19265-92B8-4BA4-AD37-5EB7530CEE34}" type="parTrans" cxnId="{ED0F036B-505B-4D05-BEAE-77E770D578E0}">
      <dgm:prSet/>
      <dgm:spPr/>
      <dgm:t>
        <a:bodyPr/>
        <a:lstStyle/>
        <a:p>
          <a:endParaRPr lang="en-US"/>
        </a:p>
      </dgm:t>
    </dgm:pt>
    <dgm:pt modelId="{0371438B-117A-4825-AA43-4624FA6A9550}" type="sibTrans" cxnId="{ED0F036B-505B-4D05-BEAE-77E770D578E0}">
      <dgm:prSet/>
      <dgm:spPr/>
      <dgm:t>
        <a:bodyPr/>
        <a:lstStyle/>
        <a:p>
          <a:endParaRPr lang="en-US"/>
        </a:p>
      </dgm:t>
    </dgm:pt>
    <dgm:pt modelId="{F42B0323-7E64-488E-BD23-38B618A4F767}">
      <dgm:prSet phldrT="[Text]" custT="1"/>
      <dgm:spPr>
        <a:solidFill>
          <a:srgbClr val="66FFCC"/>
        </a:solidFill>
      </dgm:spPr>
      <dgm:t>
        <a:bodyPr/>
        <a:lstStyle/>
        <a:p>
          <a:r>
            <a:rPr lang="id-ID" sz="3200" dirty="0" smtClean="0">
              <a:solidFill>
                <a:schemeClr val="accent6">
                  <a:lumMod val="50000"/>
                </a:schemeClr>
              </a:solidFill>
            </a:rPr>
            <a:t>connect</a:t>
          </a:r>
          <a:endParaRPr lang="en-US" sz="3200" dirty="0" smtClean="0">
            <a:solidFill>
              <a:schemeClr val="accent6">
                <a:lumMod val="50000"/>
              </a:schemeClr>
            </a:solidFill>
          </a:endParaRPr>
        </a:p>
        <a:p>
          <a:pPr rtl="0"/>
          <a:r>
            <a:rPr lang="id-ID" sz="2400" dirty="0" smtClean="0">
              <a:solidFill>
                <a:srgbClr val="FF0000"/>
              </a:solidFill>
            </a:rPr>
            <a:t>Sistem rujukan yg baik,</a:t>
          </a:r>
        </a:p>
        <a:p>
          <a:pPr rtl="0"/>
          <a:r>
            <a:rPr lang="id-ID" sz="2400" dirty="0" smtClean="0">
              <a:solidFill>
                <a:srgbClr val="FF0000"/>
              </a:solidFill>
            </a:rPr>
            <a:t>Layanan PDP</a:t>
          </a:r>
          <a:endParaRPr lang="en-US" sz="2400" dirty="0">
            <a:solidFill>
              <a:srgbClr val="FF0000"/>
            </a:solidFill>
          </a:endParaRPr>
        </a:p>
      </dgm:t>
    </dgm:pt>
    <dgm:pt modelId="{3C0F94A8-F183-48B4-AD2F-B828141B075D}" type="parTrans" cxnId="{C6DC7AC3-3FB7-4413-8A49-C9395EFF84AE}">
      <dgm:prSet/>
      <dgm:spPr/>
      <dgm:t>
        <a:bodyPr/>
        <a:lstStyle/>
        <a:p>
          <a:endParaRPr lang="en-US"/>
        </a:p>
      </dgm:t>
    </dgm:pt>
    <dgm:pt modelId="{210B27D4-68E7-426F-9288-1FE8B22F1A45}" type="sibTrans" cxnId="{C6DC7AC3-3FB7-4413-8A49-C9395EFF84AE}">
      <dgm:prSet/>
      <dgm:spPr/>
      <dgm:t>
        <a:bodyPr/>
        <a:lstStyle/>
        <a:p>
          <a:endParaRPr lang="en-US"/>
        </a:p>
      </dgm:t>
    </dgm:pt>
    <dgm:pt modelId="{08ADA336-25AA-422D-A4E0-F5C9EB8604D0}">
      <dgm:prSet phldrT="[Text]"/>
      <dgm:spPr/>
      <dgm:t>
        <a:bodyPr/>
        <a:lstStyle/>
        <a:p>
          <a:endParaRPr lang="en-US" dirty="0"/>
        </a:p>
      </dgm:t>
    </dgm:pt>
    <dgm:pt modelId="{11DCEA25-8D5A-4FD0-8560-850A3B515A78}" type="sibTrans" cxnId="{20A931A9-5B3F-4648-AFD6-F59D89618290}">
      <dgm:prSet/>
      <dgm:spPr/>
      <dgm:t>
        <a:bodyPr/>
        <a:lstStyle/>
        <a:p>
          <a:endParaRPr lang="en-US"/>
        </a:p>
      </dgm:t>
    </dgm:pt>
    <dgm:pt modelId="{02EE1CD0-12D8-4E25-BB8B-D3D61AE2D6EA}" type="parTrans" cxnId="{20A931A9-5B3F-4648-AFD6-F59D89618290}">
      <dgm:prSet/>
      <dgm:spPr/>
      <dgm:t>
        <a:bodyPr/>
        <a:lstStyle/>
        <a:p>
          <a:endParaRPr lang="en-US"/>
        </a:p>
      </dgm:t>
    </dgm:pt>
    <dgm:pt modelId="{3AA60AF4-F848-41BD-B96E-F3A3727FC9E8}" type="pres">
      <dgm:prSet presAssocID="{BAE102D1-A622-407E-91E3-4CA8C104A29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A6AEFA-BAA5-4298-8269-74B3C067D232}" type="pres">
      <dgm:prSet presAssocID="{9CDB34D7-15E4-428D-90A4-DC8C8CD94D75}" presName="roof" presStyleLbl="dkBgShp" presStyleIdx="0" presStyleCnt="2"/>
      <dgm:spPr/>
      <dgm:t>
        <a:bodyPr/>
        <a:lstStyle/>
        <a:p>
          <a:endParaRPr lang="en-US"/>
        </a:p>
      </dgm:t>
    </dgm:pt>
    <dgm:pt modelId="{762EEE2D-7617-4343-84AE-8A90AA8AA9E2}" type="pres">
      <dgm:prSet presAssocID="{9CDB34D7-15E4-428D-90A4-DC8C8CD94D75}" presName="pillars" presStyleCnt="0"/>
      <dgm:spPr/>
    </dgm:pt>
    <dgm:pt modelId="{0AB21D51-3F69-49B4-979C-85FFC1A0256B}" type="pres">
      <dgm:prSet presAssocID="{9CDB34D7-15E4-428D-90A4-DC8C8CD94D75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B4601A-1A8B-42E1-9A14-0C06DBB7BF22}" type="pres">
      <dgm:prSet presAssocID="{F42B0323-7E64-488E-BD23-38B618A4F767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E0A028-5304-4201-A3D9-A3266CFB71C3}" type="pres">
      <dgm:prSet presAssocID="{9CDB34D7-15E4-428D-90A4-DC8C8CD94D75}" presName="base" presStyleLbl="dkBgShp" presStyleIdx="1" presStyleCnt="2"/>
      <dgm:spPr/>
    </dgm:pt>
  </dgm:ptLst>
  <dgm:cxnLst>
    <dgm:cxn modelId="{8F43881B-A097-4425-A75B-251F47379086}" type="presOf" srcId="{6B611A90-1A95-47ED-BE67-2E784B62711D}" destId="{0AB21D51-3F69-49B4-979C-85FFC1A0256B}" srcOrd="0" destOrd="0" presId="urn:microsoft.com/office/officeart/2005/8/layout/hList3"/>
    <dgm:cxn modelId="{ED0F036B-505B-4D05-BEAE-77E770D578E0}" srcId="{9CDB34D7-15E4-428D-90A4-DC8C8CD94D75}" destId="{6B611A90-1A95-47ED-BE67-2E784B62711D}" srcOrd="0" destOrd="0" parTransId="{98D19265-92B8-4BA4-AD37-5EB7530CEE34}" sibTransId="{0371438B-117A-4825-AA43-4624FA6A9550}"/>
    <dgm:cxn modelId="{20A931A9-5B3F-4648-AFD6-F59D89618290}" srcId="{BAE102D1-A622-407E-91E3-4CA8C104A291}" destId="{08ADA336-25AA-422D-A4E0-F5C9EB8604D0}" srcOrd="1" destOrd="0" parTransId="{02EE1CD0-12D8-4E25-BB8B-D3D61AE2D6EA}" sibTransId="{11DCEA25-8D5A-4FD0-8560-850A3B515A78}"/>
    <dgm:cxn modelId="{F17A20B0-FB66-4FC6-9448-AC742D167C90}" type="presOf" srcId="{BAE102D1-A622-407E-91E3-4CA8C104A291}" destId="{3AA60AF4-F848-41BD-B96E-F3A3727FC9E8}" srcOrd="0" destOrd="0" presId="urn:microsoft.com/office/officeart/2005/8/layout/hList3"/>
    <dgm:cxn modelId="{B25AC11B-EDB7-4E62-A1A0-33F85A418D6C}" srcId="{BAE102D1-A622-407E-91E3-4CA8C104A291}" destId="{9CDB34D7-15E4-428D-90A4-DC8C8CD94D75}" srcOrd="0" destOrd="0" parTransId="{4B08F025-BD7A-44E4-9A10-35DA0E283255}" sibTransId="{CB0BA9AE-66DC-4771-BA1B-A253738B680C}"/>
    <dgm:cxn modelId="{81D2E54B-A6CF-4115-B579-C98D7D3F850F}" type="presOf" srcId="{F42B0323-7E64-488E-BD23-38B618A4F767}" destId="{59B4601A-1A8B-42E1-9A14-0C06DBB7BF22}" srcOrd="0" destOrd="0" presId="urn:microsoft.com/office/officeart/2005/8/layout/hList3"/>
    <dgm:cxn modelId="{4A788653-E720-4831-B0BB-1FED8D67B663}" type="presOf" srcId="{9CDB34D7-15E4-428D-90A4-DC8C8CD94D75}" destId="{4AA6AEFA-BAA5-4298-8269-74B3C067D232}" srcOrd="0" destOrd="0" presId="urn:microsoft.com/office/officeart/2005/8/layout/hList3"/>
    <dgm:cxn modelId="{C6DC7AC3-3FB7-4413-8A49-C9395EFF84AE}" srcId="{9CDB34D7-15E4-428D-90A4-DC8C8CD94D75}" destId="{F42B0323-7E64-488E-BD23-38B618A4F767}" srcOrd="1" destOrd="0" parTransId="{3C0F94A8-F183-48B4-AD2F-B828141B075D}" sibTransId="{210B27D4-68E7-426F-9288-1FE8B22F1A45}"/>
    <dgm:cxn modelId="{B0F4815D-FBC4-4037-88C2-22E73935E9F1}" type="presParOf" srcId="{3AA60AF4-F848-41BD-B96E-F3A3727FC9E8}" destId="{4AA6AEFA-BAA5-4298-8269-74B3C067D232}" srcOrd="0" destOrd="0" presId="urn:microsoft.com/office/officeart/2005/8/layout/hList3"/>
    <dgm:cxn modelId="{B01A68F7-D451-4451-8FFC-D68158B449B7}" type="presParOf" srcId="{3AA60AF4-F848-41BD-B96E-F3A3727FC9E8}" destId="{762EEE2D-7617-4343-84AE-8A90AA8AA9E2}" srcOrd="1" destOrd="0" presId="urn:microsoft.com/office/officeart/2005/8/layout/hList3"/>
    <dgm:cxn modelId="{F645E203-5844-4CFE-AD20-E1655A495B70}" type="presParOf" srcId="{762EEE2D-7617-4343-84AE-8A90AA8AA9E2}" destId="{0AB21D51-3F69-49B4-979C-85FFC1A0256B}" srcOrd="0" destOrd="0" presId="urn:microsoft.com/office/officeart/2005/8/layout/hList3"/>
    <dgm:cxn modelId="{E020C1A1-61BA-4BA4-81BC-4D99C65D1395}" type="presParOf" srcId="{762EEE2D-7617-4343-84AE-8A90AA8AA9E2}" destId="{59B4601A-1A8B-42E1-9A14-0C06DBB7BF22}" srcOrd="1" destOrd="0" presId="urn:microsoft.com/office/officeart/2005/8/layout/hList3"/>
    <dgm:cxn modelId="{F0A4FE06-2CCE-4FBC-8536-4ECF090CD6FB}" type="presParOf" srcId="{3AA60AF4-F848-41BD-B96E-F3A3727FC9E8}" destId="{60E0A028-5304-4201-A3D9-A3266CFB71C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EE8864-6C57-4927-905C-1AC494032D2E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8B8581-DCFE-4D03-A9C4-69CF7F062143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sz="3200" dirty="0" err="1" smtClean="0"/>
            <a:t>Mengedepankan</a:t>
          </a:r>
          <a:r>
            <a:rPr lang="en-US" sz="3200" dirty="0" smtClean="0"/>
            <a:t> </a:t>
          </a:r>
          <a:r>
            <a:rPr lang="en-US" sz="3600" b="1" dirty="0" smtClean="0"/>
            <a:t>“</a:t>
          </a:r>
          <a:r>
            <a:rPr lang="id-ID" sz="3600" b="1" dirty="0" smtClean="0"/>
            <a:t>5</a:t>
          </a:r>
          <a:r>
            <a:rPr lang="en-US" sz="3600" b="1" dirty="0" smtClean="0"/>
            <a:t>C” </a:t>
          </a:r>
          <a:endParaRPr lang="en-US" sz="3600" b="1" dirty="0"/>
        </a:p>
      </dgm:t>
    </dgm:pt>
    <dgm:pt modelId="{66EDC124-E722-4A87-9D40-D64CB719D848}" type="parTrans" cxnId="{D01D3569-246F-48D5-9508-74721903C98B}">
      <dgm:prSet/>
      <dgm:spPr/>
      <dgm:t>
        <a:bodyPr/>
        <a:lstStyle/>
        <a:p>
          <a:endParaRPr lang="en-US"/>
        </a:p>
      </dgm:t>
    </dgm:pt>
    <dgm:pt modelId="{176EF399-7971-42ED-AEDC-A1A7C3D57832}" type="sibTrans" cxnId="{D01D3569-246F-48D5-9508-74721903C98B}">
      <dgm:prSet/>
      <dgm:spPr/>
      <dgm:t>
        <a:bodyPr/>
        <a:lstStyle/>
        <a:p>
          <a:endParaRPr lang="en-US"/>
        </a:p>
      </dgm:t>
    </dgm:pt>
    <dgm:pt modelId="{27EC0302-4BE8-4BEA-A0A5-91785D0CB939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2400" dirty="0" smtClean="0">
              <a:solidFill>
                <a:schemeClr val="accent6">
                  <a:lumMod val="50000"/>
                </a:schemeClr>
              </a:solidFill>
            </a:rPr>
            <a:t>informed </a:t>
          </a:r>
          <a:r>
            <a:rPr lang="en-US" sz="2800" b="1" dirty="0" smtClean="0">
              <a:solidFill>
                <a:schemeClr val="accent6">
                  <a:lumMod val="50000"/>
                </a:schemeClr>
              </a:solidFill>
            </a:rPr>
            <a:t>consent</a:t>
          </a:r>
          <a:endParaRPr lang="en-US" sz="2400" b="1" dirty="0" smtClean="0"/>
        </a:p>
        <a:p>
          <a:pPr rtl="0"/>
          <a:r>
            <a:rPr lang="en-US" sz="2100" b="1" dirty="0" err="1" smtClean="0">
              <a:solidFill>
                <a:srgbClr val="FF0000"/>
              </a:solidFill>
            </a:rPr>
            <a:t>Mendapat</a:t>
          </a:r>
          <a:r>
            <a:rPr lang="en-US" sz="2100" b="1" dirty="0" smtClean="0">
              <a:solidFill>
                <a:srgbClr val="FF0000"/>
              </a:solidFill>
            </a:rPr>
            <a:t> </a:t>
          </a:r>
          <a:r>
            <a:rPr lang="en-US" sz="2100" b="1" dirty="0" err="1" smtClean="0">
              <a:solidFill>
                <a:srgbClr val="FF0000"/>
              </a:solidFill>
            </a:rPr>
            <a:t>persetujuan</a:t>
          </a:r>
          <a:r>
            <a:rPr lang="en-US" sz="2100" b="1" dirty="0" smtClean="0">
              <a:solidFill>
                <a:srgbClr val="FF0000"/>
              </a:solidFill>
            </a:rPr>
            <a:t> </a:t>
          </a:r>
          <a:r>
            <a:rPr lang="en-US" sz="2100" b="1" dirty="0" err="1" smtClean="0">
              <a:solidFill>
                <a:srgbClr val="FF0000"/>
              </a:solidFill>
            </a:rPr>
            <a:t>dari</a:t>
          </a:r>
          <a:r>
            <a:rPr lang="en-US" sz="2100" b="1" dirty="0" smtClean="0">
              <a:solidFill>
                <a:srgbClr val="FF0000"/>
              </a:solidFill>
            </a:rPr>
            <a:t> </a:t>
          </a:r>
          <a:r>
            <a:rPr lang="en-US" sz="2100" b="1" dirty="0" err="1" smtClean="0">
              <a:solidFill>
                <a:srgbClr val="FF0000"/>
              </a:solidFill>
            </a:rPr>
            <a:t>klien</a:t>
          </a:r>
          <a:endParaRPr lang="en-US" sz="2100" dirty="0">
            <a:solidFill>
              <a:srgbClr val="FF0000"/>
            </a:solidFill>
          </a:endParaRPr>
        </a:p>
      </dgm:t>
    </dgm:pt>
    <dgm:pt modelId="{F219B560-B7C7-4816-BA02-24F8493CE289}" type="parTrans" cxnId="{6576D9FD-D0A1-43CA-904A-74A9C394D60F}">
      <dgm:prSet/>
      <dgm:spPr/>
      <dgm:t>
        <a:bodyPr/>
        <a:lstStyle/>
        <a:p>
          <a:endParaRPr lang="en-US"/>
        </a:p>
      </dgm:t>
    </dgm:pt>
    <dgm:pt modelId="{FD2276B2-D38E-448E-999B-4F594CDC16F7}" type="sibTrans" cxnId="{6576D9FD-D0A1-43CA-904A-74A9C394D60F}">
      <dgm:prSet/>
      <dgm:spPr/>
      <dgm:t>
        <a:bodyPr/>
        <a:lstStyle/>
        <a:p>
          <a:endParaRPr lang="en-US"/>
        </a:p>
      </dgm:t>
    </dgm:pt>
    <dgm:pt modelId="{2BF9470F-0C87-4B42-A4BE-3E1050B9E462}">
      <dgm:prSet phldrT="[Text]" custT="1"/>
      <dgm:spPr>
        <a:solidFill>
          <a:srgbClr val="F0EC4C"/>
        </a:solidFill>
      </dgm:spPr>
      <dgm:t>
        <a:bodyPr/>
        <a:lstStyle/>
        <a:p>
          <a:r>
            <a:rPr lang="en-US" sz="2800" b="1" dirty="0" smtClean="0">
              <a:solidFill>
                <a:srgbClr val="FF0000"/>
              </a:solidFill>
            </a:rPr>
            <a:t>counseling </a:t>
          </a:r>
        </a:p>
        <a:p>
          <a:pPr rtl="0"/>
          <a:r>
            <a:rPr lang="en-US" sz="2200" b="1" dirty="0" err="1" smtClean="0">
              <a:solidFill>
                <a:srgbClr val="FF0000"/>
              </a:solidFill>
            </a:rPr>
            <a:t>Penyampaian</a:t>
          </a:r>
          <a:r>
            <a:rPr lang="en-US" sz="2200" b="1" dirty="0" smtClean="0">
              <a:solidFill>
                <a:srgbClr val="FF0000"/>
              </a:solidFill>
            </a:rPr>
            <a:t> </a:t>
          </a:r>
          <a:r>
            <a:rPr lang="en-US" sz="2200" b="1" dirty="0" err="1" smtClean="0">
              <a:solidFill>
                <a:srgbClr val="FF0000"/>
              </a:solidFill>
            </a:rPr>
            <a:t>dengan</a:t>
          </a:r>
          <a:r>
            <a:rPr lang="en-US" sz="2200" b="1" dirty="0" smtClean="0">
              <a:solidFill>
                <a:srgbClr val="FF0000"/>
              </a:solidFill>
            </a:rPr>
            <a:t> </a:t>
          </a:r>
          <a:r>
            <a:rPr lang="en-US" sz="2200" b="1" dirty="0" err="1" smtClean="0">
              <a:solidFill>
                <a:srgbClr val="FF0000"/>
              </a:solidFill>
            </a:rPr>
            <a:t>konseling</a:t>
          </a:r>
          <a:endParaRPr lang="en-US" sz="2200" dirty="0">
            <a:solidFill>
              <a:srgbClr val="FF0000"/>
            </a:solidFill>
          </a:endParaRPr>
        </a:p>
      </dgm:t>
    </dgm:pt>
    <dgm:pt modelId="{5E516B38-92D9-4F31-AD66-A53044CD56EC}" type="parTrans" cxnId="{82BCE175-41A6-4364-B82A-4F1E8019A08B}">
      <dgm:prSet/>
      <dgm:spPr/>
      <dgm:t>
        <a:bodyPr/>
        <a:lstStyle/>
        <a:p>
          <a:endParaRPr lang="en-US"/>
        </a:p>
      </dgm:t>
    </dgm:pt>
    <dgm:pt modelId="{85000382-75DD-4CCB-A89D-5E9976C62F67}" type="sibTrans" cxnId="{82BCE175-41A6-4364-B82A-4F1E8019A08B}">
      <dgm:prSet/>
      <dgm:spPr/>
      <dgm:t>
        <a:bodyPr/>
        <a:lstStyle/>
        <a:p>
          <a:endParaRPr lang="en-US"/>
        </a:p>
      </dgm:t>
    </dgm:pt>
    <dgm:pt modelId="{F2CB81B7-C1C0-4074-873A-7FF72F724FBE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accent6">
                  <a:lumMod val="50000"/>
                </a:schemeClr>
              </a:solidFill>
            </a:rPr>
            <a:t>Confidentiality</a:t>
          </a:r>
          <a:endParaRPr lang="en-US" sz="2400" dirty="0" smtClean="0">
            <a:solidFill>
              <a:schemeClr val="accent6">
                <a:lumMod val="50000"/>
              </a:schemeClr>
            </a:solidFill>
          </a:endParaRPr>
        </a:p>
        <a:p>
          <a:pPr rtl="0"/>
          <a:r>
            <a:rPr lang="en-US" sz="2200" b="1" dirty="0" err="1" smtClean="0">
              <a:solidFill>
                <a:srgbClr val="FF0000"/>
              </a:solidFill>
            </a:rPr>
            <a:t>Menjaga</a:t>
          </a:r>
          <a:r>
            <a:rPr lang="en-US" sz="2200" b="1" dirty="0" smtClean="0">
              <a:solidFill>
                <a:srgbClr val="FF0000"/>
              </a:solidFill>
            </a:rPr>
            <a:t> </a:t>
          </a:r>
          <a:r>
            <a:rPr lang="en-US" sz="2200" b="1" dirty="0" err="1" smtClean="0">
              <a:solidFill>
                <a:srgbClr val="FF0000"/>
              </a:solidFill>
            </a:rPr>
            <a:t>kerahasiaan</a:t>
          </a:r>
          <a:r>
            <a:rPr lang="en-US" sz="2200" b="1" dirty="0" smtClean="0">
              <a:solidFill>
                <a:srgbClr val="FF0000"/>
              </a:solidFill>
            </a:rPr>
            <a:t> </a:t>
          </a:r>
          <a:r>
            <a:rPr lang="en-US" sz="2200" b="1" dirty="0" err="1" smtClean="0">
              <a:solidFill>
                <a:srgbClr val="FF0000"/>
              </a:solidFill>
            </a:rPr>
            <a:t>hasilnya</a:t>
          </a:r>
          <a:r>
            <a:rPr lang="en-US" sz="2200" b="1" dirty="0" smtClean="0">
              <a:solidFill>
                <a:srgbClr val="FF0000"/>
              </a:solidFill>
            </a:rPr>
            <a:t> </a:t>
          </a:r>
          <a:endParaRPr lang="en-US" sz="2200" dirty="0">
            <a:solidFill>
              <a:srgbClr val="FF0000"/>
            </a:solidFill>
          </a:endParaRPr>
        </a:p>
      </dgm:t>
    </dgm:pt>
    <dgm:pt modelId="{12ACB1F3-3ACA-47A5-A64A-8BE34DAEA0D7}" type="parTrans" cxnId="{75902415-287C-4513-AD53-442BED7907B4}">
      <dgm:prSet/>
      <dgm:spPr/>
      <dgm:t>
        <a:bodyPr/>
        <a:lstStyle/>
        <a:p>
          <a:endParaRPr lang="en-US"/>
        </a:p>
      </dgm:t>
    </dgm:pt>
    <dgm:pt modelId="{43931B74-FC65-4A1A-865C-3795A2A0DD52}" type="sibTrans" cxnId="{75902415-287C-4513-AD53-442BED7907B4}">
      <dgm:prSet/>
      <dgm:spPr/>
      <dgm:t>
        <a:bodyPr/>
        <a:lstStyle/>
        <a:p>
          <a:endParaRPr lang="en-US"/>
        </a:p>
      </dgm:t>
    </dgm:pt>
    <dgm:pt modelId="{387236FB-635E-479F-B39B-219D01277536}" type="pres">
      <dgm:prSet presAssocID="{71EE8864-6C57-4927-905C-1AC494032D2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843E5E-BE23-480E-878D-CD3166A28DB7}" type="pres">
      <dgm:prSet presAssocID="{1F8B8581-DCFE-4D03-A9C4-69CF7F062143}" presName="roof" presStyleLbl="dkBgShp" presStyleIdx="0" presStyleCnt="2"/>
      <dgm:spPr/>
      <dgm:t>
        <a:bodyPr/>
        <a:lstStyle/>
        <a:p>
          <a:endParaRPr lang="en-US"/>
        </a:p>
      </dgm:t>
    </dgm:pt>
    <dgm:pt modelId="{BACD45E4-95BD-4D05-851F-0295E02CE612}" type="pres">
      <dgm:prSet presAssocID="{1F8B8581-DCFE-4D03-A9C4-69CF7F062143}" presName="pillars" presStyleCnt="0"/>
      <dgm:spPr/>
    </dgm:pt>
    <dgm:pt modelId="{EFCA1333-1696-4E90-BC4A-E7C4095E3EA0}" type="pres">
      <dgm:prSet presAssocID="{1F8B8581-DCFE-4D03-A9C4-69CF7F062143}" presName="pillar1" presStyleLbl="node1" presStyleIdx="0" presStyleCnt="3" custLinFactX="100000" custLinFactNeighborX="1026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34C35-BDFC-4BDE-A9C4-06614CFD4252}" type="pres">
      <dgm:prSet presAssocID="{2BF9470F-0C87-4B42-A4BE-3E1050B9E462}" presName="pillarX" presStyleLbl="node1" presStyleIdx="1" presStyleCnt="3" custLinFactX="-2649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DD03C-736E-4C17-A88E-F16430DA17E6}" type="pres">
      <dgm:prSet presAssocID="{F2CB81B7-C1C0-4074-873A-7FF72F724FBE}" presName="pillarX" presStyleLbl="node1" presStyleIdx="2" presStyleCnt="3" custLinFactX="-49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00164-DB20-4898-B37B-221BB3820BFE}" type="pres">
      <dgm:prSet presAssocID="{1F8B8581-DCFE-4D03-A9C4-69CF7F062143}" presName="base" presStyleLbl="dkBgShp" presStyleIdx="1" presStyleCnt="2"/>
      <dgm:spPr/>
    </dgm:pt>
  </dgm:ptLst>
  <dgm:cxnLst>
    <dgm:cxn modelId="{D01D3569-246F-48D5-9508-74721903C98B}" srcId="{71EE8864-6C57-4927-905C-1AC494032D2E}" destId="{1F8B8581-DCFE-4D03-A9C4-69CF7F062143}" srcOrd="0" destOrd="0" parTransId="{66EDC124-E722-4A87-9D40-D64CB719D848}" sibTransId="{176EF399-7971-42ED-AEDC-A1A7C3D57832}"/>
    <dgm:cxn modelId="{6576D9FD-D0A1-43CA-904A-74A9C394D60F}" srcId="{1F8B8581-DCFE-4D03-A9C4-69CF7F062143}" destId="{27EC0302-4BE8-4BEA-A0A5-91785D0CB939}" srcOrd="0" destOrd="0" parTransId="{F219B560-B7C7-4816-BA02-24F8493CE289}" sibTransId="{FD2276B2-D38E-448E-999B-4F594CDC16F7}"/>
    <dgm:cxn modelId="{75902415-287C-4513-AD53-442BED7907B4}" srcId="{1F8B8581-DCFE-4D03-A9C4-69CF7F062143}" destId="{F2CB81B7-C1C0-4074-873A-7FF72F724FBE}" srcOrd="2" destOrd="0" parTransId="{12ACB1F3-3ACA-47A5-A64A-8BE34DAEA0D7}" sibTransId="{43931B74-FC65-4A1A-865C-3795A2A0DD52}"/>
    <dgm:cxn modelId="{179BB96A-E1A7-4D92-AB25-213C0C81FFED}" type="presOf" srcId="{2BF9470F-0C87-4B42-A4BE-3E1050B9E462}" destId="{51034C35-BDFC-4BDE-A9C4-06614CFD4252}" srcOrd="0" destOrd="0" presId="urn:microsoft.com/office/officeart/2005/8/layout/hList3"/>
    <dgm:cxn modelId="{B2510E5A-2BE2-453D-8572-CF4E22DEC139}" type="presOf" srcId="{27EC0302-4BE8-4BEA-A0A5-91785D0CB939}" destId="{EFCA1333-1696-4E90-BC4A-E7C4095E3EA0}" srcOrd="0" destOrd="0" presId="urn:microsoft.com/office/officeart/2005/8/layout/hList3"/>
    <dgm:cxn modelId="{B05535F6-2743-403B-919C-F47368082B90}" type="presOf" srcId="{71EE8864-6C57-4927-905C-1AC494032D2E}" destId="{387236FB-635E-479F-B39B-219D01277536}" srcOrd="0" destOrd="0" presId="urn:microsoft.com/office/officeart/2005/8/layout/hList3"/>
    <dgm:cxn modelId="{4505A9DC-9A86-4E05-82A4-20975327A97C}" type="presOf" srcId="{1F8B8581-DCFE-4D03-A9C4-69CF7F062143}" destId="{49843E5E-BE23-480E-878D-CD3166A28DB7}" srcOrd="0" destOrd="0" presId="urn:microsoft.com/office/officeart/2005/8/layout/hList3"/>
    <dgm:cxn modelId="{82BCE175-41A6-4364-B82A-4F1E8019A08B}" srcId="{1F8B8581-DCFE-4D03-A9C4-69CF7F062143}" destId="{2BF9470F-0C87-4B42-A4BE-3E1050B9E462}" srcOrd="1" destOrd="0" parTransId="{5E516B38-92D9-4F31-AD66-A53044CD56EC}" sibTransId="{85000382-75DD-4CCB-A89D-5E9976C62F67}"/>
    <dgm:cxn modelId="{431A0F44-1F9D-443A-BCB8-FCB8C0AA601B}" type="presOf" srcId="{F2CB81B7-C1C0-4074-873A-7FF72F724FBE}" destId="{997DD03C-736E-4C17-A88E-F16430DA17E6}" srcOrd="0" destOrd="0" presId="urn:microsoft.com/office/officeart/2005/8/layout/hList3"/>
    <dgm:cxn modelId="{E412DEFC-683C-4B23-82F7-CE47A95B45F4}" type="presParOf" srcId="{387236FB-635E-479F-B39B-219D01277536}" destId="{49843E5E-BE23-480E-878D-CD3166A28DB7}" srcOrd="0" destOrd="0" presId="urn:microsoft.com/office/officeart/2005/8/layout/hList3"/>
    <dgm:cxn modelId="{5C472887-1058-4BD1-A2DE-9B500B2904F4}" type="presParOf" srcId="{387236FB-635E-479F-B39B-219D01277536}" destId="{BACD45E4-95BD-4D05-851F-0295E02CE612}" srcOrd="1" destOrd="0" presId="urn:microsoft.com/office/officeart/2005/8/layout/hList3"/>
    <dgm:cxn modelId="{406ECC9A-1D7E-4380-AB2E-295AE80B9827}" type="presParOf" srcId="{BACD45E4-95BD-4D05-851F-0295E02CE612}" destId="{EFCA1333-1696-4E90-BC4A-E7C4095E3EA0}" srcOrd="0" destOrd="0" presId="urn:microsoft.com/office/officeart/2005/8/layout/hList3"/>
    <dgm:cxn modelId="{E2102927-8CEB-475B-AA49-760562D119B9}" type="presParOf" srcId="{BACD45E4-95BD-4D05-851F-0295E02CE612}" destId="{51034C35-BDFC-4BDE-A9C4-06614CFD4252}" srcOrd="1" destOrd="0" presId="urn:microsoft.com/office/officeart/2005/8/layout/hList3"/>
    <dgm:cxn modelId="{F0981933-A562-4E32-9C84-79ACCA382745}" type="presParOf" srcId="{BACD45E4-95BD-4D05-851F-0295E02CE612}" destId="{997DD03C-736E-4C17-A88E-F16430DA17E6}" srcOrd="2" destOrd="0" presId="urn:microsoft.com/office/officeart/2005/8/layout/hList3"/>
    <dgm:cxn modelId="{C7BB115F-03C6-4DA4-BD83-8E236F9A2865}" type="presParOf" srcId="{387236FB-635E-479F-B39B-219D01277536}" destId="{86F00164-DB20-4898-B37B-221BB3820BF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0320B8-0B05-475B-9F40-4A5EE8016215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95E919-A24D-4570-B059-B97B0573875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WPS</a:t>
          </a:r>
          <a:endParaRPr lang="en-US" dirty="0">
            <a:solidFill>
              <a:schemeClr val="tx1"/>
            </a:solidFill>
          </a:endParaRPr>
        </a:p>
      </dgm:t>
    </dgm:pt>
    <dgm:pt modelId="{3D35AC33-7120-4A53-801F-3462C706291E}" type="parTrans" cxnId="{BDDF53B0-72EF-4D91-84AE-1D6C67924F2B}">
      <dgm:prSet/>
      <dgm:spPr/>
      <dgm:t>
        <a:bodyPr/>
        <a:lstStyle/>
        <a:p>
          <a:endParaRPr lang="en-US"/>
        </a:p>
      </dgm:t>
    </dgm:pt>
    <dgm:pt modelId="{FFCF0B0B-D15A-4B65-BDF9-9957F7802A1E}" type="sibTrans" cxnId="{BDDF53B0-72EF-4D91-84AE-1D6C67924F2B}">
      <dgm:prSet/>
      <dgm:spPr/>
      <dgm:t>
        <a:bodyPr/>
        <a:lstStyle/>
        <a:p>
          <a:endParaRPr lang="en-US"/>
        </a:p>
      </dgm:t>
    </dgm:pt>
    <dgm:pt modelId="{A889DD05-E6AC-4846-BECE-854B9012AA8D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PENASUN</a:t>
          </a:r>
          <a:endParaRPr lang="en-US" dirty="0">
            <a:solidFill>
              <a:schemeClr val="bg1"/>
            </a:solidFill>
          </a:endParaRPr>
        </a:p>
      </dgm:t>
    </dgm:pt>
    <dgm:pt modelId="{E15751C7-BE0C-40FD-8F2A-B5E62E61E6B1}" type="parTrans" cxnId="{FD8D77DA-7D3E-4595-A41A-F48D7AD89DE9}">
      <dgm:prSet/>
      <dgm:spPr/>
      <dgm:t>
        <a:bodyPr/>
        <a:lstStyle/>
        <a:p>
          <a:endParaRPr lang="en-US"/>
        </a:p>
      </dgm:t>
    </dgm:pt>
    <dgm:pt modelId="{D7151093-5E42-4A57-9A56-1923F1EEB2C7}" type="sibTrans" cxnId="{FD8D77DA-7D3E-4595-A41A-F48D7AD89DE9}">
      <dgm:prSet/>
      <dgm:spPr/>
      <dgm:t>
        <a:bodyPr/>
        <a:lstStyle/>
        <a:p>
          <a:endParaRPr lang="en-US"/>
        </a:p>
      </dgm:t>
    </dgm:pt>
    <dgm:pt modelId="{494592D4-3ED0-4FA2-BAAA-4C42C891DC0E}">
      <dgm:prSet phldrT="[Text]"/>
      <dgm:spPr/>
      <dgm:t>
        <a:bodyPr/>
        <a:lstStyle/>
        <a:p>
          <a:r>
            <a:rPr lang="en-US" dirty="0" smtClean="0"/>
            <a:t>WARIA</a:t>
          </a:r>
          <a:endParaRPr lang="en-US" dirty="0"/>
        </a:p>
      </dgm:t>
    </dgm:pt>
    <dgm:pt modelId="{719EBF75-CAF3-4FF6-8070-6C260FD39A69}" type="parTrans" cxnId="{61412F86-09A5-47FB-8CC9-DC805498301C}">
      <dgm:prSet/>
      <dgm:spPr/>
      <dgm:t>
        <a:bodyPr/>
        <a:lstStyle/>
        <a:p>
          <a:endParaRPr lang="en-US"/>
        </a:p>
      </dgm:t>
    </dgm:pt>
    <dgm:pt modelId="{7FDD29BC-A63F-4DAB-804E-C9D99D20427F}" type="sibTrans" cxnId="{61412F86-09A5-47FB-8CC9-DC805498301C}">
      <dgm:prSet/>
      <dgm:spPr/>
      <dgm:t>
        <a:bodyPr/>
        <a:lstStyle/>
        <a:p>
          <a:endParaRPr lang="en-US"/>
        </a:p>
      </dgm:t>
    </dgm:pt>
    <dgm:pt modelId="{77A8A424-028A-4CB2-A04C-844CFC02DB4E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MSM</a:t>
          </a:r>
          <a:endParaRPr lang="en-US" dirty="0">
            <a:solidFill>
              <a:schemeClr val="tx1"/>
            </a:solidFill>
          </a:endParaRPr>
        </a:p>
      </dgm:t>
    </dgm:pt>
    <dgm:pt modelId="{ABEA3215-21E5-4B29-809B-3CF7DCEA381B}" type="parTrans" cxnId="{2940FDA6-5019-481A-BE09-D3938A246CAB}">
      <dgm:prSet/>
      <dgm:spPr/>
      <dgm:t>
        <a:bodyPr/>
        <a:lstStyle/>
        <a:p>
          <a:endParaRPr lang="en-US"/>
        </a:p>
      </dgm:t>
    </dgm:pt>
    <dgm:pt modelId="{EF451C2E-50B7-47E7-9A6E-07378EF438D0}" type="sibTrans" cxnId="{2940FDA6-5019-481A-BE09-D3938A246CAB}">
      <dgm:prSet/>
      <dgm:spPr/>
      <dgm:t>
        <a:bodyPr/>
        <a:lstStyle/>
        <a:p>
          <a:endParaRPr lang="en-US"/>
        </a:p>
      </dgm:t>
    </dgm:pt>
    <dgm:pt modelId="{BFD02FEF-FE22-4040-B5A4-BB187795E2ED}">
      <dgm:prSet phldrT="[Text]"/>
      <dgm:spPr/>
      <dgm:t>
        <a:bodyPr/>
        <a:lstStyle/>
        <a:p>
          <a:r>
            <a:rPr lang="en-US" dirty="0" smtClean="0"/>
            <a:t>NAPI</a:t>
          </a:r>
          <a:endParaRPr lang="en-US" dirty="0"/>
        </a:p>
      </dgm:t>
    </dgm:pt>
    <dgm:pt modelId="{9DDA4C13-3FD3-40F3-903D-EF1CE6FE24B4}" type="parTrans" cxnId="{5C00AFFA-5739-4997-9C2D-48AB171F0D26}">
      <dgm:prSet/>
      <dgm:spPr/>
      <dgm:t>
        <a:bodyPr/>
        <a:lstStyle/>
        <a:p>
          <a:endParaRPr lang="en-US"/>
        </a:p>
      </dgm:t>
    </dgm:pt>
    <dgm:pt modelId="{49F02346-742A-4AE0-A64F-B91063154D3E}" type="sibTrans" cxnId="{5C00AFFA-5739-4997-9C2D-48AB171F0D26}">
      <dgm:prSet/>
      <dgm:spPr/>
      <dgm:t>
        <a:bodyPr/>
        <a:lstStyle/>
        <a:p>
          <a:endParaRPr lang="en-US"/>
        </a:p>
      </dgm:t>
    </dgm:pt>
    <dgm:pt modelId="{8ACD9821-DA7F-43D1-8405-69D6B699805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ANJAL</a:t>
          </a:r>
          <a:endParaRPr lang="en-US" dirty="0">
            <a:solidFill>
              <a:schemeClr val="tx1"/>
            </a:solidFill>
          </a:endParaRPr>
        </a:p>
      </dgm:t>
    </dgm:pt>
    <dgm:pt modelId="{FF74CD33-A694-4BDD-8D06-1AF6F35CCB91}" type="parTrans" cxnId="{D6FF6BDF-306A-45CD-9C1D-1B825BDAA3C7}">
      <dgm:prSet/>
      <dgm:spPr/>
      <dgm:t>
        <a:bodyPr/>
        <a:lstStyle/>
        <a:p>
          <a:endParaRPr lang="en-US"/>
        </a:p>
      </dgm:t>
    </dgm:pt>
    <dgm:pt modelId="{45760BA1-7BE5-43A8-8650-E3115279949D}" type="sibTrans" cxnId="{D6FF6BDF-306A-45CD-9C1D-1B825BDAA3C7}">
      <dgm:prSet/>
      <dgm:spPr/>
      <dgm:t>
        <a:bodyPr/>
        <a:lstStyle/>
        <a:p>
          <a:endParaRPr lang="en-US"/>
        </a:p>
      </dgm:t>
    </dgm:pt>
    <dgm:pt modelId="{2A494242-A06D-4E4D-83A6-EECF8983D31E}" type="pres">
      <dgm:prSet presAssocID="{450320B8-0B05-475B-9F40-4A5EE801621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684C91-65E3-4E30-8F59-E85F909ACC0A}" type="pres">
      <dgm:prSet presAssocID="{9B95E919-A24D-4570-B059-B97B0573875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95D57D-1E03-4A76-B1AA-EF36FD251982}" type="pres">
      <dgm:prSet presAssocID="{FFCF0B0B-D15A-4B65-BDF9-9957F7802A1E}" presName="sibTrans" presStyleCnt="0"/>
      <dgm:spPr/>
    </dgm:pt>
    <dgm:pt modelId="{974A9371-5302-44DD-A349-39C0DC6F862D}" type="pres">
      <dgm:prSet presAssocID="{A889DD05-E6AC-4846-BECE-854B9012AA8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0FAD5D-5125-4FB8-9AAA-53C9B9A6667D}" type="pres">
      <dgm:prSet presAssocID="{D7151093-5E42-4A57-9A56-1923F1EEB2C7}" presName="sibTrans" presStyleCnt="0"/>
      <dgm:spPr/>
    </dgm:pt>
    <dgm:pt modelId="{6A81D017-B7F7-4556-B85E-6E7FB04F1E46}" type="pres">
      <dgm:prSet presAssocID="{494592D4-3ED0-4FA2-BAAA-4C42C891DC0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1B3264-B879-44A1-92F1-3B95C46EE948}" type="pres">
      <dgm:prSet presAssocID="{7FDD29BC-A63F-4DAB-804E-C9D99D20427F}" presName="sibTrans" presStyleCnt="0"/>
      <dgm:spPr/>
    </dgm:pt>
    <dgm:pt modelId="{455BC685-AA0E-468C-B19C-760FECC1F6C1}" type="pres">
      <dgm:prSet presAssocID="{77A8A424-028A-4CB2-A04C-844CFC02DB4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95ACD4-F183-4AD6-9C0B-1077C7D06ABF}" type="pres">
      <dgm:prSet presAssocID="{EF451C2E-50B7-47E7-9A6E-07378EF438D0}" presName="sibTrans" presStyleCnt="0"/>
      <dgm:spPr/>
    </dgm:pt>
    <dgm:pt modelId="{42C1F649-3A63-48AB-BA5F-31377C95EFCB}" type="pres">
      <dgm:prSet presAssocID="{BFD02FEF-FE22-4040-B5A4-BB187795E2E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DA444F-8960-446B-9B2E-93C804AA8B30}" type="pres">
      <dgm:prSet presAssocID="{49F02346-742A-4AE0-A64F-B91063154D3E}" presName="sibTrans" presStyleCnt="0"/>
      <dgm:spPr/>
    </dgm:pt>
    <dgm:pt modelId="{97A6EB91-B223-481F-AB62-7A78FE3A1ADE}" type="pres">
      <dgm:prSet presAssocID="{8ACD9821-DA7F-43D1-8405-69D6B699805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61B515-0160-4CA1-A41C-2BAC936F318E}" type="presOf" srcId="{9B95E919-A24D-4570-B059-B97B05738750}" destId="{56684C91-65E3-4E30-8F59-E85F909ACC0A}" srcOrd="0" destOrd="0" presId="urn:microsoft.com/office/officeart/2005/8/layout/default"/>
    <dgm:cxn modelId="{FD8D77DA-7D3E-4595-A41A-F48D7AD89DE9}" srcId="{450320B8-0B05-475B-9F40-4A5EE8016215}" destId="{A889DD05-E6AC-4846-BECE-854B9012AA8D}" srcOrd="1" destOrd="0" parTransId="{E15751C7-BE0C-40FD-8F2A-B5E62E61E6B1}" sibTransId="{D7151093-5E42-4A57-9A56-1923F1EEB2C7}"/>
    <dgm:cxn modelId="{8B27E515-E2C2-4BF4-AB2A-14FD72E2BCBE}" type="presOf" srcId="{494592D4-3ED0-4FA2-BAAA-4C42C891DC0E}" destId="{6A81D017-B7F7-4556-B85E-6E7FB04F1E46}" srcOrd="0" destOrd="0" presId="urn:microsoft.com/office/officeart/2005/8/layout/default"/>
    <dgm:cxn modelId="{61412F86-09A5-47FB-8CC9-DC805498301C}" srcId="{450320B8-0B05-475B-9F40-4A5EE8016215}" destId="{494592D4-3ED0-4FA2-BAAA-4C42C891DC0E}" srcOrd="2" destOrd="0" parTransId="{719EBF75-CAF3-4FF6-8070-6C260FD39A69}" sibTransId="{7FDD29BC-A63F-4DAB-804E-C9D99D20427F}"/>
    <dgm:cxn modelId="{31528564-5A30-425D-B9F0-F34342FE822D}" type="presOf" srcId="{BFD02FEF-FE22-4040-B5A4-BB187795E2ED}" destId="{42C1F649-3A63-48AB-BA5F-31377C95EFCB}" srcOrd="0" destOrd="0" presId="urn:microsoft.com/office/officeart/2005/8/layout/default"/>
    <dgm:cxn modelId="{2940FDA6-5019-481A-BE09-D3938A246CAB}" srcId="{450320B8-0B05-475B-9F40-4A5EE8016215}" destId="{77A8A424-028A-4CB2-A04C-844CFC02DB4E}" srcOrd="3" destOrd="0" parTransId="{ABEA3215-21E5-4B29-809B-3CF7DCEA381B}" sibTransId="{EF451C2E-50B7-47E7-9A6E-07378EF438D0}"/>
    <dgm:cxn modelId="{77DBFC34-3742-430E-94D7-C77169CE701A}" type="presOf" srcId="{77A8A424-028A-4CB2-A04C-844CFC02DB4E}" destId="{455BC685-AA0E-468C-B19C-760FECC1F6C1}" srcOrd="0" destOrd="0" presId="urn:microsoft.com/office/officeart/2005/8/layout/default"/>
    <dgm:cxn modelId="{BDDF53B0-72EF-4D91-84AE-1D6C67924F2B}" srcId="{450320B8-0B05-475B-9F40-4A5EE8016215}" destId="{9B95E919-A24D-4570-B059-B97B05738750}" srcOrd="0" destOrd="0" parTransId="{3D35AC33-7120-4A53-801F-3462C706291E}" sibTransId="{FFCF0B0B-D15A-4B65-BDF9-9957F7802A1E}"/>
    <dgm:cxn modelId="{D6FF6BDF-306A-45CD-9C1D-1B825BDAA3C7}" srcId="{450320B8-0B05-475B-9F40-4A5EE8016215}" destId="{8ACD9821-DA7F-43D1-8405-69D6B6998053}" srcOrd="5" destOrd="0" parTransId="{FF74CD33-A694-4BDD-8D06-1AF6F35CCB91}" sibTransId="{45760BA1-7BE5-43A8-8650-E3115279949D}"/>
    <dgm:cxn modelId="{B1338D23-F05B-4962-AC1A-0FE254F7F9C5}" type="presOf" srcId="{450320B8-0B05-475B-9F40-4A5EE8016215}" destId="{2A494242-A06D-4E4D-83A6-EECF8983D31E}" srcOrd="0" destOrd="0" presId="urn:microsoft.com/office/officeart/2005/8/layout/default"/>
    <dgm:cxn modelId="{5C00AFFA-5739-4997-9C2D-48AB171F0D26}" srcId="{450320B8-0B05-475B-9F40-4A5EE8016215}" destId="{BFD02FEF-FE22-4040-B5A4-BB187795E2ED}" srcOrd="4" destOrd="0" parTransId="{9DDA4C13-3FD3-40F3-903D-EF1CE6FE24B4}" sibTransId="{49F02346-742A-4AE0-A64F-B91063154D3E}"/>
    <dgm:cxn modelId="{7A8BCB40-3A5A-4A6C-A854-FC1A0DB40655}" type="presOf" srcId="{A889DD05-E6AC-4846-BECE-854B9012AA8D}" destId="{974A9371-5302-44DD-A349-39C0DC6F862D}" srcOrd="0" destOrd="0" presId="urn:microsoft.com/office/officeart/2005/8/layout/default"/>
    <dgm:cxn modelId="{404018C6-8D1C-47AB-A936-E8BA5258FC48}" type="presOf" srcId="{8ACD9821-DA7F-43D1-8405-69D6B6998053}" destId="{97A6EB91-B223-481F-AB62-7A78FE3A1ADE}" srcOrd="0" destOrd="0" presId="urn:microsoft.com/office/officeart/2005/8/layout/default"/>
    <dgm:cxn modelId="{9F8E352C-ED67-4758-99FC-43EE11BC591A}" type="presParOf" srcId="{2A494242-A06D-4E4D-83A6-EECF8983D31E}" destId="{56684C91-65E3-4E30-8F59-E85F909ACC0A}" srcOrd="0" destOrd="0" presId="urn:microsoft.com/office/officeart/2005/8/layout/default"/>
    <dgm:cxn modelId="{B81C5FCC-433B-404F-8C1C-BC982F3A98A9}" type="presParOf" srcId="{2A494242-A06D-4E4D-83A6-EECF8983D31E}" destId="{C695D57D-1E03-4A76-B1AA-EF36FD251982}" srcOrd="1" destOrd="0" presId="urn:microsoft.com/office/officeart/2005/8/layout/default"/>
    <dgm:cxn modelId="{9648EAFB-A211-4AA8-91AC-9E2125AB88C7}" type="presParOf" srcId="{2A494242-A06D-4E4D-83A6-EECF8983D31E}" destId="{974A9371-5302-44DD-A349-39C0DC6F862D}" srcOrd="2" destOrd="0" presId="urn:microsoft.com/office/officeart/2005/8/layout/default"/>
    <dgm:cxn modelId="{0D48BFB4-813A-40FD-8395-D9D16B7EB6E1}" type="presParOf" srcId="{2A494242-A06D-4E4D-83A6-EECF8983D31E}" destId="{940FAD5D-5125-4FB8-9AAA-53C9B9A6667D}" srcOrd="3" destOrd="0" presId="urn:microsoft.com/office/officeart/2005/8/layout/default"/>
    <dgm:cxn modelId="{05C14508-698F-4DC6-B38F-58CD4E75E99C}" type="presParOf" srcId="{2A494242-A06D-4E4D-83A6-EECF8983D31E}" destId="{6A81D017-B7F7-4556-B85E-6E7FB04F1E46}" srcOrd="4" destOrd="0" presId="urn:microsoft.com/office/officeart/2005/8/layout/default"/>
    <dgm:cxn modelId="{21EB8B68-D4AB-451B-A0CB-82A7BA6A0844}" type="presParOf" srcId="{2A494242-A06D-4E4D-83A6-EECF8983D31E}" destId="{251B3264-B879-44A1-92F1-3B95C46EE948}" srcOrd="5" destOrd="0" presId="urn:microsoft.com/office/officeart/2005/8/layout/default"/>
    <dgm:cxn modelId="{E19DEBD7-E8A1-4484-AE11-F1C5CFEA1AD4}" type="presParOf" srcId="{2A494242-A06D-4E4D-83A6-EECF8983D31E}" destId="{455BC685-AA0E-468C-B19C-760FECC1F6C1}" srcOrd="6" destOrd="0" presId="urn:microsoft.com/office/officeart/2005/8/layout/default"/>
    <dgm:cxn modelId="{6955EDB2-3091-4304-99C2-94079D422E56}" type="presParOf" srcId="{2A494242-A06D-4E4D-83A6-EECF8983D31E}" destId="{AF95ACD4-F183-4AD6-9C0B-1077C7D06ABF}" srcOrd="7" destOrd="0" presId="urn:microsoft.com/office/officeart/2005/8/layout/default"/>
    <dgm:cxn modelId="{B85C2A5F-9499-491D-9690-CB55E8D48888}" type="presParOf" srcId="{2A494242-A06D-4E4D-83A6-EECF8983D31E}" destId="{42C1F649-3A63-48AB-BA5F-31377C95EFCB}" srcOrd="8" destOrd="0" presId="urn:microsoft.com/office/officeart/2005/8/layout/default"/>
    <dgm:cxn modelId="{B2AD7C9E-358C-4ABA-85E8-76124073061B}" type="presParOf" srcId="{2A494242-A06D-4E4D-83A6-EECF8983D31E}" destId="{69DA444F-8960-446B-9B2E-93C804AA8B30}" srcOrd="9" destOrd="0" presId="urn:microsoft.com/office/officeart/2005/8/layout/default"/>
    <dgm:cxn modelId="{580C2995-8BCD-47BD-82C5-B6DC5530D959}" type="presParOf" srcId="{2A494242-A06D-4E4D-83A6-EECF8983D31E}" destId="{97A6EB91-B223-481F-AB62-7A78FE3A1AD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0AD782-0304-4937-A97F-90230A0796E8}">
      <dsp:nvSpPr>
        <dsp:cNvPr id="0" name=""/>
        <dsp:cNvSpPr/>
      </dsp:nvSpPr>
      <dsp:spPr>
        <a:xfrm>
          <a:off x="3347668" y="4107"/>
          <a:ext cx="3624036" cy="16390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/>
            <a:t>Faktor</a:t>
          </a:r>
          <a:r>
            <a:rPr lang="en-US" sz="1800" b="1" kern="1200" dirty="0"/>
            <a:t> </a:t>
          </a:r>
          <a:r>
            <a:rPr lang="en-US" sz="1800" b="1" kern="1200" dirty="0" err="1"/>
            <a:t>Risiko</a:t>
          </a:r>
          <a:r>
            <a:rPr lang="en-US" sz="1800" b="1" kern="1200" dirty="0"/>
            <a:t> 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/>
            <a:t>Heteroseksual</a:t>
          </a:r>
          <a:r>
            <a:rPr lang="en-US" sz="1800" b="1" kern="1200" dirty="0"/>
            <a:t> 8</a:t>
          </a:r>
          <a:r>
            <a:rPr lang="id-ID" sz="1800" b="1" kern="1200" dirty="0"/>
            <a:t>5,57</a:t>
          </a:r>
          <a:r>
            <a:rPr lang="en-US" sz="1800" b="1" kern="1200" dirty="0"/>
            <a:t>% </a:t>
          </a:r>
          <a:r>
            <a:rPr lang="en-US" sz="1800" kern="1200" dirty="0"/>
            <a:t>; </a:t>
          </a:r>
          <a:r>
            <a:rPr lang="en-US" sz="1800" kern="1200" dirty="0" err="1"/>
            <a:t>Homoseksual</a:t>
          </a:r>
          <a:r>
            <a:rPr lang="en-US" sz="1800" kern="1200" dirty="0"/>
            <a:t> </a:t>
          </a:r>
          <a:r>
            <a:rPr lang="id-ID" sz="1800" b="1" kern="1200" dirty="0">
              <a:solidFill>
                <a:schemeClr val="tx1"/>
              </a:solidFill>
            </a:rPr>
            <a:t>4,69</a:t>
          </a:r>
          <a:r>
            <a:rPr lang="en-US" sz="1800" b="1" kern="1200" dirty="0">
              <a:solidFill>
                <a:schemeClr val="tx1"/>
              </a:solidFill>
            </a:rPr>
            <a:t>%</a:t>
          </a:r>
          <a:r>
            <a:rPr lang="en-US" sz="1800" kern="1200" dirty="0"/>
            <a:t> ; IDUs </a:t>
          </a:r>
          <a:r>
            <a:rPr lang="en-US" sz="1800" b="1" kern="1200" dirty="0"/>
            <a:t>5</a:t>
          </a:r>
          <a:r>
            <a:rPr lang="id-ID" sz="1800" b="1" kern="1200" dirty="0"/>
            <a:t>,17</a:t>
          </a:r>
          <a:r>
            <a:rPr lang="en-US" sz="1800" b="1" kern="1200" dirty="0"/>
            <a:t>% </a:t>
          </a:r>
          <a:r>
            <a:rPr lang="en-US" sz="1800" kern="1200" dirty="0"/>
            <a:t>; </a:t>
          </a:r>
          <a:r>
            <a:rPr lang="en-US" sz="1800" kern="1200" dirty="0" err="1"/>
            <a:t>Transfusi</a:t>
          </a:r>
          <a:r>
            <a:rPr lang="en-US" sz="1800" kern="1200" dirty="0"/>
            <a:t> </a:t>
          </a:r>
          <a:r>
            <a:rPr lang="en-US" sz="1800" b="1" kern="1200" dirty="0"/>
            <a:t>0,1</a:t>
          </a:r>
          <a:r>
            <a:rPr lang="id-ID" sz="1800" b="1" kern="1200" dirty="0"/>
            <a:t>3</a:t>
          </a:r>
          <a:r>
            <a:rPr lang="en-US" sz="1800" kern="1200" dirty="0"/>
            <a:t>%; </a:t>
          </a:r>
          <a:r>
            <a:rPr lang="en-US" sz="1800" b="1" kern="1200" dirty="0"/>
            <a:t>Perinatal </a:t>
          </a:r>
          <a:r>
            <a:rPr lang="id-ID" sz="1800" b="1" kern="1200" dirty="0"/>
            <a:t>5,23</a:t>
          </a:r>
          <a:r>
            <a:rPr lang="en-US" sz="1800" b="1" kern="1200" dirty="0"/>
            <a:t>%</a:t>
          </a:r>
          <a:r>
            <a:rPr lang="en-US" sz="1800" kern="1200" dirty="0"/>
            <a:t> </a:t>
          </a:r>
        </a:p>
      </dsp:txBody>
      <dsp:txXfrm>
        <a:off x="3347668" y="4107"/>
        <a:ext cx="3624036" cy="1639093"/>
      </dsp:txXfrm>
    </dsp:sp>
    <dsp:sp modelId="{A18752C5-CE7A-4038-B265-49898EE7B2B0}">
      <dsp:nvSpPr>
        <dsp:cNvPr id="0" name=""/>
        <dsp:cNvSpPr/>
      </dsp:nvSpPr>
      <dsp:spPr>
        <a:xfrm>
          <a:off x="1562695" y="4107"/>
          <a:ext cx="1622702" cy="1639093"/>
        </a:xfrm>
        <a:prstGeom prst="rect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l="-40000" r="-40000"/>
          </a:stretch>
        </a:blip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0B15CC-001F-49E9-8AB2-8F7412E05AD5}">
      <dsp:nvSpPr>
        <dsp:cNvPr id="0" name=""/>
        <dsp:cNvSpPr/>
      </dsp:nvSpPr>
      <dsp:spPr>
        <a:xfrm>
          <a:off x="1562695" y="1710764"/>
          <a:ext cx="3624036" cy="16390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/>
            <a:t>Faktor</a:t>
          </a:r>
          <a:r>
            <a:rPr lang="en-US" sz="2300" b="1" kern="1200" dirty="0"/>
            <a:t> </a:t>
          </a:r>
          <a:r>
            <a:rPr lang="en-US" sz="2300" b="1" kern="1200" dirty="0" err="1"/>
            <a:t>Usia</a:t>
          </a:r>
          <a:r>
            <a:rPr lang="en-US" sz="2300" b="1" kern="1200" dirty="0"/>
            <a:t> :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/>
            <a:t>Usia</a:t>
          </a:r>
          <a:r>
            <a:rPr lang="en-US" sz="2300" b="1" kern="1200" dirty="0"/>
            <a:t> 2</a:t>
          </a:r>
          <a:r>
            <a:rPr lang="id-ID" sz="2300" b="1" kern="1200" dirty="0"/>
            <a:t>5</a:t>
          </a:r>
          <a:r>
            <a:rPr lang="en-US" sz="2300" b="1" kern="1200" dirty="0"/>
            <a:t>-29 </a:t>
          </a:r>
          <a:r>
            <a:rPr lang="en-US" sz="2300" b="1" kern="1200" dirty="0" err="1"/>
            <a:t>th</a:t>
          </a:r>
          <a:r>
            <a:rPr lang="en-US" sz="2300" b="1" kern="1200" dirty="0"/>
            <a:t> (</a:t>
          </a:r>
          <a:r>
            <a:rPr lang="id-ID" sz="2300" b="1" kern="1200" dirty="0"/>
            <a:t>17,75</a:t>
          </a:r>
          <a:r>
            <a:rPr lang="en-US" sz="2300" b="1" kern="1200" dirty="0"/>
            <a:t>%) </a:t>
          </a:r>
          <a:r>
            <a:rPr lang="en-US" sz="2300" kern="1200" dirty="0"/>
            <a:t>; </a:t>
          </a:r>
          <a:r>
            <a:rPr lang="en-US" sz="2300" b="1" kern="1200" dirty="0" err="1"/>
            <a:t>Usia</a:t>
          </a:r>
          <a:r>
            <a:rPr lang="en-US" sz="2300" b="1" kern="1200" dirty="0"/>
            <a:t> 30-34 </a:t>
          </a:r>
          <a:r>
            <a:rPr lang="en-US" sz="2300" b="1" kern="1200" dirty="0" err="1"/>
            <a:t>th</a:t>
          </a:r>
          <a:r>
            <a:rPr lang="en-US" sz="2300" b="1" kern="1200" dirty="0"/>
            <a:t> (19,</a:t>
          </a:r>
          <a:r>
            <a:rPr lang="id-ID" sz="2300" b="1" kern="1200" dirty="0"/>
            <a:t>05</a:t>
          </a:r>
          <a:r>
            <a:rPr lang="en-US" sz="2300" b="1" kern="1200" dirty="0"/>
            <a:t>%) </a:t>
          </a:r>
          <a:r>
            <a:rPr lang="en-US" sz="2300" kern="1200" dirty="0"/>
            <a:t>; </a:t>
          </a:r>
          <a:r>
            <a:rPr lang="en-US" sz="2300" b="1" kern="1200" dirty="0" err="1"/>
            <a:t>Usia</a:t>
          </a:r>
          <a:r>
            <a:rPr lang="en-US" sz="2300" b="1" kern="1200" dirty="0"/>
            <a:t> 0-4 </a:t>
          </a:r>
          <a:r>
            <a:rPr lang="en-US" sz="2300" b="1" kern="1200" dirty="0" err="1"/>
            <a:t>th</a:t>
          </a:r>
          <a:r>
            <a:rPr lang="en-US" sz="2300" b="1" kern="1200" dirty="0"/>
            <a:t> (3,</a:t>
          </a:r>
          <a:r>
            <a:rPr lang="id-ID" sz="2300" b="1" kern="1200" dirty="0"/>
            <a:t>05</a:t>
          </a:r>
          <a:r>
            <a:rPr lang="en-US" sz="2300" b="1" kern="1200" dirty="0"/>
            <a:t>%)</a:t>
          </a:r>
        </a:p>
      </dsp:txBody>
      <dsp:txXfrm>
        <a:off x="1562695" y="1710764"/>
        <a:ext cx="3624036" cy="1639093"/>
      </dsp:txXfrm>
    </dsp:sp>
    <dsp:sp modelId="{5E1F5D38-F21B-4275-AA83-D79F43D08D83}">
      <dsp:nvSpPr>
        <dsp:cNvPr id="0" name=""/>
        <dsp:cNvSpPr/>
      </dsp:nvSpPr>
      <dsp:spPr>
        <a:xfrm>
          <a:off x="5349001" y="1710764"/>
          <a:ext cx="1622702" cy="163909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C46202C-4096-45EE-9B57-CB4626457821}">
      <dsp:nvSpPr>
        <dsp:cNvPr id="0" name=""/>
        <dsp:cNvSpPr/>
      </dsp:nvSpPr>
      <dsp:spPr>
        <a:xfrm>
          <a:off x="3347668" y="3421027"/>
          <a:ext cx="3624036" cy="16390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300" b="1" kern="1200" dirty="0" err="1"/>
            <a:t>Jenis</a:t>
          </a:r>
          <a:r>
            <a:rPr lang="en-US" sz="2300" b="1" kern="1200" dirty="0"/>
            <a:t> </a:t>
          </a:r>
          <a:r>
            <a:rPr lang="en-US" sz="2300" b="1" kern="1200" dirty="0" err="1"/>
            <a:t>Pekerjaan</a:t>
          </a:r>
          <a:r>
            <a:rPr lang="en-US" sz="2300" b="1" kern="1200" dirty="0"/>
            <a:t> :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300" kern="1200" dirty="0" err="1"/>
            <a:t>Wiraswasta</a:t>
          </a:r>
          <a:r>
            <a:rPr lang="en-US" sz="2300" kern="1200" dirty="0"/>
            <a:t> </a:t>
          </a:r>
          <a:r>
            <a:rPr lang="id-ID" sz="2300" kern="1200" dirty="0" smtClean="0"/>
            <a:t>20 </a:t>
          </a:r>
          <a:r>
            <a:rPr lang="en-US" sz="2300" kern="1200" dirty="0" smtClean="0"/>
            <a:t>%;</a:t>
          </a:r>
          <a:endParaRPr lang="id-ID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300" b="1" kern="1200" dirty="0" smtClean="0"/>
            <a:t>IRT </a:t>
          </a:r>
          <a:r>
            <a:rPr lang="en-US" sz="2300" b="1" kern="1200" dirty="0"/>
            <a:t>1</a:t>
          </a:r>
          <a:r>
            <a:rPr lang="id-ID" sz="2300" b="1" kern="1200" dirty="0"/>
            <a:t>4</a:t>
          </a:r>
          <a:r>
            <a:rPr lang="en-US" sz="2300" b="1" kern="1200" dirty="0"/>
            <a:t>,6</a:t>
          </a:r>
          <a:r>
            <a:rPr lang="id-ID" sz="2300" b="1" kern="1200" dirty="0"/>
            <a:t>1</a:t>
          </a:r>
          <a:r>
            <a:rPr lang="en-US" sz="2300" b="1" kern="1200" dirty="0"/>
            <a:t>%; </a:t>
          </a:r>
          <a:r>
            <a:rPr lang="en-US" sz="2300" kern="1200" dirty="0" err="1"/>
            <a:t>Buruh</a:t>
          </a:r>
          <a:r>
            <a:rPr lang="en-US" sz="2300" kern="1200" dirty="0"/>
            <a:t> </a:t>
          </a:r>
          <a:r>
            <a:rPr lang="id-ID" sz="2300" kern="1200" dirty="0"/>
            <a:t>8,43</a:t>
          </a:r>
          <a:r>
            <a:rPr lang="en-US" sz="2300" kern="1200" dirty="0"/>
            <a:t>%; </a:t>
          </a:r>
          <a:r>
            <a:rPr lang="en-US" sz="2300" b="1" kern="1200" dirty="0" err="1"/>
            <a:t>Pekerja</a:t>
          </a:r>
          <a:r>
            <a:rPr lang="en-US" sz="2300" b="1" kern="1200" dirty="0"/>
            <a:t> </a:t>
          </a:r>
          <a:r>
            <a:rPr lang="en-US" sz="2300" b="1" kern="1200" dirty="0" err="1"/>
            <a:t>Seks</a:t>
          </a:r>
          <a:r>
            <a:rPr lang="en-US" sz="2300" b="1" kern="1200" dirty="0"/>
            <a:t> </a:t>
          </a:r>
          <a:r>
            <a:rPr lang="id-ID" sz="2300" b="1" kern="1200" dirty="0"/>
            <a:t>4,33</a:t>
          </a:r>
          <a:r>
            <a:rPr lang="en-US" sz="2300" b="1" kern="1200" dirty="0"/>
            <a:t>%</a:t>
          </a:r>
        </a:p>
      </dsp:txBody>
      <dsp:txXfrm>
        <a:off x="3347668" y="3421027"/>
        <a:ext cx="3624036" cy="1639093"/>
      </dsp:txXfrm>
    </dsp:sp>
    <dsp:sp modelId="{BD243B3A-DEF3-42D3-84D1-3D0BBDEB4BA7}">
      <dsp:nvSpPr>
        <dsp:cNvPr id="0" name=""/>
        <dsp:cNvSpPr/>
      </dsp:nvSpPr>
      <dsp:spPr>
        <a:xfrm>
          <a:off x="1562695" y="3421027"/>
          <a:ext cx="1622702" cy="1639093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220EE0-BB5D-4905-BAE9-8ED095A807E8}">
      <dsp:nvSpPr>
        <dsp:cNvPr id="0" name=""/>
        <dsp:cNvSpPr/>
      </dsp:nvSpPr>
      <dsp:spPr>
        <a:xfrm>
          <a:off x="178" y="1676437"/>
          <a:ext cx="3809851" cy="1904925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800" kern="1200" dirty="0" smtClean="0">
              <a:solidFill>
                <a:schemeClr val="tx1"/>
              </a:solidFill>
            </a:rPr>
            <a:t>DIAGNOSIS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800" kern="1200" dirty="0" smtClean="0">
              <a:solidFill>
                <a:schemeClr val="tx1"/>
              </a:solidFill>
            </a:rPr>
            <a:t>HIV</a:t>
          </a:r>
          <a:endParaRPr lang="en-US" sz="4800" kern="1200" dirty="0" smtClean="0">
            <a:solidFill>
              <a:schemeClr val="tx1"/>
            </a:solidFill>
          </a:endParaRPr>
        </a:p>
      </dsp:txBody>
      <dsp:txXfrm>
        <a:off x="178" y="1676437"/>
        <a:ext cx="3809851" cy="1904925"/>
      </dsp:txXfrm>
    </dsp:sp>
    <dsp:sp modelId="{029F67CB-6BB0-4136-A588-ABF686A1F7A9}">
      <dsp:nvSpPr>
        <dsp:cNvPr id="0" name=""/>
        <dsp:cNvSpPr/>
      </dsp:nvSpPr>
      <dsp:spPr>
        <a:xfrm rot="19457599">
          <a:off x="3633630" y="2048626"/>
          <a:ext cx="1876738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1876738" y="32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9457599">
        <a:off x="4525081" y="2034315"/>
        <a:ext cx="93836" cy="93836"/>
      </dsp:txXfrm>
    </dsp:sp>
    <dsp:sp modelId="{1A730459-0456-4E81-8219-32370DCAACC8}">
      <dsp:nvSpPr>
        <dsp:cNvPr id="0" name=""/>
        <dsp:cNvSpPr/>
      </dsp:nvSpPr>
      <dsp:spPr>
        <a:xfrm>
          <a:off x="5333970" y="581104"/>
          <a:ext cx="3809851" cy="1904925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800" kern="1200" dirty="0" smtClean="0">
              <a:solidFill>
                <a:srgbClr val="FF0000"/>
              </a:solidFill>
            </a:rPr>
            <a:t>INISIATIV KLIEN /V C T</a:t>
          </a:r>
          <a:endParaRPr lang="en-US" sz="4800" kern="1200" dirty="0">
            <a:solidFill>
              <a:srgbClr val="FF0000"/>
            </a:solidFill>
          </a:endParaRPr>
        </a:p>
      </dsp:txBody>
      <dsp:txXfrm>
        <a:off x="5333970" y="581104"/>
        <a:ext cx="3809851" cy="1904925"/>
      </dsp:txXfrm>
    </dsp:sp>
    <dsp:sp modelId="{B7A33F8D-0C6E-4506-BA38-1B354FB8CC1D}">
      <dsp:nvSpPr>
        <dsp:cNvPr id="0" name=""/>
        <dsp:cNvSpPr/>
      </dsp:nvSpPr>
      <dsp:spPr>
        <a:xfrm rot="2142401">
          <a:off x="3633630" y="3143958"/>
          <a:ext cx="1876738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1876738" y="32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2142401">
        <a:off x="4525081" y="3129647"/>
        <a:ext cx="93836" cy="93836"/>
      </dsp:txXfrm>
    </dsp:sp>
    <dsp:sp modelId="{C1D23E7E-4D9A-4F4D-81D1-37EF12F3C5F0}">
      <dsp:nvSpPr>
        <dsp:cNvPr id="0" name=""/>
        <dsp:cNvSpPr/>
      </dsp:nvSpPr>
      <dsp:spPr>
        <a:xfrm>
          <a:off x="5333970" y="2771769"/>
          <a:ext cx="3809851" cy="1904925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INSIATIV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PETUGAS</a:t>
          </a:r>
          <a:r>
            <a:rPr lang="id-ID" sz="4800" kern="1200" dirty="0" smtClean="0"/>
            <a:t>/PITC</a:t>
          </a:r>
          <a:endParaRPr lang="en-US" sz="4800" kern="1200" dirty="0"/>
        </a:p>
      </dsp:txBody>
      <dsp:txXfrm>
        <a:off x="5333970" y="2771769"/>
        <a:ext cx="3809851" cy="190492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A6AEFA-BAA5-4298-8269-74B3C067D232}">
      <dsp:nvSpPr>
        <dsp:cNvPr id="0" name=""/>
        <dsp:cNvSpPr/>
      </dsp:nvSpPr>
      <dsp:spPr>
        <a:xfrm>
          <a:off x="0" y="0"/>
          <a:ext cx="9144000" cy="800100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/>
        </a:p>
      </dsp:txBody>
      <dsp:txXfrm>
        <a:off x="0" y="0"/>
        <a:ext cx="9144000" cy="800100"/>
      </dsp:txXfrm>
    </dsp:sp>
    <dsp:sp modelId="{0AB21D51-3F69-49B4-979C-85FFC1A0256B}">
      <dsp:nvSpPr>
        <dsp:cNvPr id="0" name=""/>
        <dsp:cNvSpPr/>
      </dsp:nvSpPr>
      <dsp:spPr>
        <a:xfrm>
          <a:off x="0" y="800100"/>
          <a:ext cx="4572000" cy="1680210"/>
        </a:xfrm>
        <a:prstGeom prst="rect">
          <a:avLst/>
        </a:prstGeom>
        <a:solidFill>
          <a:srgbClr val="00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b="1" kern="1200" dirty="0" smtClean="0">
              <a:solidFill>
                <a:schemeClr val="accent6">
                  <a:lumMod val="50000"/>
                </a:schemeClr>
              </a:solidFill>
            </a:rPr>
            <a:t>Correct testing</a:t>
          </a:r>
          <a:r>
            <a:rPr lang="en-US" sz="3200" b="1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endParaRPr lang="en-US" sz="2400" b="1" kern="1200" dirty="0" smtClean="0">
            <a:solidFill>
              <a:schemeClr val="accent6">
                <a:lumMod val="50000"/>
              </a:schemeClr>
            </a:solidFill>
          </a:endParaRP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solidFill>
                <a:srgbClr val="FF0000"/>
              </a:solidFill>
            </a:rPr>
            <a:t>Jaminan mutu lab,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solidFill>
                <a:srgbClr val="FF0000"/>
              </a:solidFill>
            </a:rPr>
            <a:t>Penyampaian hasil akurat</a:t>
          </a:r>
          <a:endParaRPr lang="en-US" sz="2400" kern="1200" dirty="0">
            <a:solidFill>
              <a:srgbClr val="FF0000"/>
            </a:solidFill>
          </a:endParaRPr>
        </a:p>
      </dsp:txBody>
      <dsp:txXfrm>
        <a:off x="0" y="800100"/>
        <a:ext cx="4572000" cy="1680210"/>
      </dsp:txXfrm>
    </dsp:sp>
    <dsp:sp modelId="{59B4601A-1A8B-42E1-9A14-0C06DBB7BF22}">
      <dsp:nvSpPr>
        <dsp:cNvPr id="0" name=""/>
        <dsp:cNvSpPr/>
      </dsp:nvSpPr>
      <dsp:spPr>
        <a:xfrm>
          <a:off x="4572000" y="800100"/>
          <a:ext cx="4572000" cy="1680210"/>
        </a:xfrm>
        <a:prstGeom prst="rect">
          <a:avLst/>
        </a:prstGeom>
        <a:solidFill>
          <a:srgbClr val="66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>
              <a:solidFill>
                <a:schemeClr val="accent6">
                  <a:lumMod val="50000"/>
                </a:schemeClr>
              </a:solidFill>
            </a:rPr>
            <a:t>connect</a:t>
          </a:r>
          <a:endParaRPr lang="en-US" sz="3200" kern="1200" dirty="0" smtClean="0">
            <a:solidFill>
              <a:schemeClr val="accent6">
                <a:lumMod val="50000"/>
              </a:schemeClr>
            </a:solidFill>
          </a:endParaRP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solidFill>
                <a:srgbClr val="FF0000"/>
              </a:solidFill>
            </a:rPr>
            <a:t>Sistem rujukan yg baik,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solidFill>
                <a:srgbClr val="FF0000"/>
              </a:solidFill>
            </a:rPr>
            <a:t>Layanan PDP</a:t>
          </a:r>
          <a:endParaRPr lang="en-US" sz="2400" kern="1200" dirty="0">
            <a:solidFill>
              <a:srgbClr val="FF0000"/>
            </a:solidFill>
          </a:endParaRPr>
        </a:p>
      </dsp:txBody>
      <dsp:txXfrm>
        <a:off x="4572000" y="800100"/>
        <a:ext cx="4572000" cy="1680210"/>
      </dsp:txXfrm>
    </dsp:sp>
    <dsp:sp modelId="{60E0A028-5304-4201-A3D9-A3266CFB71C3}">
      <dsp:nvSpPr>
        <dsp:cNvPr id="0" name=""/>
        <dsp:cNvSpPr/>
      </dsp:nvSpPr>
      <dsp:spPr>
        <a:xfrm>
          <a:off x="0" y="2480309"/>
          <a:ext cx="9144000" cy="18668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843E5E-BE23-480E-878D-CD3166A28DB7}">
      <dsp:nvSpPr>
        <dsp:cNvPr id="0" name=""/>
        <dsp:cNvSpPr/>
      </dsp:nvSpPr>
      <dsp:spPr>
        <a:xfrm>
          <a:off x="0" y="0"/>
          <a:ext cx="9144000" cy="754380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Mengedepankan</a:t>
          </a:r>
          <a:r>
            <a:rPr lang="en-US" sz="3200" kern="1200" dirty="0" smtClean="0"/>
            <a:t> </a:t>
          </a:r>
          <a:r>
            <a:rPr lang="en-US" sz="3600" b="1" kern="1200" dirty="0" smtClean="0"/>
            <a:t>“</a:t>
          </a:r>
          <a:r>
            <a:rPr lang="id-ID" sz="3600" b="1" kern="1200" dirty="0" smtClean="0"/>
            <a:t>5</a:t>
          </a:r>
          <a:r>
            <a:rPr lang="en-US" sz="3600" b="1" kern="1200" dirty="0" smtClean="0"/>
            <a:t>C” </a:t>
          </a:r>
          <a:endParaRPr lang="en-US" sz="3600" b="1" kern="1200" dirty="0"/>
        </a:p>
      </dsp:txBody>
      <dsp:txXfrm>
        <a:off x="0" y="0"/>
        <a:ext cx="9144000" cy="754380"/>
      </dsp:txXfrm>
    </dsp:sp>
    <dsp:sp modelId="{EFCA1333-1696-4E90-BC4A-E7C4095E3EA0}">
      <dsp:nvSpPr>
        <dsp:cNvPr id="0" name=""/>
        <dsp:cNvSpPr/>
      </dsp:nvSpPr>
      <dsp:spPr>
        <a:xfrm>
          <a:off x="6098976" y="754380"/>
          <a:ext cx="3045023" cy="1584198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</a:rPr>
            <a:t>informed </a:t>
          </a:r>
          <a:r>
            <a:rPr lang="en-US" sz="2800" b="1" kern="1200" dirty="0" smtClean="0">
              <a:solidFill>
                <a:schemeClr val="accent6">
                  <a:lumMod val="50000"/>
                </a:schemeClr>
              </a:solidFill>
            </a:rPr>
            <a:t>consent</a:t>
          </a:r>
          <a:endParaRPr lang="en-US" sz="2400" b="1" kern="1200" dirty="0" smtClean="0"/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>
              <a:solidFill>
                <a:srgbClr val="FF0000"/>
              </a:solidFill>
            </a:rPr>
            <a:t>Mendapat</a:t>
          </a:r>
          <a:r>
            <a:rPr lang="en-US" sz="2100" b="1" kern="1200" dirty="0" smtClean="0">
              <a:solidFill>
                <a:srgbClr val="FF0000"/>
              </a:solidFill>
            </a:rPr>
            <a:t> </a:t>
          </a:r>
          <a:r>
            <a:rPr lang="en-US" sz="2100" b="1" kern="1200" dirty="0" err="1" smtClean="0">
              <a:solidFill>
                <a:srgbClr val="FF0000"/>
              </a:solidFill>
            </a:rPr>
            <a:t>persetujuan</a:t>
          </a:r>
          <a:r>
            <a:rPr lang="en-US" sz="2100" b="1" kern="1200" dirty="0" smtClean="0">
              <a:solidFill>
                <a:srgbClr val="FF0000"/>
              </a:solidFill>
            </a:rPr>
            <a:t> </a:t>
          </a:r>
          <a:r>
            <a:rPr lang="en-US" sz="2100" b="1" kern="1200" dirty="0" err="1" smtClean="0">
              <a:solidFill>
                <a:srgbClr val="FF0000"/>
              </a:solidFill>
            </a:rPr>
            <a:t>dari</a:t>
          </a:r>
          <a:r>
            <a:rPr lang="en-US" sz="2100" b="1" kern="1200" dirty="0" smtClean="0">
              <a:solidFill>
                <a:srgbClr val="FF0000"/>
              </a:solidFill>
            </a:rPr>
            <a:t> </a:t>
          </a:r>
          <a:r>
            <a:rPr lang="en-US" sz="2100" b="1" kern="1200" dirty="0" err="1" smtClean="0">
              <a:solidFill>
                <a:srgbClr val="FF0000"/>
              </a:solidFill>
            </a:rPr>
            <a:t>klien</a:t>
          </a:r>
          <a:endParaRPr lang="en-US" sz="2100" kern="1200" dirty="0">
            <a:solidFill>
              <a:srgbClr val="FF0000"/>
            </a:solidFill>
          </a:endParaRPr>
        </a:p>
      </dsp:txBody>
      <dsp:txXfrm>
        <a:off x="6098976" y="754380"/>
        <a:ext cx="3045023" cy="1584198"/>
      </dsp:txXfrm>
    </dsp:sp>
    <dsp:sp modelId="{51034C35-BDFC-4BDE-A9C4-06614CFD4252}">
      <dsp:nvSpPr>
        <dsp:cNvPr id="0" name=""/>
        <dsp:cNvSpPr/>
      </dsp:nvSpPr>
      <dsp:spPr>
        <a:xfrm>
          <a:off x="0" y="754380"/>
          <a:ext cx="3045023" cy="1584198"/>
        </a:xfrm>
        <a:prstGeom prst="rect">
          <a:avLst/>
        </a:prstGeom>
        <a:solidFill>
          <a:srgbClr val="F0EC4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FF0000"/>
              </a:solidFill>
            </a:rPr>
            <a:t>counseling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solidFill>
                <a:srgbClr val="FF0000"/>
              </a:solidFill>
            </a:rPr>
            <a:t>Penyampaian</a:t>
          </a:r>
          <a:r>
            <a:rPr lang="en-US" sz="2200" b="1" kern="1200" dirty="0" smtClean="0">
              <a:solidFill>
                <a:srgbClr val="FF0000"/>
              </a:solidFill>
            </a:rPr>
            <a:t> </a:t>
          </a:r>
          <a:r>
            <a:rPr lang="en-US" sz="2200" b="1" kern="1200" dirty="0" err="1" smtClean="0">
              <a:solidFill>
                <a:srgbClr val="FF0000"/>
              </a:solidFill>
            </a:rPr>
            <a:t>dengan</a:t>
          </a:r>
          <a:r>
            <a:rPr lang="en-US" sz="2200" b="1" kern="1200" dirty="0" smtClean="0">
              <a:solidFill>
                <a:srgbClr val="FF0000"/>
              </a:solidFill>
            </a:rPr>
            <a:t> </a:t>
          </a:r>
          <a:r>
            <a:rPr lang="en-US" sz="2200" b="1" kern="1200" dirty="0" err="1" smtClean="0">
              <a:solidFill>
                <a:srgbClr val="FF0000"/>
              </a:solidFill>
            </a:rPr>
            <a:t>konseling</a:t>
          </a:r>
          <a:endParaRPr lang="en-US" sz="2200" kern="1200" dirty="0">
            <a:solidFill>
              <a:srgbClr val="FF0000"/>
            </a:solidFill>
          </a:endParaRPr>
        </a:p>
      </dsp:txBody>
      <dsp:txXfrm>
        <a:off x="0" y="754380"/>
        <a:ext cx="3045023" cy="1584198"/>
      </dsp:txXfrm>
    </dsp:sp>
    <dsp:sp modelId="{997DD03C-736E-4C17-A88E-F16430DA17E6}">
      <dsp:nvSpPr>
        <dsp:cNvPr id="0" name=""/>
        <dsp:cNvSpPr/>
      </dsp:nvSpPr>
      <dsp:spPr>
        <a:xfrm>
          <a:off x="3047996" y="754380"/>
          <a:ext cx="3045023" cy="15841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6">
                  <a:lumMod val="50000"/>
                </a:schemeClr>
              </a:solidFill>
            </a:rPr>
            <a:t>Confidentiality</a:t>
          </a:r>
          <a:endParaRPr lang="en-US" sz="2400" kern="1200" dirty="0" smtClean="0">
            <a:solidFill>
              <a:schemeClr val="accent6">
                <a:lumMod val="50000"/>
              </a:schemeClr>
            </a:solidFill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solidFill>
                <a:srgbClr val="FF0000"/>
              </a:solidFill>
            </a:rPr>
            <a:t>Menjaga</a:t>
          </a:r>
          <a:r>
            <a:rPr lang="en-US" sz="2200" b="1" kern="1200" dirty="0" smtClean="0">
              <a:solidFill>
                <a:srgbClr val="FF0000"/>
              </a:solidFill>
            </a:rPr>
            <a:t> </a:t>
          </a:r>
          <a:r>
            <a:rPr lang="en-US" sz="2200" b="1" kern="1200" dirty="0" err="1" smtClean="0">
              <a:solidFill>
                <a:srgbClr val="FF0000"/>
              </a:solidFill>
            </a:rPr>
            <a:t>kerahasiaan</a:t>
          </a:r>
          <a:r>
            <a:rPr lang="en-US" sz="2200" b="1" kern="1200" dirty="0" smtClean="0">
              <a:solidFill>
                <a:srgbClr val="FF0000"/>
              </a:solidFill>
            </a:rPr>
            <a:t> </a:t>
          </a:r>
          <a:r>
            <a:rPr lang="en-US" sz="2200" b="1" kern="1200" dirty="0" err="1" smtClean="0">
              <a:solidFill>
                <a:srgbClr val="FF0000"/>
              </a:solidFill>
            </a:rPr>
            <a:t>hasilnya</a:t>
          </a:r>
          <a:r>
            <a:rPr lang="en-US" sz="2200" b="1" kern="1200" dirty="0" smtClean="0">
              <a:solidFill>
                <a:srgbClr val="FF0000"/>
              </a:solidFill>
            </a:rPr>
            <a:t> </a:t>
          </a:r>
          <a:endParaRPr lang="en-US" sz="2200" kern="1200" dirty="0">
            <a:solidFill>
              <a:srgbClr val="FF0000"/>
            </a:solidFill>
          </a:endParaRPr>
        </a:p>
      </dsp:txBody>
      <dsp:txXfrm>
        <a:off x="3047996" y="754380"/>
        <a:ext cx="3045023" cy="1584198"/>
      </dsp:txXfrm>
    </dsp:sp>
    <dsp:sp modelId="{86F00164-DB20-4898-B37B-221BB3820BFE}">
      <dsp:nvSpPr>
        <dsp:cNvPr id="0" name=""/>
        <dsp:cNvSpPr/>
      </dsp:nvSpPr>
      <dsp:spPr>
        <a:xfrm>
          <a:off x="0" y="2338577"/>
          <a:ext cx="9144000" cy="17602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684C91-65E3-4E30-8F59-E85F909ACC0A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solidFill>
                <a:schemeClr val="tx1"/>
              </a:solidFill>
            </a:rPr>
            <a:t>WPS</a:t>
          </a:r>
          <a:endParaRPr lang="en-US" sz="4400" kern="1200" dirty="0">
            <a:solidFill>
              <a:schemeClr val="tx1"/>
            </a:solidFill>
          </a:endParaRPr>
        </a:p>
      </dsp:txBody>
      <dsp:txXfrm>
        <a:off x="0" y="591343"/>
        <a:ext cx="2571749" cy="1543050"/>
      </dsp:txXfrm>
    </dsp:sp>
    <dsp:sp modelId="{974A9371-5302-44DD-A349-39C0DC6F862D}">
      <dsp:nvSpPr>
        <dsp:cNvPr id="0" name=""/>
        <dsp:cNvSpPr/>
      </dsp:nvSpPr>
      <dsp:spPr>
        <a:xfrm>
          <a:off x="2828924" y="591343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solidFill>
                <a:schemeClr val="bg1"/>
              </a:solidFill>
            </a:rPr>
            <a:t>PENASUN</a:t>
          </a:r>
          <a:endParaRPr lang="en-US" sz="4400" kern="1200" dirty="0">
            <a:solidFill>
              <a:schemeClr val="bg1"/>
            </a:solidFill>
          </a:endParaRPr>
        </a:p>
      </dsp:txBody>
      <dsp:txXfrm>
        <a:off x="2828924" y="591343"/>
        <a:ext cx="2571749" cy="1543050"/>
      </dsp:txXfrm>
    </dsp:sp>
    <dsp:sp modelId="{6A81D017-B7F7-4556-B85E-6E7FB04F1E46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WARIA</a:t>
          </a:r>
          <a:endParaRPr lang="en-US" sz="4400" kern="1200" dirty="0"/>
        </a:p>
      </dsp:txBody>
      <dsp:txXfrm>
        <a:off x="5657849" y="591343"/>
        <a:ext cx="2571749" cy="1543050"/>
      </dsp:txXfrm>
    </dsp:sp>
    <dsp:sp modelId="{455BC685-AA0E-468C-B19C-760FECC1F6C1}">
      <dsp:nvSpPr>
        <dsp:cNvPr id="0" name=""/>
        <dsp:cNvSpPr/>
      </dsp:nvSpPr>
      <dsp:spPr>
        <a:xfrm>
          <a:off x="0" y="2391569"/>
          <a:ext cx="2571749" cy="154305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400" kern="1200" dirty="0" smtClean="0">
              <a:solidFill>
                <a:schemeClr val="tx1"/>
              </a:solidFill>
            </a:rPr>
            <a:t>MSM</a:t>
          </a:r>
          <a:endParaRPr lang="en-US" sz="4400" kern="1200" dirty="0">
            <a:solidFill>
              <a:schemeClr val="tx1"/>
            </a:solidFill>
          </a:endParaRPr>
        </a:p>
      </dsp:txBody>
      <dsp:txXfrm>
        <a:off x="0" y="2391569"/>
        <a:ext cx="2571749" cy="1543050"/>
      </dsp:txXfrm>
    </dsp:sp>
    <dsp:sp modelId="{42C1F649-3A63-48AB-BA5F-31377C95EFCB}">
      <dsp:nvSpPr>
        <dsp:cNvPr id="0" name=""/>
        <dsp:cNvSpPr/>
      </dsp:nvSpPr>
      <dsp:spPr>
        <a:xfrm>
          <a:off x="2828924" y="2391569"/>
          <a:ext cx="2571749" cy="154305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NAPI</a:t>
          </a:r>
          <a:endParaRPr lang="en-US" sz="4400" kern="1200" dirty="0"/>
        </a:p>
      </dsp:txBody>
      <dsp:txXfrm>
        <a:off x="2828924" y="2391569"/>
        <a:ext cx="2571749" cy="1543050"/>
      </dsp:txXfrm>
    </dsp:sp>
    <dsp:sp modelId="{97A6EB91-B223-481F-AB62-7A78FE3A1ADE}">
      <dsp:nvSpPr>
        <dsp:cNvPr id="0" name=""/>
        <dsp:cNvSpPr/>
      </dsp:nvSpPr>
      <dsp:spPr>
        <a:xfrm>
          <a:off x="5657849" y="2391569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solidFill>
                <a:schemeClr val="tx1"/>
              </a:solidFill>
            </a:rPr>
            <a:t>ANJAL</a:t>
          </a:r>
          <a:endParaRPr lang="en-US" sz="4400" kern="1200" dirty="0">
            <a:solidFill>
              <a:schemeClr val="tx1"/>
            </a:solidFill>
          </a:endParaRPr>
        </a:p>
      </dsp:txBody>
      <dsp:txXfrm>
        <a:off x="5657849" y="2391569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042C4-74AB-412F-B7A5-4A2E78E9EF4A}" type="datetimeFigureOut">
              <a:rPr lang="id-ID" smtClean="0"/>
              <a:pPr/>
              <a:t>20/09/2018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689AF-5755-48DF-9838-C3F7DEE05781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80C30E-4B1C-49D3-896A-512925D1E247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72D5D7-4BF1-4665-85F0-14FED36A9863}" type="slidenum">
              <a:rPr lang="en-US" smtClean="0"/>
              <a:pPr/>
              <a:t>47</a:t>
            </a:fld>
            <a:endParaRPr lang="th-TH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Pelatih memfokuskan pada keperluan diskusi tentang penularan ibu-bayi. </a:t>
            </a:r>
            <a:endParaRPr lang="th-TH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349C42-2CFE-4FAB-B399-E6D6355A066E}" type="slidenum">
              <a:rPr lang="en-US" smtClean="0"/>
              <a:pPr/>
              <a:t>48</a:t>
            </a:fld>
            <a:endParaRPr lang="th-TH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22" tIns="44961" rIns="89922" bIns="44961"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Pelatih memberikan gambaran eIMSmasi risiko saat melahirkan. Tekankan pada keseluruhan angka penularan jika tidak dilakukan intervensi ketika anak mendapat ASI ibu terinfeksi.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342BF8-5D97-4084-AEE7-DF73E7773994}" type="slidenum">
              <a:rPr lang="en-US"/>
              <a:pPr/>
              <a:t>49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533BAE-A899-47C3-A5F6-CA54DFC41F0E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5175" cy="343058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AE2F7A-8E47-4C3D-961F-402F28AAF32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d-ID" altLang="en-US" smtClean="0"/>
              <a:t>Di ganti per Maret 2017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AD610A-3EB8-457F-880C-FF844CF1CB5F}" type="slidenum">
              <a:rPr lang="en-US" altLang="en-US" smtClean="0">
                <a:cs typeface="Arial" pitchFamily="34" charset="0"/>
              </a:rPr>
              <a:pPr/>
              <a:t>10</a:t>
            </a:fld>
            <a:endParaRPr lang="en-US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B0649A-E1C7-4D5C-9CF4-36F58340B7BF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D9CA21-FFE1-4279-8A48-AC5F415CE89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d-ID" smtClean="0">
              <a:latin typeface="Times New Roman" pitchFamily="18" charset="0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303" y="8684699"/>
            <a:ext cx="2972116" cy="45785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9" tIns="45715" rIns="91429" bIns="45715"/>
          <a:lstStyle/>
          <a:p>
            <a:fld id="{156147B6-F485-45AA-9642-8C8C4E488870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13791C-4D71-4C42-A397-16241EFD47E4}" type="slidenum">
              <a:rPr lang="en-US"/>
              <a:pPr/>
              <a:t>33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</p:spPr>
        <p:txBody>
          <a:bodyPr lIns="93177" tIns="46589" rIns="93177" bIns="46589"/>
          <a:lstStyle/>
          <a:p>
            <a:r>
              <a:rPr lang="en-GB" b="1"/>
              <a:t>Figure 11-21</a:t>
            </a:r>
            <a:r>
              <a:rPr lang="en-GB"/>
              <a:t> Herpes simplex. Erosive. </a:t>
            </a:r>
            <a:r>
              <a:rPr lang="en-GB" i="1"/>
              <a:t>(Courtesy Neal S. Penneys, M.D., Ph.D.)</a:t>
            </a:r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67CA2-8D8D-4EF9-9DF3-71AEF7D27C44}" type="slidenum">
              <a:rPr lang="en-US"/>
              <a:pPr/>
              <a:t>34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</p:spPr>
        <p:txBody>
          <a:bodyPr lIns="93177" tIns="46589" rIns="93177" bIns="46589"/>
          <a:lstStyle/>
          <a:p>
            <a:r>
              <a:rPr lang="en-GB" b="1"/>
              <a:t>Figure 11-22</a:t>
            </a:r>
            <a:r>
              <a:rPr lang="en-GB"/>
              <a:t> Herpes simplex. Erosive. </a:t>
            </a:r>
            <a:r>
              <a:rPr lang="en-GB" i="1"/>
              <a:t>(Courtesy Benjamin K. Fisher, M.D.)</a:t>
            </a:r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CB4E33-98E0-4388-AD8C-91B2A1FCC558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761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17613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4461F62-80BB-4740-9163-BF6A720D81AC}" type="slidenum">
              <a:rPr lang="en-US" sz="1200">
                <a:latin typeface="Arial" charset="0"/>
              </a:rPr>
              <a:pPr algn="r"/>
              <a:t>41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7E3B1-685C-4D1B-918E-C7611E3D5362}" type="datetimeFigureOut">
              <a:rPr lang="id-ID" smtClean="0"/>
              <a:pPr/>
              <a:t>20/09/2018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9E90-E007-4D43-83A7-BFF0E7BF476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7E3B1-685C-4D1B-918E-C7611E3D5362}" type="datetimeFigureOut">
              <a:rPr lang="id-ID" smtClean="0"/>
              <a:pPr/>
              <a:t>20/09/2018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9E90-E007-4D43-83A7-BFF0E7BF476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7E3B1-685C-4D1B-918E-C7611E3D5362}" type="datetimeFigureOut">
              <a:rPr lang="id-ID" smtClean="0"/>
              <a:pPr/>
              <a:t>20/09/2018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9E90-E007-4D43-83A7-BFF0E7BF476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7E3B1-685C-4D1B-918E-C7611E3D5362}" type="datetimeFigureOut">
              <a:rPr lang="id-ID" smtClean="0"/>
              <a:pPr/>
              <a:t>20/09/2018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9E90-E007-4D43-83A7-BFF0E7BF476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7E3B1-685C-4D1B-918E-C7611E3D5362}" type="datetimeFigureOut">
              <a:rPr lang="id-ID" smtClean="0"/>
              <a:pPr/>
              <a:t>20/09/2018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9E90-E007-4D43-83A7-BFF0E7BF476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7E3B1-685C-4D1B-918E-C7611E3D5362}" type="datetimeFigureOut">
              <a:rPr lang="id-ID" smtClean="0"/>
              <a:pPr/>
              <a:t>20/09/2018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9E90-E007-4D43-83A7-BFF0E7BF476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7E3B1-685C-4D1B-918E-C7611E3D5362}" type="datetimeFigureOut">
              <a:rPr lang="id-ID" smtClean="0"/>
              <a:pPr/>
              <a:t>20/09/2018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9E90-E007-4D43-83A7-BFF0E7BF476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7E3B1-685C-4D1B-918E-C7611E3D5362}" type="datetimeFigureOut">
              <a:rPr lang="id-ID" smtClean="0"/>
              <a:pPr/>
              <a:t>20/09/2018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9E90-E007-4D43-83A7-BFF0E7BF476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7E3B1-685C-4D1B-918E-C7611E3D5362}" type="datetimeFigureOut">
              <a:rPr lang="id-ID" smtClean="0"/>
              <a:pPr/>
              <a:t>20/09/2018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9E90-E007-4D43-83A7-BFF0E7BF476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7E3B1-685C-4D1B-918E-C7611E3D5362}" type="datetimeFigureOut">
              <a:rPr lang="id-ID" smtClean="0"/>
              <a:pPr/>
              <a:t>20/09/2018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9E90-E007-4D43-83A7-BFF0E7BF476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7E3B1-685C-4D1B-918E-C7611E3D5362}" type="datetimeFigureOut">
              <a:rPr lang="id-ID" smtClean="0"/>
              <a:pPr/>
              <a:t>20/09/2018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9E90-E007-4D43-83A7-BFF0E7BF476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7E3B1-685C-4D1B-918E-C7611E3D5362}" type="datetimeFigureOut">
              <a:rPr lang="id-ID" smtClean="0"/>
              <a:pPr/>
              <a:t>20/09/2018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89E90-E007-4D43-83A7-BFF0E7BF4766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E:\Habif\images\11FF21.jp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E:\Habif\images\11FF22.jpg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7318" y="135729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PERAN PERAWAT SEBAGAI</a:t>
            </a:r>
            <a:br>
              <a:rPr lang="id-ID" dirty="0" smtClean="0"/>
            </a:br>
            <a:r>
              <a:rPr lang="id-ID" dirty="0" smtClean="0"/>
              <a:t>KONSELOR DAN EDUKATOR</a:t>
            </a:r>
            <a:br>
              <a:rPr lang="id-ID" dirty="0" smtClean="0"/>
            </a:br>
            <a:r>
              <a:rPr lang="id-ID" dirty="0" smtClean="0"/>
              <a:t> HIV-AIDS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8852" y="38862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id-ID" dirty="0" smtClean="0"/>
              <a:t>Oleh:</a:t>
            </a:r>
          </a:p>
          <a:p>
            <a:r>
              <a:rPr lang="id-ID" dirty="0" smtClean="0"/>
              <a:t>Darmono Muhammad</a:t>
            </a:r>
          </a:p>
          <a:p>
            <a:r>
              <a:rPr lang="id-ID" dirty="0" smtClean="0"/>
              <a:t>Trainer PITC, CST, KTHIV, DDHBC.</a:t>
            </a:r>
          </a:p>
          <a:p>
            <a:r>
              <a:rPr lang="id-ID" dirty="0" smtClean="0"/>
              <a:t>Conselor HIV-AIDS  RSDK Smg</a:t>
            </a:r>
            <a:endParaRPr lang="id-ID" dirty="0"/>
          </a:p>
        </p:txBody>
      </p:sp>
      <p:pic>
        <p:nvPicPr>
          <p:cNvPr id="4" name="Picture 6" descr="AIDS Ribb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1928794" cy="5518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143002"/>
          <a:ext cx="8534400" cy="5466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0"/>
            <a:ext cx="685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0600" y="0"/>
            <a:ext cx="304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941" name="TextBox 1"/>
          <p:cNvSpPr txBox="1">
            <a:spLocks noChangeArrowheads="1"/>
          </p:cNvSpPr>
          <p:nvPr/>
        </p:nvSpPr>
        <p:spPr bwMode="auto">
          <a:xfrm>
            <a:off x="1343025" y="6406516"/>
            <a:ext cx="30759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600" i="1">
                <a:solidFill>
                  <a:schemeClr val="bg1"/>
                </a:solidFill>
                <a:latin typeface="Calibri" pitchFamily="34" charset="0"/>
              </a:rPr>
              <a:t>Sumber : Dinkes Prov. Jateng, 201</a:t>
            </a:r>
            <a:r>
              <a:rPr lang="id-ID" altLang="en-US" sz="1600" i="1">
                <a:solidFill>
                  <a:schemeClr val="bg1"/>
                </a:solidFill>
                <a:latin typeface="Calibri" pitchFamily="34" charset="0"/>
              </a:rPr>
              <a:t>7</a:t>
            </a:r>
            <a:endParaRPr lang="en-US" altLang="en-US" sz="1600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9942" name="TextBox 1"/>
          <p:cNvSpPr txBox="1">
            <a:spLocks noChangeArrowheads="1"/>
          </p:cNvSpPr>
          <p:nvPr/>
        </p:nvSpPr>
        <p:spPr bwMode="auto">
          <a:xfrm>
            <a:off x="152400" y="281940"/>
            <a:ext cx="8915400" cy="646331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b="1">
                <a:solidFill>
                  <a:schemeClr val="bg1"/>
                </a:solidFill>
              </a:rPr>
              <a:t>KOMULATIF KASUS AIDS BERDASARKAN JENIS KELAMIN, FAKTOR RISIKO, </a:t>
            </a:r>
          </a:p>
          <a:p>
            <a:pPr algn="ctr"/>
            <a:r>
              <a:rPr lang="id-ID" b="1">
                <a:solidFill>
                  <a:schemeClr val="bg1"/>
                </a:solidFill>
              </a:rPr>
              <a:t>USIA, DAN PEKERJAAAN</a:t>
            </a:r>
          </a:p>
        </p:txBody>
      </p:sp>
      <p:sp>
        <p:nvSpPr>
          <p:cNvPr id="39943" name="TextBox 1"/>
          <p:cNvSpPr txBox="1">
            <a:spLocks noChangeArrowheads="1"/>
          </p:cNvSpPr>
          <p:nvPr/>
        </p:nvSpPr>
        <p:spPr bwMode="auto">
          <a:xfrm>
            <a:off x="152400" y="6406516"/>
            <a:ext cx="27753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 b="1" i="1">
                <a:latin typeface="Calibri" pitchFamily="34" charset="0"/>
              </a:rPr>
              <a:t>Sumber : Dinkes Prov. Jateng, 201</a:t>
            </a:r>
            <a:r>
              <a:rPr lang="id-ID" altLang="en-US" sz="1400" b="1" i="1">
                <a:latin typeface="Calibri" pitchFamily="34" charset="0"/>
              </a:rPr>
              <a:t>7</a:t>
            </a:r>
            <a:endParaRPr lang="en-US" altLang="en-US" sz="1400" b="1" i="1">
              <a:latin typeface="Calibri" pitchFamily="34" charset="0"/>
            </a:endParaRPr>
          </a:p>
        </p:txBody>
      </p:sp>
      <p:pic>
        <p:nvPicPr>
          <p:cNvPr id="39944" name="Picture 8" descr="C:\Users\5758\Downloads\download (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2450" y="1325880"/>
            <a:ext cx="1362075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9" descr="C:\Users\5758\Downloads\downloa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0" y="1234440"/>
            <a:ext cx="2209800" cy="328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6" name="TextBox 1"/>
          <p:cNvSpPr txBox="1">
            <a:spLocks noChangeArrowheads="1"/>
          </p:cNvSpPr>
          <p:nvPr/>
        </p:nvSpPr>
        <p:spPr bwMode="auto">
          <a:xfrm>
            <a:off x="228600" y="4983481"/>
            <a:ext cx="17299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4000" b="1">
                <a:solidFill>
                  <a:srgbClr val="FF0000"/>
                </a:solidFill>
              </a:rPr>
              <a:t>61,45%</a:t>
            </a:r>
          </a:p>
        </p:txBody>
      </p:sp>
      <p:sp>
        <p:nvSpPr>
          <p:cNvPr id="39947" name="TextBox 10"/>
          <p:cNvSpPr txBox="1">
            <a:spLocks noChangeArrowheads="1"/>
          </p:cNvSpPr>
          <p:nvPr/>
        </p:nvSpPr>
        <p:spPr bwMode="auto">
          <a:xfrm>
            <a:off x="7000875" y="4956811"/>
            <a:ext cx="17299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4000" b="1">
                <a:solidFill>
                  <a:srgbClr val="FF0000"/>
                </a:solidFill>
              </a:rPr>
              <a:t>38,55%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772400" cy="1143000"/>
          </a:xfrm>
        </p:spPr>
        <p:txBody>
          <a:bodyPr/>
          <a:lstStyle/>
          <a:p>
            <a:pPr eaLnBrk="1" hangingPunct="1"/>
            <a:r>
              <a:rPr lang="id-ID" sz="3600" b="1" dirty="0" smtClean="0">
                <a:latin typeface="Comic Sans MS" charset="0"/>
              </a:rPr>
              <a:t>Tujuan pengelolaan ODHA</a:t>
            </a:r>
            <a:endParaRPr lang="en-US" sz="3600" dirty="0" smtClean="0">
              <a:latin typeface="Comic Sans MS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412875"/>
            <a:ext cx="8135937" cy="501652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sz="2800" b="1" dirty="0" err="1" smtClean="0">
                <a:latin typeface="Comic Sans MS" charset="0"/>
              </a:rPr>
              <a:t>Tuju</a:t>
            </a:r>
            <a:r>
              <a:rPr lang="id-ID" sz="2800" b="1" dirty="0" smtClean="0">
                <a:latin typeface="Comic Sans MS" charset="0"/>
              </a:rPr>
              <a:t>an Perawatan</a:t>
            </a:r>
            <a:r>
              <a:rPr lang="en-US" sz="2800" b="1" dirty="0" smtClean="0">
                <a:latin typeface="Comic Sans MS" charset="0"/>
              </a:rPr>
              <a:t> 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Comic Sans MS" charset="0"/>
              </a:rPr>
              <a:t> </a:t>
            </a:r>
            <a:r>
              <a:rPr lang="en-US" sz="2800" dirty="0" err="1" smtClean="0">
                <a:latin typeface="Comic Sans MS" charset="0"/>
              </a:rPr>
              <a:t>Mengurangi</a:t>
            </a:r>
            <a:r>
              <a:rPr lang="en-US" sz="2800" dirty="0" smtClean="0">
                <a:latin typeface="Comic Sans MS" charset="0"/>
              </a:rPr>
              <a:t> </a:t>
            </a:r>
            <a:r>
              <a:rPr lang="en-US" sz="2800" dirty="0" err="1" smtClean="0">
                <a:latin typeface="Comic Sans MS" charset="0"/>
              </a:rPr>
              <a:t>morbiditas</a:t>
            </a:r>
            <a:r>
              <a:rPr lang="en-US" sz="2800" dirty="0" smtClean="0">
                <a:latin typeface="Comic Sans MS" charset="0"/>
              </a:rPr>
              <a:t> </a:t>
            </a:r>
            <a:r>
              <a:rPr lang="en-US" sz="2800" dirty="0" err="1" smtClean="0">
                <a:latin typeface="Comic Sans MS" charset="0"/>
              </a:rPr>
              <a:t>dan</a:t>
            </a:r>
            <a:r>
              <a:rPr lang="en-US" sz="2800" dirty="0" smtClean="0">
                <a:latin typeface="Comic Sans MS" charset="0"/>
              </a:rPr>
              <a:t> </a:t>
            </a:r>
            <a:r>
              <a:rPr lang="en-US" sz="2800" dirty="0" err="1" smtClean="0">
                <a:latin typeface="Comic Sans MS" charset="0"/>
              </a:rPr>
              <a:t>mortalitas</a:t>
            </a:r>
            <a:r>
              <a:rPr lang="en-US" sz="2800" dirty="0" smtClean="0">
                <a:latin typeface="Comic Sans MS" charset="0"/>
              </a:rPr>
              <a:t> </a:t>
            </a:r>
            <a:r>
              <a:rPr lang="en-US" sz="2800" dirty="0" err="1" smtClean="0">
                <a:latin typeface="Comic Sans MS" charset="0"/>
              </a:rPr>
              <a:t>terkait</a:t>
            </a:r>
            <a:r>
              <a:rPr lang="en-US" sz="2800" dirty="0" smtClean="0">
                <a:latin typeface="Comic Sans MS" charset="0"/>
              </a:rPr>
              <a:t>  HIV/AIDS.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 smtClean="0">
                <a:latin typeface="Comic Sans MS" charset="0"/>
              </a:rPr>
              <a:t>Memulihkan</a:t>
            </a:r>
            <a:r>
              <a:rPr lang="en-US" sz="2800" dirty="0" smtClean="0">
                <a:latin typeface="Comic Sans MS" charset="0"/>
              </a:rPr>
              <a:t> </a:t>
            </a:r>
            <a:r>
              <a:rPr lang="en-US" sz="2800" dirty="0" err="1" smtClean="0">
                <a:latin typeface="Comic Sans MS" charset="0"/>
              </a:rPr>
              <a:t>dan</a:t>
            </a:r>
            <a:r>
              <a:rPr lang="en-US" sz="2800" dirty="0" smtClean="0">
                <a:latin typeface="Comic Sans MS" charset="0"/>
              </a:rPr>
              <a:t> </a:t>
            </a:r>
            <a:r>
              <a:rPr lang="en-US" sz="2800" dirty="0" err="1" smtClean="0">
                <a:latin typeface="Comic Sans MS" charset="0"/>
              </a:rPr>
              <a:t>memelihara</a:t>
            </a:r>
            <a:r>
              <a:rPr lang="en-US" sz="2800" dirty="0" smtClean="0">
                <a:latin typeface="Comic Sans MS" charset="0"/>
              </a:rPr>
              <a:t> </a:t>
            </a:r>
            <a:r>
              <a:rPr lang="en-US" sz="2800" dirty="0" err="1" smtClean="0">
                <a:latin typeface="Comic Sans MS" charset="0"/>
              </a:rPr>
              <a:t>fungsi</a:t>
            </a:r>
            <a:r>
              <a:rPr lang="en-US" sz="2800" dirty="0" smtClean="0">
                <a:latin typeface="Comic Sans MS" charset="0"/>
              </a:rPr>
              <a:t> </a:t>
            </a:r>
            <a:r>
              <a:rPr lang="en-US" sz="2800" dirty="0" err="1" smtClean="0">
                <a:latin typeface="Comic Sans MS" charset="0"/>
              </a:rPr>
              <a:t>kekebalan</a:t>
            </a:r>
            <a:r>
              <a:rPr lang="en-US" sz="2800" dirty="0" smtClean="0">
                <a:latin typeface="Comic Sans MS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Comic Sans MS" charset="0"/>
              </a:rPr>
              <a:t> </a:t>
            </a:r>
            <a:r>
              <a:rPr lang="en-US" sz="2800" dirty="0" err="1" smtClean="0">
                <a:latin typeface="Comic Sans MS" charset="0"/>
              </a:rPr>
              <a:t>Menekan</a:t>
            </a:r>
            <a:r>
              <a:rPr lang="en-US" sz="2800" dirty="0" smtClean="0">
                <a:latin typeface="Comic Sans MS" charset="0"/>
              </a:rPr>
              <a:t> </a:t>
            </a:r>
            <a:r>
              <a:rPr lang="en-US" sz="2800" dirty="0" err="1" smtClean="0">
                <a:latin typeface="Comic Sans MS" charset="0"/>
              </a:rPr>
              <a:t>replikasi</a:t>
            </a:r>
            <a:r>
              <a:rPr lang="en-US" sz="2800" dirty="0" smtClean="0">
                <a:latin typeface="Comic Sans MS" charset="0"/>
              </a:rPr>
              <a:t> virus </a:t>
            </a:r>
            <a:r>
              <a:rPr lang="en-US" sz="2800" dirty="0" err="1" smtClean="0">
                <a:latin typeface="Comic Sans MS" charset="0"/>
              </a:rPr>
              <a:t>semaksimal</a:t>
            </a:r>
            <a:r>
              <a:rPr lang="en-US" sz="2800" dirty="0" smtClean="0">
                <a:latin typeface="Comic Sans MS" charset="0"/>
              </a:rPr>
              <a:t> </a:t>
            </a:r>
            <a:r>
              <a:rPr lang="en-US" sz="2800" dirty="0" err="1" smtClean="0">
                <a:latin typeface="Comic Sans MS" charset="0"/>
              </a:rPr>
              <a:t>mungkin</a:t>
            </a:r>
            <a:r>
              <a:rPr lang="en-US" sz="2800" dirty="0" smtClean="0">
                <a:latin typeface="Comic Sans MS" charset="0"/>
              </a:rPr>
              <a:t> </a:t>
            </a:r>
            <a:r>
              <a:rPr lang="en-US" sz="2800" dirty="0" err="1" smtClean="0">
                <a:latin typeface="Comic Sans MS" charset="0"/>
              </a:rPr>
              <a:t>dalam</a:t>
            </a:r>
            <a:r>
              <a:rPr lang="en-US" sz="2800" dirty="0" smtClean="0">
                <a:latin typeface="Comic Sans MS" charset="0"/>
              </a:rPr>
              <a:t> </a:t>
            </a:r>
            <a:r>
              <a:rPr lang="en-US" sz="2800" dirty="0" err="1" smtClean="0">
                <a:latin typeface="Comic Sans MS" charset="0"/>
              </a:rPr>
              <a:t>waktu</a:t>
            </a:r>
            <a:r>
              <a:rPr lang="en-US" sz="2800" dirty="0" smtClean="0">
                <a:latin typeface="Comic Sans MS" charset="0"/>
              </a:rPr>
              <a:t> yang lama.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 smtClean="0">
                <a:latin typeface="Comic Sans MS" charset="0"/>
              </a:rPr>
              <a:t>Mencegah</a:t>
            </a:r>
            <a:r>
              <a:rPr lang="en-US" sz="2800" dirty="0" smtClean="0">
                <a:latin typeface="Comic Sans MS" charset="0"/>
              </a:rPr>
              <a:t> </a:t>
            </a:r>
            <a:r>
              <a:rPr lang="en-US" sz="2800" dirty="0" err="1" smtClean="0">
                <a:latin typeface="Comic Sans MS" charset="0"/>
              </a:rPr>
              <a:t>penularan</a:t>
            </a:r>
            <a:r>
              <a:rPr lang="en-US" sz="2800" dirty="0" smtClean="0">
                <a:latin typeface="Comic Sans MS" charset="0"/>
              </a:rPr>
              <a:t> HIV </a:t>
            </a:r>
            <a:r>
              <a:rPr lang="en-US" sz="2800" dirty="0" err="1" smtClean="0">
                <a:latin typeface="Comic Sans MS" charset="0"/>
              </a:rPr>
              <a:t>dari</a:t>
            </a:r>
            <a:r>
              <a:rPr lang="en-US" sz="2800" dirty="0" smtClean="0">
                <a:latin typeface="Comic Sans MS" charset="0"/>
              </a:rPr>
              <a:t> </a:t>
            </a:r>
            <a:r>
              <a:rPr lang="en-US" sz="2800" dirty="0" err="1" smtClean="0">
                <a:latin typeface="Comic Sans MS" charset="0"/>
              </a:rPr>
              <a:t>ibu</a:t>
            </a:r>
            <a:r>
              <a:rPr lang="en-US" sz="2800" dirty="0" smtClean="0">
                <a:latin typeface="Comic Sans MS" charset="0"/>
              </a:rPr>
              <a:t> </a:t>
            </a:r>
            <a:r>
              <a:rPr lang="en-US" sz="2800" dirty="0" err="1" smtClean="0">
                <a:latin typeface="Comic Sans MS" charset="0"/>
              </a:rPr>
              <a:t>ke</a:t>
            </a:r>
            <a:r>
              <a:rPr lang="en-US" sz="2800" dirty="0" smtClean="0">
                <a:latin typeface="Comic Sans MS" charset="0"/>
              </a:rPr>
              <a:t> </a:t>
            </a:r>
            <a:r>
              <a:rPr lang="en-US" sz="2800" dirty="0" err="1" smtClean="0">
                <a:latin typeface="Comic Sans MS" charset="0"/>
              </a:rPr>
              <a:t>anak</a:t>
            </a:r>
            <a:r>
              <a:rPr lang="en-US" sz="2800" dirty="0" smtClean="0">
                <a:latin typeface="Comic Sans MS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Comic Sans MS" charset="0"/>
              </a:rPr>
              <a:t> </a:t>
            </a:r>
            <a:r>
              <a:rPr lang="en-US" sz="2800" dirty="0" err="1" smtClean="0">
                <a:latin typeface="Comic Sans MS" charset="0"/>
              </a:rPr>
              <a:t>Menurunkan</a:t>
            </a:r>
            <a:r>
              <a:rPr lang="en-US" sz="2800" dirty="0" smtClean="0">
                <a:latin typeface="Comic Sans MS" charset="0"/>
              </a:rPr>
              <a:t> </a:t>
            </a:r>
            <a:r>
              <a:rPr lang="en-US" sz="2800" dirty="0" err="1" smtClean="0">
                <a:latin typeface="Comic Sans MS" charset="0"/>
              </a:rPr>
              <a:t>biaya</a:t>
            </a:r>
            <a:r>
              <a:rPr lang="en-US" sz="2800" dirty="0" smtClean="0">
                <a:latin typeface="Comic Sans MS" charset="0"/>
              </a:rPr>
              <a:t> </a:t>
            </a:r>
            <a:r>
              <a:rPr lang="en-US" sz="2800" dirty="0" err="1" smtClean="0">
                <a:latin typeface="Comic Sans MS" charset="0"/>
              </a:rPr>
              <a:t>perawatan</a:t>
            </a:r>
            <a:r>
              <a:rPr lang="en-US" sz="2800" dirty="0" smtClean="0">
                <a:latin typeface="Comic Sans MS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Comic Sans MS" charset="0"/>
              </a:rPr>
              <a:t> </a:t>
            </a:r>
            <a:r>
              <a:rPr lang="en-US" sz="2800" dirty="0" err="1" smtClean="0">
                <a:latin typeface="Comic Sans MS" charset="0"/>
              </a:rPr>
              <a:t>Menurunkan</a:t>
            </a:r>
            <a:r>
              <a:rPr lang="en-US" sz="2800" dirty="0" smtClean="0">
                <a:latin typeface="Comic Sans MS" charset="0"/>
              </a:rPr>
              <a:t> </a:t>
            </a:r>
            <a:r>
              <a:rPr lang="en-US" sz="2800" dirty="0" err="1" smtClean="0">
                <a:latin typeface="Comic Sans MS" charset="0"/>
              </a:rPr>
              <a:t>kemiskinan</a:t>
            </a:r>
            <a:r>
              <a:rPr lang="en-US" sz="2800" dirty="0" smtClean="0">
                <a:latin typeface="Comic Sans MS" charset="0"/>
              </a:rPr>
              <a:t>.   </a:t>
            </a:r>
            <a:endParaRPr lang="id-ID" sz="2800" dirty="0" smtClean="0">
              <a:latin typeface="Comic Sans MS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Comic Sans MS" charset="0"/>
              </a:rPr>
              <a:t> </a:t>
            </a:r>
            <a:r>
              <a:rPr lang="en-US" sz="2800" dirty="0" err="1" smtClean="0">
                <a:latin typeface="Comic Sans MS" charset="0"/>
              </a:rPr>
              <a:t>Memperbaiki</a:t>
            </a:r>
            <a:r>
              <a:rPr lang="en-US" sz="2800" dirty="0" smtClean="0">
                <a:latin typeface="Comic Sans MS" charset="0"/>
              </a:rPr>
              <a:t> </a:t>
            </a:r>
            <a:r>
              <a:rPr lang="en-US" sz="2800" dirty="0" err="1" smtClean="0">
                <a:latin typeface="Comic Sans MS" charset="0"/>
              </a:rPr>
              <a:t>mutu</a:t>
            </a:r>
            <a:r>
              <a:rPr lang="en-US" sz="2800" dirty="0" smtClean="0">
                <a:latin typeface="Comic Sans MS" charset="0"/>
              </a:rPr>
              <a:t> </a:t>
            </a:r>
            <a:r>
              <a:rPr lang="en-US" sz="2800" dirty="0" err="1" smtClean="0">
                <a:latin typeface="Comic Sans MS" charset="0"/>
              </a:rPr>
              <a:t>hidup</a:t>
            </a:r>
            <a:r>
              <a:rPr lang="en-US" sz="2800" dirty="0" smtClean="0">
                <a:latin typeface="Comic Sans MS" charset="0"/>
              </a:rPr>
              <a:t>.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800" dirty="0" smtClean="0">
                <a:latin typeface="Comic Sans MS" charset="0"/>
              </a:rPr>
              <a:t>              </a:t>
            </a:r>
          </a:p>
        </p:txBody>
      </p:sp>
      <p:pic>
        <p:nvPicPr>
          <p:cNvPr id="4100" name="Picture 4" descr="AIDS Ribb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5257800"/>
            <a:ext cx="885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477125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/>
              <a:t>PERAN PERAWAT PADA ASUHAN KEPERAWATAN ODHA</a:t>
            </a:r>
            <a:endParaRPr lang="en-GB" sz="3200" dirty="0" smtClean="0"/>
          </a:p>
        </p:txBody>
      </p:sp>
      <p:sp>
        <p:nvSpPr>
          <p:cNvPr id="10243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i="1" dirty="0" smtClean="0"/>
              <a:t>PENGELOLA</a:t>
            </a:r>
            <a:r>
              <a:rPr lang="id-ID" sz="2800" i="1" dirty="0" smtClean="0"/>
              <a:t>/PEMBERI ASUHAN</a:t>
            </a:r>
            <a:endParaRPr lang="en-US" sz="2800" i="1" dirty="0" smtClean="0"/>
          </a:p>
          <a:p>
            <a:pPr eaLnBrk="1" hangingPunct="1">
              <a:lnSpc>
                <a:spcPct val="90000"/>
              </a:lnSpc>
            </a:pPr>
            <a:r>
              <a:rPr lang="id-ID" sz="2800" i="1" dirty="0" smtClean="0">
                <a:solidFill>
                  <a:srgbClr val="FF0000"/>
                </a:solidFill>
              </a:rPr>
              <a:t>KONSELOR</a:t>
            </a:r>
          </a:p>
          <a:p>
            <a:pPr eaLnBrk="1" hangingPunct="1">
              <a:lnSpc>
                <a:spcPct val="90000"/>
              </a:lnSpc>
            </a:pPr>
            <a:r>
              <a:rPr lang="id-ID" sz="2800" i="1" dirty="0" smtClean="0">
                <a:solidFill>
                  <a:srgbClr val="FF0000"/>
                </a:solidFill>
              </a:rPr>
              <a:t>EDUKATOR</a:t>
            </a:r>
            <a:endParaRPr lang="en-US" sz="2800" i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KOORDINATOR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KOLABORATOR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i="1" dirty="0" smtClean="0"/>
              <a:t>FASILITATOR</a:t>
            </a:r>
          </a:p>
          <a:p>
            <a:pPr eaLnBrk="1" hangingPunct="1">
              <a:lnSpc>
                <a:spcPct val="90000"/>
              </a:lnSpc>
            </a:pPr>
            <a:r>
              <a:rPr lang="id-ID" sz="2800" i="1" dirty="0" smtClean="0"/>
              <a:t>CASE </a:t>
            </a:r>
            <a:r>
              <a:rPr lang="en-US" sz="2800" i="1" dirty="0" smtClean="0"/>
              <a:t>MANAJER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ADVOKASI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MODIFIKASI LINGKUNGAN</a:t>
            </a:r>
            <a:endParaRPr lang="id-ID" sz="2800" dirty="0" smtClean="0"/>
          </a:p>
          <a:p>
            <a:pPr eaLnBrk="1" hangingPunct="1">
              <a:lnSpc>
                <a:spcPct val="90000"/>
              </a:lnSpc>
            </a:pPr>
            <a:r>
              <a:rPr lang="id-ID" sz="2800" dirty="0" smtClean="0"/>
              <a:t>RR</a:t>
            </a: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890344" y="274638"/>
            <a:ext cx="7498080" cy="1143000"/>
          </a:xfrm>
        </p:spPr>
        <p:txBody>
          <a:bodyPr/>
          <a:lstStyle/>
          <a:p>
            <a:r>
              <a:rPr lang="id-ID" dirty="0" smtClean="0"/>
              <a:t>PERAN SEBAGAI KONSELOR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Dr.Sigit Priohutomo,MPH,MODEL LAYANAN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Alasan “menarik” VCT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/>
          </a:bodyPr>
          <a:lstStyle/>
          <a:p>
            <a:r>
              <a:rPr lang="id-ID" dirty="0" smtClean="0"/>
              <a:t>Mandi kucing</a:t>
            </a:r>
          </a:p>
          <a:p>
            <a:r>
              <a:rPr lang="id-ID" dirty="0" smtClean="0"/>
              <a:t>Riming</a:t>
            </a:r>
          </a:p>
          <a:p>
            <a:r>
              <a:rPr lang="id-ID" dirty="0" smtClean="0"/>
              <a:t>Jepit susu</a:t>
            </a:r>
          </a:p>
          <a:p>
            <a:r>
              <a:rPr lang="id-ID" dirty="0" smtClean="0"/>
              <a:t>Jepit paha</a:t>
            </a:r>
          </a:p>
          <a:p>
            <a:r>
              <a:rPr lang="id-ID" dirty="0" smtClean="0"/>
              <a:t>Tumpuk apem</a:t>
            </a:r>
          </a:p>
          <a:p>
            <a:r>
              <a:rPr lang="id-ID" dirty="0" smtClean="0"/>
              <a:t>Felasio</a:t>
            </a:r>
          </a:p>
          <a:p>
            <a:r>
              <a:rPr lang="id-ID" dirty="0" smtClean="0"/>
              <a:t>69</a:t>
            </a:r>
            <a:endParaRPr lang="id-ID" dirty="0" smtClean="0"/>
          </a:p>
          <a:p>
            <a:r>
              <a:rPr lang="id-ID" dirty="0" smtClean="0"/>
              <a:t>Adu anggar, dsb</a:t>
            </a:r>
            <a:endParaRPr lang="id-ID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dirty="0" smtClean="0"/>
              <a:t>KTS/VCT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Laki-laki 24 th (Co As) datang ke Klinik KTHIV. Ingin dilakukan tes HIV karena sehari sebelum ya melakukan felasio.</a:t>
            </a:r>
            <a:endParaRPr lang="id-ID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KTIP/PITC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12292" name="Picture 3" descr="C:\Users\user\AppData\Local\Microsoft\Windows\Temporary Internet Files\Content.Word\20150910_094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056784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r>
              <a:rPr lang="en-US" sz="2800" smtClean="0"/>
              <a:t>Pasal 26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8674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smtClean="0"/>
              <a:t>(1) Konseling wajib diberikan pada setiap orang yang telah melakukan tes HIV.</a:t>
            </a:r>
          </a:p>
          <a:p>
            <a:pPr>
              <a:buFontTx/>
              <a:buNone/>
            </a:pPr>
            <a:r>
              <a:rPr lang="en-US" sz="2400" smtClean="0"/>
              <a:t>(2) Konseling sebagaimana dimaksud pada ayat (1) terdiri atas konseling pribadi, konseling berpasangan, konseling kepatuhan, konseling </a:t>
            </a:r>
            <a:r>
              <a:rPr lang="fi-FI" sz="2400" smtClean="0"/>
              <a:t>perubahan perilaku, pencegahan penularan termasuk infeksi HIV </a:t>
            </a:r>
            <a:r>
              <a:rPr lang="en-US" sz="2400" smtClean="0"/>
              <a:t>berulang atau infeksi silang, atau konseling perbaikan kondisi kesehatan, kesehatan reproduksi dan keluarga berencana.</a:t>
            </a:r>
          </a:p>
          <a:p>
            <a:pPr>
              <a:buFontTx/>
              <a:buNone/>
            </a:pPr>
            <a:r>
              <a:rPr lang="en-US" sz="2400" smtClean="0"/>
              <a:t>(3) Konseling sebagaimana dimaksud pada ayat (1) dilakukan oleh konselor terlatih.</a:t>
            </a:r>
          </a:p>
          <a:p>
            <a:pPr>
              <a:buFontTx/>
              <a:buNone/>
            </a:pPr>
            <a:r>
              <a:rPr lang="en-US" sz="2400" smtClean="0"/>
              <a:t>(4) Konselor terlatih sebagaimana dimaksud pada ayat (3) dapat merupakan </a:t>
            </a:r>
            <a:r>
              <a:rPr lang="fi-FI" sz="2400" smtClean="0"/>
              <a:t>tenaga kesehatan maupun tenaga non kesehatan.</a:t>
            </a:r>
            <a:endParaRPr lang="en-US" sz="240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DFDEF1-640E-43A1-ACE2-87E93946A609}" type="slidenum">
              <a:rPr lang="en-US" smtClean="0">
                <a:latin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Dr. Sigit Priohutomo, MPH, Permenkes No 21 tahun 2013 tentang Penanggulangan HIV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A96EAE-6830-4DDE-8341-5D0EB8A80EF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3083024" y="163513"/>
            <a:ext cx="3505200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ALUR LAYANAN </a:t>
            </a:r>
            <a:r>
              <a:rPr lang="en-US" b="1" dirty="0" smtClean="0"/>
              <a:t>K</a:t>
            </a:r>
            <a:r>
              <a:rPr lang="id-ID" b="1" dirty="0" smtClean="0"/>
              <a:t>THIV</a:t>
            </a:r>
            <a:endParaRPr lang="en-US" b="1" dirty="0"/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3200400" y="914400"/>
            <a:ext cx="2847975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/>
              <a:t>PRE TEST CONSELLING</a:t>
            </a:r>
          </a:p>
          <a:p>
            <a:pPr>
              <a:buFontTx/>
              <a:buChar char="-"/>
            </a:pPr>
            <a:r>
              <a:rPr lang="en-US"/>
              <a:t>Faktor Risiko penularan</a:t>
            </a:r>
          </a:p>
          <a:p>
            <a:pPr>
              <a:buFontTx/>
              <a:buChar char="-"/>
            </a:pPr>
            <a:r>
              <a:rPr lang="en-US"/>
              <a:t>Info Seputar HIV-AIDS</a:t>
            </a:r>
          </a:p>
          <a:p>
            <a:pPr>
              <a:buFontTx/>
              <a:buChar char="-"/>
            </a:pPr>
            <a:r>
              <a:rPr lang="en-US"/>
              <a:t>Bersedia di tes</a:t>
            </a:r>
            <a:r>
              <a:rPr lang="id-ID"/>
              <a:t>/ IC</a:t>
            </a:r>
            <a:endParaRPr lang="en-US"/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3505200" y="2667000"/>
            <a:ext cx="1671638" cy="3698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/>
              <a:t>Periksa </a:t>
            </a:r>
            <a:r>
              <a:rPr lang="en-US"/>
              <a:t> darah</a:t>
            </a:r>
          </a:p>
        </p:txBody>
      </p:sp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3124200" y="3505200"/>
            <a:ext cx="30003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/>
              <a:t>POST TEST CONSELLING</a:t>
            </a:r>
          </a:p>
        </p:txBody>
      </p:sp>
      <p:sp>
        <p:nvSpPr>
          <p:cNvPr id="24583" name="Text Box 6"/>
          <p:cNvSpPr txBox="1">
            <a:spLocks noChangeArrowheads="1"/>
          </p:cNvSpPr>
          <p:nvPr/>
        </p:nvSpPr>
        <p:spPr bwMode="auto">
          <a:xfrm>
            <a:off x="3124200" y="4572000"/>
            <a:ext cx="1916113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</a:t>
            </a:r>
            <a:r>
              <a:rPr lang="id-ID"/>
              <a:t>ON REACTIVE</a:t>
            </a:r>
            <a:endParaRPr lang="en-US"/>
          </a:p>
        </p:txBody>
      </p:sp>
      <p:sp>
        <p:nvSpPr>
          <p:cNvPr id="24584" name="Text Box 7"/>
          <p:cNvSpPr txBox="1">
            <a:spLocks noChangeArrowheads="1"/>
          </p:cNvSpPr>
          <p:nvPr/>
        </p:nvSpPr>
        <p:spPr bwMode="auto">
          <a:xfrm>
            <a:off x="5289550" y="4572000"/>
            <a:ext cx="141605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/>
              <a:t>REACTIVE</a:t>
            </a:r>
            <a:r>
              <a:rPr lang="en-US"/>
              <a:t>)</a:t>
            </a:r>
          </a:p>
        </p:txBody>
      </p:sp>
      <p:sp>
        <p:nvSpPr>
          <p:cNvPr id="24585" name="Text Box 8"/>
          <p:cNvSpPr txBox="1">
            <a:spLocks noChangeArrowheads="1"/>
          </p:cNvSpPr>
          <p:nvPr/>
        </p:nvSpPr>
        <p:spPr bwMode="auto">
          <a:xfrm>
            <a:off x="4876800" y="5638800"/>
            <a:ext cx="29368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Rujuk ke Tim CST </a:t>
            </a:r>
          </a:p>
          <a:p>
            <a:r>
              <a:rPr lang="en-US"/>
              <a:t>(Care, Support, Treatment)</a:t>
            </a:r>
          </a:p>
        </p:txBody>
      </p:sp>
      <p:sp>
        <p:nvSpPr>
          <p:cNvPr id="24586" name="Text Box 9"/>
          <p:cNvSpPr txBox="1">
            <a:spLocks noChangeArrowheads="1"/>
          </p:cNvSpPr>
          <p:nvPr/>
        </p:nvSpPr>
        <p:spPr bwMode="auto">
          <a:xfrm>
            <a:off x="685800" y="4572000"/>
            <a:ext cx="19716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Periode Jendela?</a:t>
            </a:r>
          </a:p>
        </p:txBody>
      </p:sp>
      <p:sp>
        <p:nvSpPr>
          <p:cNvPr id="24587" name="Text Box 10"/>
          <p:cNvSpPr txBox="1">
            <a:spLocks noChangeArrowheads="1"/>
          </p:cNvSpPr>
          <p:nvPr/>
        </p:nvSpPr>
        <p:spPr bwMode="auto">
          <a:xfrm>
            <a:off x="685800" y="3505200"/>
            <a:ext cx="19081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Ya </a:t>
            </a:r>
            <a:r>
              <a:rPr lang="en-US">
                <a:sym typeface="Wingdings" pitchFamily="2" charset="2"/>
              </a:rPr>
              <a:t></a:t>
            </a:r>
            <a:endParaRPr lang="en-US"/>
          </a:p>
          <a:p>
            <a:r>
              <a:rPr lang="en-US"/>
              <a:t>Evaluasi 3 bl lagi</a:t>
            </a:r>
          </a:p>
        </p:txBody>
      </p:sp>
      <p:sp>
        <p:nvSpPr>
          <p:cNvPr id="24588" name="Text Box 11"/>
          <p:cNvSpPr txBox="1">
            <a:spLocks noChangeArrowheads="1"/>
          </p:cNvSpPr>
          <p:nvPr/>
        </p:nvSpPr>
        <p:spPr bwMode="auto">
          <a:xfrm>
            <a:off x="685800" y="5334000"/>
            <a:ext cx="1514475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Tidak </a:t>
            </a:r>
            <a:r>
              <a:rPr lang="en-US">
                <a:sym typeface="Wingdings" pitchFamily="2" charset="2"/>
              </a:rPr>
              <a:t></a:t>
            </a:r>
            <a:endParaRPr lang="en-US"/>
          </a:p>
          <a:p>
            <a:r>
              <a:rPr lang="en-US"/>
              <a:t>Hindari risiko</a:t>
            </a:r>
          </a:p>
          <a:p>
            <a:r>
              <a:rPr lang="en-US"/>
              <a:t>Penularan</a:t>
            </a:r>
          </a:p>
        </p:txBody>
      </p:sp>
      <p:sp>
        <p:nvSpPr>
          <p:cNvPr id="24589" name="Line 12"/>
          <p:cNvSpPr>
            <a:spLocks noChangeShapeType="1"/>
          </p:cNvSpPr>
          <p:nvPr/>
        </p:nvSpPr>
        <p:spPr bwMode="auto">
          <a:xfrm>
            <a:off x="4495800" y="21336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4590" name="Line 13"/>
          <p:cNvSpPr>
            <a:spLocks noChangeShapeType="1"/>
          </p:cNvSpPr>
          <p:nvPr/>
        </p:nvSpPr>
        <p:spPr bwMode="auto">
          <a:xfrm>
            <a:off x="4495800" y="30480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4591" name="Line 14"/>
          <p:cNvSpPr>
            <a:spLocks noChangeShapeType="1"/>
          </p:cNvSpPr>
          <p:nvPr/>
        </p:nvSpPr>
        <p:spPr bwMode="auto">
          <a:xfrm>
            <a:off x="3581400" y="38862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4592" name="Line 15"/>
          <p:cNvSpPr>
            <a:spLocks noChangeShapeType="1"/>
          </p:cNvSpPr>
          <p:nvPr/>
        </p:nvSpPr>
        <p:spPr bwMode="auto">
          <a:xfrm>
            <a:off x="5715000" y="38862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4593" name="Line 16"/>
          <p:cNvSpPr>
            <a:spLocks noChangeShapeType="1"/>
          </p:cNvSpPr>
          <p:nvPr/>
        </p:nvSpPr>
        <p:spPr bwMode="auto">
          <a:xfrm>
            <a:off x="5715000" y="4953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4594" name="Line 17"/>
          <p:cNvSpPr>
            <a:spLocks noChangeShapeType="1"/>
          </p:cNvSpPr>
          <p:nvPr/>
        </p:nvSpPr>
        <p:spPr bwMode="auto">
          <a:xfrm flipH="1">
            <a:off x="2667000" y="48006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4595" name="Line 18"/>
          <p:cNvSpPr>
            <a:spLocks noChangeShapeType="1"/>
          </p:cNvSpPr>
          <p:nvPr/>
        </p:nvSpPr>
        <p:spPr bwMode="auto">
          <a:xfrm>
            <a:off x="1447800" y="49530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4596" name="Line 19"/>
          <p:cNvSpPr>
            <a:spLocks noChangeShapeType="1"/>
          </p:cNvSpPr>
          <p:nvPr/>
        </p:nvSpPr>
        <p:spPr bwMode="auto">
          <a:xfrm flipV="1">
            <a:off x="1447800" y="4114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4597" name="Line 20"/>
          <p:cNvSpPr>
            <a:spLocks noChangeShapeType="1"/>
          </p:cNvSpPr>
          <p:nvPr/>
        </p:nvSpPr>
        <p:spPr bwMode="auto">
          <a:xfrm flipV="1">
            <a:off x="1447800" y="1447800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4598" name="Line 21"/>
          <p:cNvSpPr>
            <a:spLocks noChangeShapeType="1"/>
          </p:cNvSpPr>
          <p:nvPr/>
        </p:nvSpPr>
        <p:spPr bwMode="auto">
          <a:xfrm>
            <a:off x="1447800" y="14478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39784"/>
          </a:xfrm>
        </p:spPr>
        <p:txBody>
          <a:bodyPr/>
          <a:lstStyle/>
          <a:p>
            <a:r>
              <a:rPr lang="id-ID" dirty="0" smtClean="0"/>
              <a:t>Alur PITC RSDK</a:t>
            </a:r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500034" y="1142984"/>
            <a:ext cx="1571636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800" dirty="0" smtClean="0"/>
              <a:t>Rajal</a:t>
            </a:r>
            <a:endParaRPr lang="id-ID" sz="2800" dirty="0"/>
          </a:p>
        </p:txBody>
      </p:sp>
      <p:sp>
        <p:nvSpPr>
          <p:cNvPr id="7" name="Rectangle 6"/>
          <p:cNvSpPr/>
          <p:nvPr/>
        </p:nvSpPr>
        <p:spPr>
          <a:xfrm>
            <a:off x="2857488" y="1142984"/>
            <a:ext cx="1571636" cy="642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Konselor</a:t>
            </a:r>
            <a:endParaRPr lang="id-ID" sz="2400" dirty="0"/>
          </a:p>
        </p:txBody>
      </p:sp>
      <p:sp>
        <p:nvSpPr>
          <p:cNvPr id="8" name="Rectangle 7"/>
          <p:cNvSpPr/>
          <p:nvPr/>
        </p:nvSpPr>
        <p:spPr>
          <a:xfrm>
            <a:off x="6072198" y="1142984"/>
            <a:ext cx="1214446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Ra In</a:t>
            </a:r>
            <a:endParaRPr lang="id-ID" sz="2400" dirty="0"/>
          </a:p>
        </p:txBody>
      </p:sp>
      <p:sp>
        <p:nvSpPr>
          <p:cNvPr id="9" name="Rectangle 8"/>
          <p:cNvSpPr/>
          <p:nvPr/>
        </p:nvSpPr>
        <p:spPr>
          <a:xfrm>
            <a:off x="2928926" y="2143116"/>
            <a:ext cx="1428760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Kon Pretest</a:t>
            </a:r>
            <a:endParaRPr lang="id-ID" sz="2400" dirty="0"/>
          </a:p>
        </p:txBody>
      </p:sp>
      <p:sp>
        <p:nvSpPr>
          <p:cNvPr id="10" name="Rectangle 9"/>
          <p:cNvSpPr/>
          <p:nvPr/>
        </p:nvSpPr>
        <p:spPr>
          <a:xfrm>
            <a:off x="857224" y="3214686"/>
            <a:ext cx="1643074" cy="7858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Menolak</a:t>
            </a:r>
            <a:endParaRPr lang="id-ID" sz="2400" dirty="0"/>
          </a:p>
        </p:txBody>
      </p:sp>
      <p:sp>
        <p:nvSpPr>
          <p:cNvPr id="11" name="Rectangle 10"/>
          <p:cNvSpPr/>
          <p:nvPr/>
        </p:nvSpPr>
        <p:spPr>
          <a:xfrm>
            <a:off x="1214414" y="4572008"/>
            <a:ext cx="928694" cy="7858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b="1" dirty="0" smtClean="0"/>
              <a:t>TT</a:t>
            </a:r>
            <a:endParaRPr lang="id-ID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5572132" y="2500306"/>
            <a:ext cx="1214446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Setuju</a:t>
            </a:r>
            <a:endParaRPr lang="id-ID" sz="2400" dirty="0"/>
          </a:p>
        </p:txBody>
      </p:sp>
      <p:sp>
        <p:nvSpPr>
          <p:cNvPr id="13" name="Rectangle 12"/>
          <p:cNvSpPr/>
          <p:nvPr/>
        </p:nvSpPr>
        <p:spPr>
          <a:xfrm>
            <a:off x="5643570" y="3429000"/>
            <a:ext cx="1071570" cy="5000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In Con</a:t>
            </a:r>
            <a:endParaRPr lang="id-ID" sz="2400" dirty="0"/>
          </a:p>
        </p:txBody>
      </p:sp>
      <p:sp>
        <p:nvSpPr>
          <p:cNvPr id="14" name="Rectangle 13"/>
          <p:cNvSpPr/>
          <p:nvPr/>
        </p:nvSpPr>
        <p:spPr>
          <a:xfrm>
            <a:off x="5357818" y="4214818"/>
            <a:ext cx="1643074" cy="42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Tes Cepat</a:t>
            </a:r>
            <a:endParaRPr lang="id-ID" sz="2400" dirty="0"/>
          </a:p>
        </p:txBody>
      </p:sp>
      <p:sp>
        <p:nvSpPr>
          <p:cNvPr id="15" name="Rectangle 14"/>
          <p:cNvSpPr/>
          <p:nvPr/>
        </p:nvSpPr>
        <p:spPr>
          <a:xfrm>
            <a:off x="5500694" y="4929198"/>
            <a:ext cx="1357322" cy="7858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Post Test</a:t>
            </a:r>
            <a:endParaRPr lang="id-ID" sz="2400" dirty="0"/>
          </a:p>
        </p:txBody>
      </p:sp>
      <p:sp>
        <p:nvSpPr>
          <p:cNvPr id="16" name="Rectangle 15"/>
          <p:cNvSpPr/>
          <p:nvPr/>
        </p:nvSpPr>
        <p:spPr>
          <a:xfrm>
            <a:off x="3857620" y="4857760"/>
            <a:ext cx="928694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b="1" dirty="0" smtClean="0"/>
              <a:t>R</a:t>
            </a:r>
            <a:endParaRPr lang="id-ID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3571868" y="5929330"/>
            <a:ext cx="1500198" cy="5000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Rujuk CST</a:t>
            </a:r>
            <a:endParaRPr lang="id-ID" sz="2400" dirty="0"/>
          </a:p>
        </p:txBody>
      </p:sp>
      <p:sp>
        <p:nvSpPr>
          <p:cNvPr id="18" name="Rectangle 17"/>
          <p:cNvSpPr/>
          <p:nvPr/>
        </p:nvSpPr>
        <p:spPr>
          <a:xfrm>
            <a:off x="7715272" y="4857760"/>
            <a:ext cx="928694" cy="5000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Nou R</a:t>
            </a:r>
            <a:endParaRPr lang="id-ID" sz="2000" b="1" dirty="0"/>
          </a:p>
        </p:txBody>
      </p:sp>
      <p:sp>
        <p:nvSpPr>
          <p:cNvPr id="19" name="Rectangle 18"/>
          <p:cNvSpPr/>
          <p:nvPr/>
        </p:nvSpPr>
        <p:spPr>
          <a:xfrm>
            <a:off x="7643834" y="5929330"/>
            <a:ext cx="1071570" cy="5000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Rujuk</a:t>
            </a:r>
            <a:endParaRPr lang="id-ID" sz="2400" dirty="0"/>
          </a:p>
        </p:txBody>
      </p:sp>
      <p:cxnSp>
        <p:nvCxnSpPr>
          <p:cNvPr id="21" name="Straight Arrow Connector 20"/>
          <p:cNvCxnSpPr>
            <a:stCxn id="6" idx="3"/>
            <a:endCxn id="7" idx="1"/>
          </p:cNvCxnSpPr>
          <p:nvPr/>
        </p:nvCxnSpPr>
        <p:spPr>
          <a:xfrm>
            <a:off x="2071670" y="1464455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2"/>
            <a:endCxn id="9" idx="0"/>
          </p:cNvCxnSpPr>
          <p:nvPr/>
        </p:nvCxnSpPr>
        <p:spPr>
          <a:xfrm rot="5400000">
            <a:off x="3464711" y="196452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1"/>
          </p:cNvCxnSpPr>
          <p:nvPr/>
        </p:nvCxnSpPr>
        <p:spPr>
          <a:xfrm rot="10800000" flipV="1">
            <a:off x="1357290" y="2500306"/>
            <a:ext cx="1571636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" idx="1"/>
            <a:endCxn id="7" idx="3"/>
          </p:cNvCxnSpPr>
          <p:nvPr/>
        </p:nvCxnSpPr>
        <p:spPr>
          <a:xfrm rot="10800000">
            <a:off x="4429124" y="1464455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12" idx="1"/>
          </p:cNvCxnSpPr>
          <p:nvPr/>
        </p:nvCxnSpPr>
        <p:spPr>
          <a:xfrm>
            <a:off x="4357686" y="2500306"/>
            <a:ext cx="1214446" cy="3214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2" idx="2"/>
            <a:endCxn id="13" idx="0"/>
          </p:cNvCxnSpPr>
          <p:nvPr/>
        </p:nvCxnSpPr>
        <p:spPr>
          <a:xfrm rot="5400000">
            <a:off x="6036479" y="328612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3" idx="2"/>
            <a:endCxn id="14" idx="0"/>
          </p:cNvCxnSpPr>
          <p:nvPr/>
        </p:nvCxnSpPr>
        <p:spPr>
          <a:xfrm rot="5400000">
            <a:off x="6036479" y="407194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4" idx="2"/>
            <a:endCxn id="15" idx="0"/>
          </p:cNvCxnSpPr>
          <p:nvPr/>
        </p:nvCxnSpPr>
        <p:spPr>
          <a:xfrm rot="5400000">
            <a:off x="6036479" y="478632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16" idx="3"/>
          </p:cNvCxnSpPr>
          <p:nvPr/>
        </p:nvCxnSpPr>
        <p:spPr>
          <a:xfrm rot="10800000">
            <a:off x="4786314" y="5214950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858016" y="5214950"/>
            <a:ext cx="857256" cy="1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6" idx="2"/>
            <a:endCxn id="17" idx="0"/>
          </p:cNvCxnSpPr>
          <p:nvPr/>
        </p:nvCxnSpPr>
        <p:spPr>
          <a:xfrm rot="5400000">
            <a:off x="4143372" y="5750735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8" idx="2"/>
            <a:endCxn id="19" idx="0"/>
          </p:cNvCxnSpPr>
          <p:nvPr/>
        </p:nvCxnSpPr>
        <p:spPr>
          <a:xfrm rot="5400000">
            <a:off x="7893867" y="564357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10" idx="2"/>
            <a:endCxn id="11" idx="0"/>
          </p:cNvCxnSpPr>
          <p:nvPr/>
        </p:nvCxnSpPr>
        <p:spPr>
          <a:xfrm rot="5400000">
            <a:off x="1393009" y="4286256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5436096" cy="5616624"/>
          </a:xfrm>
        </p:spPr>
        <p:txBody>
          <a:bodyPr>
            <a:normAutofit fontScale="92500" lnSpcReduction="20000"/>
          </a:bodyPr>
          <a:lstStyle/>
          <a:p>
            <a:r>
              <a:rPr lang="id-ID" dirty="0" smtClean="0"/>
              <a:t>CURICULUM VITAE</a:t>
            </a:r>
          </a:p>
          <a:p>
            <a:r>
              <a:rPr lang="id-ID" i="1" dirty="0" smtClean="0">
                <a:solidFill>
                  <a:srgbClr val="FF0000"/>
                </a:solidFill>
              </a:rPr>
              <a:t>Darmono Muhammad</a:t>
            </a:r>
          </a:p>
          <a:p>
            <a:r>
              <a:rPr lang="id-ID" sz="2400" dirty="0" smtClean="0"/>
              <a:t>Lahir	: Kebumen 1 Juni 1968</a:t>
            </a:r>
          </a:p>
          <a:p>
            <a:r>
              <a:rPr lang="id-ID" sz="2400" dirty="0" smtClean="0"/>
              <a:t>Pendidikan	: Lulus PSIK-FK UNDIP 2006</a:t>
            </a:r>
          </a:p>
          <a:p>
            <a:r>
              <a:rPr lang="id-ID" sz="2400" dirty="0" smtClean="0"/>
              <a:t>Aktivitas sekarang	:</a:t>
            </a:r>
          </a:p>
          <a:p>
            <a:r>
              <a:rPr lang="id-ID" sz="2400" dirty="0" smtClean="0"/>
              <a:t>1. Clinical Case Manajer di RSDK Semarang</a:t>
            </a:r>
          </a:p>
          <a:p>
            <a:r>
              <a:rPr lang="id-ID" sz="2400" dirty="0" smtClean="0"/>
              <a:t>2. Conselor di Klinik VCT-CST RSDK</a:t>
            </a:r>
          </a:p>
          <a:p>
            <a:r>
              <a:rPr lang="id-ID" sz="2400" dirty="0" smtClean="0"/>
              <a:t>3. Trainer Nasional PITC HIV-AIDS</a:t>
            </a:r>
          </a:p>
          <a:p>
            <a:r>
              <a:rPr lang="id-ID" sz="2400" dirty="0" smtClean="0"/>
              <a:t>4. Trainer Nasional CST HIV-AIDS</a:t>
            </a:r>
          </a:p>
          <a:p>
            <a:r>
              <a:rPr lang="id-ID" sz="2400" dirty="0" smtClean="0"/>
              <a:t>5. Trainer Nasional KTHIV</a:t>
            </a:r>
          </a:p>
          <a:p>
            <a:r>
              <a:rPr lang="id-ID" sz="2400" dirty="0" smtClean="0"/>
              <a:t>6. Trainer Nasional DDHBC</a:t>
            </a:r>
          </a:p>
          <a:p>
            <a:r>
              <a:rPr lang="id-ID" sz="2400" dirty="0" smtClean="0"/>
              <a:t>7. Pengajar di beberapa Perguruan Tinggi kesehatan.</a:t>
            </a:r>
          </a:p>
          <a:p>
            <a:r>
              <a:rPr lang="id-ID" sz="2400" dirty="0" smtClean="0"/>
              <a:t>8.  Pembicara di berbagai event HIV-AIDS</a:t>
            </a:r>
          </a:p>
          <a:p>
            <a:r>
              <a:rPr lang="id-ID" sz="2400" dirty="0" smtClean="0"/>
              <a:t>9. Dll</a:t>
            </a:r>
          </a:p>
          <a:p>
            <a:pPr>
              <a:buNone/>
            </a:pPr>
            <a:endParaRPr lang="id-ID" dirty="0" smtClean="0"/>
          </a:p>
          <a:p>
            <a:endParaRPr lang="id-ID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908720"/>
            <a:ext cx="3143272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0" y="4191000"/>
          <a:ext cx="91440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531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P</a:t>
            </a:r>
            <a:r>
              <a:rPr lang="id-ID" sz="2800" smtClean="0"/>
              <a:t>rinsip dasar konseling dan tes HIV</a:t>
            </a:r>
            <a:endParaRPr lang="en-US" sz="2800" smtClean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</p:nvPr>
        </p:nvGraphicFramePr>
        <p:xfrm>
          <a:off x="0" y="1447800"/>
          <a:ext cx="91440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SIAPA YG PERLU TES HIV?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Kelompok resiko tinggi</a:t>
            </a:r>
          </a:p>
          <a:p>
            <a:r>
              <a:rPr lang="id-ID" dirty="0" smtClean="0"/>
              <a:t>Orang berperilaku beresiko</a:t>
            </a:r>
          </a:p>
          <a:p>
            <a:r>
              <a:rPr lang="id-ID" dirty="0" smtClean="0"/>
              <a:t>Pengidap IMS</a:t>
            </a:r>
          </a:p>
          <a:p>
            <a:r>
              <a:rPr lang="id-ID" dirty="0" smtClean="0"/>
              <a:t>Ada gejala (IO)</a:t>
            </a:r>
          </a:p>
          <a:p>
            <a:r>
              <a:rPr lang="id-ID" dirty="0" smtClean="0"/>
              <a:t>Anak dg gizi buruk</a:t>
            </a:r>
          </a:p>
          <a:p>
            <a:r>
              <a:rPr lang="id-ID" dirty="0" smtClean="0"/>
              <a:t>Pajanan okupasi</a:t>
            </a:r>
          </a:p>
          <a:p>
            <a:r>
              <a:rPr lang="id-ID" dirty="0" smtClean="0"/>
              <a:t>Setiap orang yg ingin tahu status HIV nya</a:t>
            </a:r>
            <a:endParaRPr lang="id-ID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/>
          <a:lstStyle/>
          <a:p>
            <a:r>
              <a:rPr lang="en-US" smtClean="0">
                <a:latin typeface="Arial Black" pitchFamily="34" charset="0"/>
              </a:rPr>
              <a:t>Kelompok Risiko Tinggi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Bedakah orang yg disamping ku?</a:t>
            </a:r>
          </a:p>
        </p:txBody>
      </p:sp>
      <p:pic>
        <p:nvPicPr>
          <p:cNvPr id="3075" name="Picture 2" descr="D:\foto foto\20150810_1027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4875" y="1500188"/>
            <a:ext cx="4037013" cy="5000625"/>
          </a:xfrm>
        </p:spPr>
      </p:pic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512888"/>
            <a:ext cx="4525962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MSM/LSL</a:t>
            </a:r>
            <a:endParaRPr lang="id-ID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100" t="23750" r="25293" b="14999"/>
          <a:stretch>
            <a:fillRect/>
          </a:stretch>
        </p:blipFill>
        <p:spPr bwMode="auto">
          <a:xfrm>
            <a:off x="1331640" y="1214776"/>
            <a:ext cx="7485719" cy="564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d-ID" dirty="0" smtClean="0"/>
              <a:t>LESBI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Times New Roman" pitchFamily="18" charset="0"/>
              <a:buNone/>
            </a:pPr>
            <a:endParaRPr lang="id-ID" dirty="0" smtClean="0"/>
          </a:p>
        </p:txBody>
      </p:sp>
      <p:pic>
        <p:nvPicPr>
          <p:cNvPr id="4100" name="Picture 3" descr="lesbian-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7" y="1484784"/>
            <a:ext cx="4802857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CARA MUDAH  HIV  DITULARKAN</a:t>
            </a:r>
            <a:endParaRPr lang="id-ID" dirty="0"/>
          </a:p>
        </p:txBody>
      </p:sp>
      <p:pic>
        <p:nvPicPr>
          <p:cNvPr id="4" name="Picture 8" descr="idu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9632" y="1484784"/>
            <a:ext cx="6791491" cy="5040560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HEROIN</a:t>
            </a:r>
          </a:p>
        </p:txBody>
      </p:sp>
      <p:pic>
        <p:nvPicPr>
          <p:cNvPr id="5427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1752600"/>
            <a:ext cx="4724400" cy="4210050"/>
          </a:xfrm>
        </p:spPr>
      </p:pic>
      <p:sp>
        <p:nvSpPr>
          <p:cNvPr id="4096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2425" cy="473075"/>
          </a:xfrm>
          <a:ln>
            <a:miter lim="800000"/>
            <a:headEnd/>
            <a:tailEnd/>
          </a:ln>
        </p:spPr>
        <p:txBody>
          <a:bodyPr lIns="91440" tIns="45720" rIns="91440" bIns="45720"/>
          <a:lstStyle/>
          <a:p>
            <a:pPr algn="ctr">
              <a:buFont typeface="Times New Roman" charset="0"/>
              <a:buNone/>
              <a:defRPr/>
            </a:pPr>
            <a:fld id="{99F5B640-988E-4703-8009-5A341CB3C8FD}" type="slidenum">
              <a:rPr lang="en-US">
                <a:latin typeface="+mn-lt"/>
                <a:ea typeface="ＭＳ Ｐゴシック" charset="0"/>
                <a:cs typeface="Arial Unicode MS" charset="0"/>
              </a:rPr>
              <a:pPr algn="ctr">
                <a:buFont typeface="Times New Roman" charset="0"/>
                <a:buNone/>
                <a:defRPr/>
              </a:pPr>
              <a:t>27</a:t>
            </a:fld>
            <a:endParaRPr lang="en-US">
              <a:latin typeface="+mn-lt"/>
              <a:ea typeface="ＭＳ Ｐゴシック" charset="0"/>
              <a:cs typeface="Arial Unicode MS" charset="0"/>
            </a:endParaRPr>
          </a:p>
        </p:txBody>
      </p:sp>
      <p:pic>
        <p:nvPicPr>
          <p:cNvPr id="5427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752600"/>
            <a:ext cx="3787775" cy="420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SM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35600" cy="434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5" descr="abortion3lkg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6725" y="1341438"/>
            <a:ext cx="3597275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BEF0CFE-35D6-B14C-AD21-C6D096C7B461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800" y="209201"/>
            <a:ext cx="8216900" cy="64109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3608" y="5499229"/>
            <a:ext cx="3600400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Infeksi</a:t>
            </a:r>
            <a:r>
              <a:rPr lang="en-US" sz="2800" dirty="0"/>
              <a:t> </a:t>
            </a:r>
            <a:r>
              <a:rPr lang="en-US" sz="2800" dirty="0" err="1" smtClean="0"/>
              <a:t>Menular</a:t>
            </a:r>
            <a:r>
              <a:rPr lang="en-US" sz="2800" dirty="0" smtClean="0"/>
              <a:t> </a:t>
            </a:r>
            <a:r>
              <a:rPr lang="en-US" sz="2800" dirty="0" err="1" smtClean="0"/>
              <a:t>Seksual</a:t>
            </a:r>
            <a:endParaRPr lang="en-US" sz="2800" dirty="0" smtClean="0"/>
          </a:p>
          <a:p>
            <a:r>
              <a:rPr lang="en-US" sz="2800" dirty="0" err="1" smtClean="0"/>
              <a:t>Pintu</a:t>
            </a:r>
            <a:r>
              <a:rPr lang="en-US" sz="2800" dirty="0" smtClean="0"/>
              <a:t> </a:t>
            </a:r>
            <a:r>
              <a:rPr lang="en-US" sz="2800" dirty="0" err="1" smtClean="0"/>
              <a:t>masuk</a:t>
            </a:r>
            <a:r>
              <a:rPr lang="en-US" sz="2800" dirty="0" smtClean="0"/>
              <a:t> </a:t>
            </a:r>
            <a:r>
              <a:rPr lang="en-US" sz="2800" dirty="0" err="1" smtClean="0"/>
              <a:t>Infeksi</a:t>
            </a:r>
            <a:r>
              <a:rPr lang="en-US" sz="2800" dirty="0" smtClean="0"/>
              <a:t> HIV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958642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E156C2-E570-4A9A-9447-23EFA2BF616E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865187"/>
          </a:xfrm>
        </p:spPr>
        <p:txBody>
          <a:bodyPr/>
          <a:lstStyle/>
          <a:p>
            <a:pPr eaLnBrk="1" hangingPunct="1"/>
            <a:r>
              <a:rPr lang="en-US" smtClean="0"/>
              <a:t>Pendahuluan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95400"/>
            <a:ext cx="7772400" cy="48355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Th 1981, Pertama kali kasus AIDS dilaporkan oleh Center For Disease Control (CDC) di AS pd sekelompok kaum homo sexual, ditemukan sarkoma kaposi dan beberapa  gejala klinis yg tidak biasa.</a:t>
            </a:r>
          </a:p>
          <a:p>
            <a:pPr eaLnBrk="1" hangingPunct="1"/>
            <a:r>
              <a:rPr lang="en-US" smtClean="0"/>
              <a:t>Th 1983, dikonfirmasi adanya faktor infeksi sebagai penyebab dg dapat di isolasinya virus HIV.</a:t>
            </a:r>
          </a:p>
          <a:p>
            <a:pPr eaLnBrk="1" hangingPunct="1"/>
            <a:r>
              <a:rPr lang="en-US" smtClean="0"/>
              <a:t>Th 1984, Pertama kali tes serologi dapat dilakukan.</a:t>
            </a:r>
          </a:p>
          <a:p>
            <a:pPr eaLnBrk="1" hangingPunct="1"/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Condyloma acuminata, penile</a:t>
            </a:r>
          </a:p>
        </p:txBody>
      </p:sp>
      <p:pic>
        <p:nvPicPr>
          <p:cNvPr id="54275" name="Picture 3" descr="E:\STD 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3" y="1068388"/>
            <a:ext cx="6572296" cy="5361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Condyloma acuminata, anal</a:t>
            </a:r>
          </a:p>
        </p:txBody>
      </p:sp>
      <p:pic>
        <p:nvPicPr>
          <p:cNvPr id="55299" name="Picture 3" descr="E:\STD 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7012" y="1068388"/>
            <a:ext cx="6654012" cy="5361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Anal Condyloma</a:t>
            </a:r>
            <a:endParaRPr lang="id-ID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00175"/>
            <a:ext cx="7286675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Habif\images\11FF21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895600" y="381000"/>
            <a:ext cx="5829300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93725" y="803275"/>
            <a:ext cx="2073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Herpes simpleks</a:t>
            </a:r>
            <a:endParaRPr lang="en-GB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Habif\images\11FF22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124200" y="533400"/>
            <a:ext cx="5829300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46125" y="879475"/>
            <a:ext cx="2225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Herpes simpleks</a:t>
            </a:r>
            <a:endParaRPr lang="en-GB" sz="20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204915-72C2-4FCD-AAA8-46D942201A8A}" type="slidenum">
              <a:rPr lang="en-US"/>
              <a:pPr/>
              <a:t>35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muchlis HIV 2006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8238" y="1268413"/>
            <a:ext cx="6867525" cy="4727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132138" y="620713"/>
            <a:ext cx="22891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id-ID" sz="2400">
                <a:solidFill>
                  <a:schemeClr val="tx2"/>
                </a:solidFill>
                <a:latin typeface="Comic Sans MS" pitchFamily="66" charset="0"/>
                <a:cs typeface="Angsana New" pitchFamily="18" charset="-34"/>
              </a:rPr>
              <a:t>Abses piogenik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Primary syphilis-chancre</a:t>
            </a:r>
          </a:p>
        </p:txBody>
      </p:sp>
      <p:pic>
        <p:nvPicPr>
          <p:cNvPr id="5123" name="Picture 3" descr="E:\STD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343" y="1068388"/>
            <a:ext cx="7747309" cy="5789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Primary syphilis - chancre</a:t>
            </a:r>
          </a:p>
        </p:txBody>
      </p:sp>
      <p:pic>
        <p:nvPicPr>
          <p:cNvPr id="7171" name="Picture 3" descr="E:\STD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394" y="1068388"/>
            <a:ext cx="8343448" cy="5503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3" y="5181600"/>
            <a:ext cx="7772400" cy="762000"/>
          </a:xfrm>
        </p:spPr>
        <p:txBody>
          <a:bodyPr/>
          <a:lstStyle/>
          <a:p>
            <a:r>
              <a:rPr lang="en-US"/>
              <a:t>Primary syphilis - chancre of anus</a:t>
            </a:r>
          </a:p>
        </p:txBody>
      </p:sp>
      <p:pic>
        <p:nvPicPr>
          <p:cNvPr id="8195" name="Picture 3" descr="E:\STD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77919"/>
            <a:ext cx="4429156" cy="50798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KANDIDIASIS ORAL</a:t>
            </a:r>
            <a:endParaRPr lang="id-ID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357298"/>
            <a:ext cx="884796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Pendahuluan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HIV &amp; AIDS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ancaman</a:t>
            </a:r>
            <a:r>
              <a:rPr lang="en-US" sz="2400" dirty="0" smtClean="0"/>
              <a:t> global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HIV </a:t>
            </a:r>
            <a:r>
              <a:rPr lang="en-US" sz="2400" dirty="0" err="1" smtClean="0"/>
              <a:t>awalnya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tampak</a:t>
            </a:r>
            <a:r>
              <a:rPr lang="en-US" sz="2400" dirty="0" smtClean="0"/>
              <a:t> </a:t>
            </a:r>
            <a:r>
              <a:rPr lang="en-US" sz="2400" dirty="0" err="1" smtClean="0"/>
              <a:t>gejala-gejala</a:t>
            </a:r>
            <a:r>
              <a:rPr lang="en-US" sz="2400" dirty="0" smtClean="0"/>
              <a:t> yang </a:t>
            </a:r>
            <a:r>
              <a:rPr lang="en-US" sz="2400" dirty="0" err="1" smtClean="0"/>
              <a:t>nyata</a:t>
            </a:r>
            <a:endParaRPr lang="en-US" sz="2400" dirty="0" smtClean="0"/>
          </a:p>
          <a:p>
            <a:r>
              <a:rPr lang="en-US" sz="2400" dirty="0" err="1" smtClean="0"/>
              <a:t>Angka</a:t>
            </a:r>
            <a:r>
              <a:rPr lang="en-US" sz="2400" dirty="0" smtClean="0"/>
              <a:t> HIV </a:t>
            </a:r>
            <a:r>
              <a:rPr lang="en-US" sz="2400" dirty="0" err="1" smtClean="0"/>
              <a:t>di</a:t>
            </a:r>
            <a:r>
              <a:rPr lang="en-US" sz="2400" dirty="0" smtClean="0"/>
              <a:t> Indonesia </a:t>
            </a:r>
            <a:r>
              <a:rPr lang="en-US" sz="2400" dirty="0" err="1" smtClean="0"/>
              <a:t>terus</a:t>
            </a:r>
            <a:r>
              <a:rPr lang="en-US" sz="2400" dirty="0" smtClean="0"/>
              <a:t> </a:t>
            </a:r>
            <a:r>
              <a:rPr lang="en-US" sz="2400" dirty="0" err="1" smtClean="0"/>
              <a:t>meningkat</a:t>
            </a:r>
            <a:endParaRPr lang="en-US" sz="2400" dirty="0" smtClean="0"/>
          </a:p>
          <a:p>
            <a:r>
              <a:rPr lang="en-US" sz="2400" dirty="0" err="1" smtClean="0"/>
              <a:t>Rumah</a:t>
            </a:r>
            <a:r>
              <a:rPr lang="en-US" sz="2400" dirty="0" smtClean="0"/>
              <a:t> </a:t>
            </a:r>
            <a:r>
              <a:rPr lang="en-US" sz="2400" dirty="0" err="1" smtClean="0"/>
              <a:t>Sakit</a:t>
            </a:r>
            <a:r>
              <a:rPr lang="en-US" sz="2400" dirty="0" smtClean="0"/>
              <a:t> / </a:t>
            </a:r>
            <a:r>
              <a:rPr lang="en-US" sz="2400" dirty="0" err="1" smtClean="0"/>
              <a:t>sarana</a:t>
            </a:r>
            <a:r>
              <a:rPr lang="en-US" sz="2400" dirty="0" smtClean="0"/>
              <a:t> </a:t>
            </a:r>
            <a:r>
              <a:rPr lang="en-US" sz="2400" dirty="0" err="1" smtClean="0"/>
              <a:t>kesehatan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dipercaya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r>
              <a:rPr lang="id-ID" sz="2400" dirty="0" smtClean="0"/>
              <a:t> untuk menangani</a:t>
            </a:r>
            <a:endParaRPr lang="en-US" sz="2400" dirty="0" smtClean="0"/>
          </a:p>
          <a:p>
            <a:r>
              <a:rPr lang="id-ID" sz="2400" dirty="0" smtClean="0"/>
              <a:t>Infeksi HIV bersifat permanen</a:t>
            </a:r>
          </a:p>
          <a:p>
            <a:r>
              <a:rPr lang="id-ID" sz="2400" dirty="0" smtClean="0"/>
              <a:t>Setiap HIV positive, akhirnya menjadi AIDS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0"/>
            <a:ext cx="9144000" cy="71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7" name="Picture 9" descr="n583149371_1407864_152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dirty="0" smtClean="0"/>
              <a:t>Tugas2 Konselor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Konseling VCT/PITC</a:t>
            </a:r>
          </a:p>
          <a:p>
            <a:r>
              <a:rPr lang="id-ID" dirty="0" smtClean="0"/>
              <a:t>Konseling perubahan perilaku/ pencegahan penularan</a:t>
            </a:r>
          </a:p>
          <a:p>
            <a:r>
              <a:rPr lang="id-ID" dirty="0" smtClean="0"/>
              <a:t>Konseling Pra-ART </a:t>
            </a:r>
          </a:p>
          <a:p>
            <a:r>
              <a:rPr lang="id-ID" dirty="0" smtClean="0"/>
              <a:t>Konseling Adherence</a:t>
            </a:r>
          </a:p>
          <a:p>
            <a:r>
              <a:rPr lang="id-ID" dirty="0" smtClean="0"/>
              <a:t>Konseling pada PMTCT</a:t>
            </a:r>
          </a:p>
          <a:p>
            <a:r>
              <a:rPr lang="id-ID" dirty="0" smtClean="0"/>
              <a:t>Care Suport and Treatment (CST)</a:t>
            </a:r>
          </a:p>
          <a:p>
            <a:r>
              <a:rPr lang="id-ID" dirty="0" smtClean="0"/>
              <a:t>Monitoring IO dan efek samping ART</a:t>
            </a:r>
          </a:p>
          <a:p>
            <a:r>
              <a:rPr lang="id-ID" dirty="0" smtClean="0"/>
              <a:t>Dll</a:t>
            </a:r>
            <a:endParaRPr lang="id-ID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val 24"/>
          <p:cNvSpPr>
            <a:spLocks noChangeArrowheads="1"/>
          </p:cNvSpPr>
          <p:nvPr/>
        </p:nvSpPr>
        <p:spPr bwMode="auto">
          <a:xfrm>
            <a:off x="1676400" y="5943600"/>
            <a:ext cx="5486400" cy="6096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TIPS MUDAH CEGAH HIV/AIDS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69925" y="1557338"/>
            <a:ext cx="6516688" cy="493712"/>
            <a:chOff x="422" y="981"/>
            <a:chExt cx="4105" cy="311"/>
          </a:xfrm>
        </p:grpSpPr>
        <p:sp>
          <p:nvSpPr>
            <p:cNvPr id="40982" name="Text Box 4"/>
            <p:cNvSpPr txBox="1">
              <a:spLocks noChangeArrowheads="1"/>
            </p:cNvSpPr>
            <p:nvPr/>
          </p:nvSpPr>
          <p:spPr bwMode="auto">
            <a:xfrm>
              <a:off x="422" y="986"/>
              <a:ext cx="273" cy="306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40983" name="Text Box 5"/>
            <p:cNvSpPr txBox="1">
              <a:spLocks noChangeArrowheads="1"/>
            </p:cNvSpPr>
            <p:nvPr/>
          </p:nvSpPr>
          <p:spPr bwMode="auto">
            <a:xfrm>
              <a:off x="998" y="981"/>
              <a:ext cx="10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ahoma" pitchFamily="34" charset="0"/>
                </a:rPr>
                <a:t>Abstinent</a:t>
              </a:r>
            </a:p>
          </p:txBody>
        </p:sp>
        <p:sp>
          <p:nvSpPr>
            <p:cNvPr id="40984" name="Text Box 6"/>
            <p:cNvSpPr txBox="1">
              <a:spLocks noChangeArrowheads="1"/>
            </p:cNvSpPr>
            <p:nvPr/>
          </p:nvSpPr>
          <p:spPr bwMode="auto">
            <a:xfrm>
              <a:off x="2246" y="982"/>
              <a:ext cx="22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: </a:t>
              </a:r>
              <a:r>
                <a:rPr lang="en-US" sz="2400">
                  <a:latin typeface="Tahoma" pitchFamily="34" charset="0"/>
                </a:rPr>
                <a:t>Tidak berhubungan Sex.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85800" y="2430463"/>
            <a:ext cx="6964363" cy="541337"/>
            <a:chOff x="432" y="1531"/>
            <a:chExt cx="4387" cy="341"/>
          </a:xfrm>
        </p:grpSpPr>
        <p:sp>
          <p:nvSpPr>
            <p:cNvPr id="40979" name="Text Box 8"/>
            <p:cNvSpPr txBox="1">
              <a:spLocks noChangeArrowheads="1"/>
            </p:cNvSpPr>
            <p:nvPr/>
          </p:nvSpPr>
          <p:spPr bwMode="auto">
            <a:xfrm>
              <a:off x="432" y="1566"/>
              <a:ext cx="262" cy="306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40980" name="Text Box 9"/>
            <p:cNvSpPr txBox="1">
              <a:spLocks noChangeArrowheads="1"/>
            </p:cNvSpPr>
            <p:nvPr/>
          </p:nvSpPr>
          <p:spPr bwMode="auto">
            <a:xfrm>
              <a:off x="1008" y="1531"/>
              <a:ext cx="11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ahoma" pitchFamily="34" charset="0"/>
                </a:rPr>
                <a:t>Be Faithful</a:t>
              </a:r>
            </a:p>
          </p:txBody>
        </p:sp>
        <p:sp>
          <p:nvSpPr>
            <p:cNvPr id="40981" name="Text Box 10"/>
            <p:cNvSpPr txBox="1">
              <a:spLocks noChangeArrowheads="1"/>
            </p:cNvSpPr>
            <p:nvPr/>
          </p:nvSpPr>
          <p:spPr bwMode="auto">
            <a:xfrm>
              <a:off x="2270" y="1532"/>
              <a:ext cx="25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: S</a:t>
              </a:r>
              <a:r>
                <a:rPr lang="en-US" sz="2400">
                  <a:latin typeface="Tahoma" pitchFamily="34" charset="0"/>
                </a:rPr>
                <a:t>etia dengan pasangannya</a:t>
              </a:r>
              <a:r>
                <a:rPr lang="en-US" sz="2400">
                  <a:latin typeface="Times New Roman" pitchFamily="18" charset="0"/>
                </a:rPr>
                <a:t>.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85800" y="3344863"/>
            <a:ext cx="7370763" cy="822325"/>
            <a:chOff x="432" y="2107"/>
            <a:chExt cx="4643" cy="518"/>
          </a:xfrm>
        </p:grpSpPr>
        <p:sp>
          <p:nvSpPr>
            <p:cNvPr id="40976" name="Text Box 12"/>
            <p:cNvSpPr txBox="1">
              <a:spLocks noChangeArrowheads="1"/>
            </p:cNvSpPr>
            <p:nvPr/>
          </p:nvSpPr>
          <p:spPr bwMode="auto">
            <a:xfrm>
              <a:off x="432" y="2142"/>
              <a:ext cx="273" cy="306"/>
            </a:xfrm>
            <a:prstGeom prst="rect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40977" name="Text Box 13"/>
            <p:cNvSpPr txBox="1">
              <a:spLocks noChangeArrowheads="1"/>
            </p:cNvSpPr>
            <p:nvPr/>
          </p:nvSpPr>
          <p:spPr bwMode="auto">
            <a:xfrm>
              <a:off x="1008" y="2155"/>
              <a:ext cx="113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ahoma" pitchFamily="34" charset="0"/>
                </a:rPr>
                <a:t>Consistent</a:t>
              </a:r>
            </a:p>
          </p:txBody>
        </p:sp>
        <p:sp>
          <p:nvSpPr>
            <p:cNvPr id="40978" name="Text Box 14"/>
            <p:cNvSpPr txBox="1">
              <a:spLocks noChangeArrowheads="1"/>
            </p:cNvSpPr>
            <p:nvPr/>
          </p:nvSpPr>
          <p:spPr bwMode="auto">
            <a:xfrm>
              <a:off x="2282" y="2107"/>
              <a:ext cx="2793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ahoma" pitchFamily="34" charset="0"/>
                </a:rPr>
                <a:t>: konsistent menggunakan alat </a:t>
              </a:r>
            </a:p>
            <a:p>
              <a:r>
                <a:rPr lang="en-US" sz="2400">
                  <a:latin typeface="Tahoma" pitchFamily="34" charset="0"/>
                </a:rPr>
                <a:t>  pelindung.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85800" y="4260850"/>
            <a:ext cx="7969250" cy="822325"/>
            <a:chOff x="432" y="2684"/>
            <a:chExt cx="5020" cy="518"/>
          </a:xfrm>
        </p:grpSpPr>
        <p:sp>
          <p:nvSpPr>
            <p:cNvPr id="40973" name="Text Box 16"/>
            <p:cNvSpPr txBox="1">
              <a:spLocks noChangeArrowheads="1"/>
            </p:cNvSpPr>
            <p:nvPr/>
          </p:nvSpPr>
          <p:spPr bwMode="auto">
            <a:xfrm>
              <a:off x="432" y="2718"/>
              <a:ext cx="273" cy="306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40974" name="Text Box 17"/>
            <p:cNvSpPr txBox="1">
              <a:spLocks noChangeArrowheads="1"/>
            </p:cNvSpPr>
            <p:nvPr/>
          </p:nvSpPr>
          <p:spPr bwMode="auto">
            <a:xfrm>
              <a:off x="1008" y="2731"/>
              <a:ext cx="6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ahoma" pitchFamily="34" charset="0"/>
                </a:rPr>
                <a:t>Don’t</a:t>
              </a:r>
            </a:p>
          </p:txBody>
        </p:sp>
        <p:sp>
          <p:nvSpPr>
            <p:cNvPr id="40975" name="Text Box 18"/>
            <p:cNvSpPr txBox="1">
              <a:spLocks noChangeArrowheads="1"/>
            </p:cNvSpPr>
            <p:nvPr/>
          </p:nvSpPr>
          <p:spPr bwMode="auto">
            <a:xfrm>
              <a:off x="2304" y="2684"/>
              <a:ext cx="314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: </a:t>
              </a:r>
              <a:r>
                <a:rPr lang="en-US" sz="2400">
                  <a:latin typeface="Tahoma" pitchFamily="34" charset="0"/>
                </a:rPr>
                <a:t>Don’t use sharing needle(jangan </a:t>
              </a:r>
            </a:p>
            <a:p>
              <a:r>
                <a:rPr lang="en-US" sz="2400">
                  <a:latin typeface="Tahoma" pitchFamily="34" charset="0"/>
                </a:rPr>
                <a:t>  gunakan jarum suntik tidak steril).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685800" y="5229225"/>
            <a:ext cx="8467725" cy="495300"/>
            <a:chOff x="432" y="3294"/>
            <a:chExt cx="5334" cy="312"/>
          </a:xfrm>
        </p:grpSpPr>
        <p:sp>
          <p:nvSpPr>
            <p:cNvPr id="40970" name="Text Box 20"/>
            <p:cNvSpPr txBox="1">
              <a:spLocks noChangeArrowheads="1"/>
            </p:cNvSpPr>
            <p:nvPr/>
          </p:nvSpPr>
          <p:spPr bwMode="auto">
            <a:xfrm>
              <a:off x="432" y="3294"/>
              <a:ext cx="262" cy="306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40971" name="Text Box 21"/>
            <p:cNvSpPr txBox="1">
              <a:spLocks noChangeArrowheads="1"/>
            </p:cNvSpPr>
            <p:nvPr/>
          </p:nvSpPr>
          <p:spPr bwMode="auto">
            <a:xfrm>
              <a:off x="1008" y="3307"/>
              <a:ext cx="107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ahoma" pitchFamily="34" charset="0"/>
                </a:rPr>
                <a:t>Education</a:t>
              </a:r>
            </a:p>
          </p:txBody>
        </p:sp>
        <p:sp>
          <p:nvSpPr>
            <p:cNvPr id="40972" name="Text Box 22"/>
            <p:cNvSpPr txBox="1">
              <a:spLocks noChangeArrowheads="1"/>
            </p:cNvSpPr>
            <p:nvPr/>
          </p:nvSpPr>
          <p:spPr bwMode="auto">
            <a:xfrm>
              <a:off x="2304" y="3318"/>
              <a:ext cx="34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: </a:t>
              </a:r>
              <a:r>
                <a:rPr lang="en-US" sz="2400">
                  <a:latin typeface="Tahoma" pitchFamily="34" charset="0"/>
                </a:rPr>
                <a:t>Embuskan Informasi HIV/AIDS &amp; IMS.</a:t>
              </a:r>
            </a:p>
          </p:txBody>
        </p:sp>
      </p:grpSp>
      <p:sp>
        <p:nvSpPr>
          <p:cNvPr id="40969" name="Rectangle 23"/>
          <p:cNvSpPr>
            <a:spLocks noChangeArrowheads="1"/>
          </p:cNvSpPr>
          <p:nvPr/>
        </p:nvSpPr>
        <p:spPr bwMode="auto">
          <a:xfrm>
            <a:off x="2286000" y="6096000"/>
            <a:ext cx="39306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  </a:t>
            </a:r>
            <a:r>
              <a:rPr lang="en-US">
                <a:solidFill>
                  <a:srgbClr val="FFFF66"/>
                </a:solidFill>
              </a:rPr>
              <a:t>SEMUA PADA ASPEK PERILAKU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Bisakah</a:t>
            </a:r>
            <a:r>
              <a:rPr lang="id-ID" dirty="0" smtClean="0"/>
              <a:t> Puskesmas/</a:t>
            </a:r>
            <a:r>
              <a:rPr lang="en-US" dirty="0" smtClean="0"/>
              <a:t>RS </a:t>
            </a:r>
            <a:r>
              <a:rPr lang="en-US" dirty="0"/>
              <a:t>Daerah </a:t>
            </a:r>
            <a:r>
              <a:rPr lang="en-US" dirty="0" err="1"/>
              <a:t>merawat</a:t>
            </a:r>
            <a:r>
              <a:rPr lang="en-US" dirty="0"/>
              <a:t> ODHA?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Bisa</a:t>
            </a:r>
          </a:p>
          <a:p>
            <a:r>
              <a:rPr lang="en-US" smtClean="0"/>
              <a:t>Tidak selalu harus dirujuk ke RS Dr Kariadi</a:t>
            </a:r>
          </a:p>
        </p:txBody>
      </p:sp>
      <p:sp>
        <p:nvSpPr>
          <p:cNvPr id="1433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muchlis au sofro-HIV-AIDS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3838DF-C4DF-4DFE-87A8-7C811A1FD7EF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Kapan</a:t>
            </a:r>
            <a:r>
              <a:rPr lang="id-ID" dirty="0" smtClean="0"/>
              <a:t> ODHA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dirawat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R S ?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HIV +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Klinis</a:t>
            </a:r>
            <a:r>
              <a:rPr lang="en-US" dirty="0" smtClean="0"/>
              <a:t> yang </a:t>
            </a:r>
            <a:r>
              <a:rPr lang="id-ID" dirty="0" smtClean="0"/>
              <a:t>berat</a:t>
            </a:r>
            <a:endParaRPr lang="en-US" dirty="0" smtClean="0"/>
          </a:p>
          <a:p>
            <a:r>
              <a:rPr lang="en-US" dirty="0" smtClean="0"/>
              <a:t>P</a:t>
            </a:r>
            <a:r>
              <a:rPr lang="id-ID" dirty="0" smtClean="0"/>
              <a:t>rolong  febris</a:t>
            </a:r>
            <a:endParaRPr lang="en-US" dirty="0" smtClean="0"/>
          </a:p>
          <a:p>
            <a:r>
              <a:rPr lang="en-US" dirty="0" err="1" smtClean="0"/>
              <a:t>Diare</a:t>
            </a:r>
            <a:r>
              <a:rPr lang="en-US" dirty="0" smtClean="0"/>
              <a:t> </a:t>
            </a:r>
            <a:r>
              <a:rPr lang="id-ID" dirty="0" smtClean="0"/>
              <a:t>kronik</a:t>
            </a:r>
            <a:endParaRPr lang="en-US" dirty="0" smtClean="0"/>
          </a:p>
          <a:p>
            <a:r>
              <a:rPr lang="en-US" dirty="0" err="1" smtClean="0"/>
              <a:t>Batuk</a:t>
            </a:r>
            <a:r>
              <a:rPr lang="en-US" dirty="0" smtClean="0"/>
              <a:t> lama</a:t>
            </a:r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mau</a:t>
            </a:r>
            <a:r>
              <a:rPr lang="en-US" dirty="0" smtClean="0"/>
              <a:t> </a:t>
            </a:r>
            <a:r>
              <a:rPr lang="en-US" dirty="0" err="1" smtClean="0"/>
              <a:t>makan</a:t>
            </a:r>
            <a:endParaRPr lang="en-US" dirty="0" smtClean="0"/>
          </a:p>
        </p:txBody>
      </p:sp>
      <p:sp>
        <p:nvSpPr>
          <p:cNvPr id="1331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muchlis au sofro-HIV-AIDS</a:t>
            </a: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C00757-7423-4551-9228-CDD23ABF8FB6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Haruskah di isolasi?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Tidak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harus</a:t>
            </a:r>
            <a:endParaRPr lang="id-ID" dirty="0" smtClean="0">
              <a:solidFill>
                <a:srgbClr val="FF0000"/>
              </a:solidFill>
            </a:endParaRPr>
          </a:p>
          <a:p>
            <a:r>
              <a:rPr lang="id-ID" dirty="0" smtClean="0"/>
              <a:t>ODHA dg TB paru</a:t>
            </a:r>
            <a:endParaRPr lang="en-US" dirty="0" smtClean="0"/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kecurigaan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terinfeksi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endParaRPr lang="en-US" dirty="0" smtClean="0"/>
          </a:p>
          <a:p>
            <a:r>
              <a:rPr lang="en-US" dirty="0" err="1" smtClean="0"/>
              <a:t>Meminimalkan</a:t>
            </a:r>
            <a:r>
              <a:rPr lang="en-US" dirty="0" smtClean="0"/>
              <a:t> </a:t>
            </a:r>
            <a:r>
              <a:rPr lang="en-US" dirty="0" err="1" smtClean="0"/>
              <a:t>penularan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diare</a:t>
            </a:r>
            <a:r>
              <a:rPr lang="en-US" dirty="0" smtClean="0"/>
              <a:t> lama</a:t>
            </a:r>
            <a:endParaRPr lang="id-ID" dirty="0" smtClean="0"/>
          </a:p>
          <a:p>
            <a:r>
              <a:rPr lang="id-ID" dirty="0" smtClean="0"/>
              <a:t>ODHA dengan keluaran cairan tubuh yg produktif (dg fistula/wound dehisence di perut, ODHA dg anuspraeter dll)</a:t>
            </a:r>
            <a:endParaRPr lang="en-US" dirty="0" smtClean="0"/>
          </a:p>
        </p:txBody>
      </p:sp>
      <p:sp>
        <p:nvSpPr>
          <p:cNvPr id="1536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muchlis au sofro-HIV-AIDS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2FEF10-5002-484A-9F72-1DDA091A572A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991600" cy="1143000"/>
          </a:xfrm>
        </p:spPr>
        <p:txBody>
          <a:bodyPr/>
          <a:lstStyle/>
          <a:p>
            <a:pPr eaLnBrk="1" hangingPunct="1"/>
            <a:r>
              <a:rPr lang="id-ID" sz="3800" dirty="0" smtClean="0"/>
              <a:t>Pencegahan Penularan dari Ibu ke Anak</a:t>
            </a:r>
            <a:endParaRPr lang="en-US" sz="38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4495800" cy="3657600"/>
          </a:xfrm>
        </p:spPr>
        <p:txBody>
          <a:bodyPr/>
          <a:lstStyle/>
          <a:p>
            <a:pPr marL="457200" indent="-457200" eaLnBrk="1" hangingPunct="1">
              <a:lnSpc>
                <a:spcPct val="120000"/>
              </a:lnSpc>
              <a:spcBef>
                <a:spcPct val="45000"/>
              </a:spcBef>
              <a:buSzTx/>
              <a:buFontTx/>
              <a:buAutoNum type="arabicPeriod"/>
            </a:pPr>
            <a:r>
              <a:rPr lang="en-US" sz="2400" dirty="0" smtClean="0"/>
              <a:t>MTCT </a:t>
            </a:r>
            <a:r>
              <a:rPr lang="en-US" sz="2400" dirty="0" err="1" smtClean="0"/>
              <a:t>mengancam</a:t>
            </a:r>
            <a:r>
              <a:rPr lang="en-US" sz="2400" dirty="0" smtClean="0"/>
              <a:t> </a:t>
            </a:r>
            <a:r>
              <a:rPr lang="en-US" sz="2400" dirty="0" err="1" smtClean="0"/>
              <a:t>kesehatan</a:t>
            </a:r>
            <a:r>
              <a:rPr lang="en-US" sz="2400" dirty="0" smtClean="0"/>
              <a:t> </a:t>
            </a:r>
            <a:r>
              <a:rPr lang="en-US" sz="2400" dirty="0" err="1" smtClean="0"/>
              <a:t>anak</a:t>
            </a:r>
            <a:r>
              <a:rPr lang="en-US" sz="2400" dirty="0" smtClean="0"/>
              <a:t>.</a:t>
            </a:r>
          </a:p>
          <a:p>
            <a:pPr marL="457200" indent="-457200" eaLnBrk="1" hangingPunct="1">
              <a:lnSpc>
                <a:spcPct val="120000"/>
              </a:lnSpc>
              <a:spcBef>
                <a:spcPct val="45000"/>
              </a:spcBef>
              <a:buSzTx/>
              <a:buFontTx/>
              <a:buAutoNum type="arabicPeriod"/>
            </a:pPr>
            <a:r>
              <a:rPr lang="en-US" sz="2400" dirty="0" err="1" smtClean="0"/>
              <a:t>Penularan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dicegah</a:t>
            </a:r>
            <a:r>
              <a:rPr lang="en-US" sz="2400" dirty="0" smtClean="0"/>
              <a:t>.</a:t>
            </a:r>
          </a:p>
          <a:p>
            <a:pPr marL="457200" indent="-457200" eaLnBrk="1" hangingPunct="1">
              <a:lnSpc>
                <a:spcPct val="120000"/>
              </a:lnSpc>
              <a:spcBef>
                <a:spcPct val="45000"/>
              </a:spcBef>
              <a:buSzTx/>
              <a:buFontTx/>
              <a:buAutoNum type="arabicPeriod"/>
            </a:pPr>
            <a:r>
              <a:rPr lang="id-ID" sz="2400" dirty="0" smtClean="0"/>
              <a:t>Akses layanan MTCT sekarang lebih mudah</a:t>
            </a:r>
            <a:endParaRPr lang="en-US" sz="2400" dirty="0" smtClean="0"/>
          </a:p>
        </p:txBody>
      </p:sp>
      <p:pic>
        <p:nvPicPr>
          <p:cNvPr id="6148" name="Picture 28" descr="child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3700" y="2057400"/>
            <a:ext cx="2984500" cy="3810000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37"/>
          <p:cNvSpPr txBox="1">
            <a:spLocks noChangeArrowheads="1"/>
          </p:cNvSpPr>
          <p:nvPr/>
        </p:nvSpPr>
        <p:spPr bwMode="auto">
          <a:xfrm>
            <a:off x="0" y="64770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b="1"/>
              <a:t>Source: De Cock KM, et al. JAMA. 2000; 283 (9): 1175-82 Kourtis et al. JAMA 2001; DeCock et al. JAMA 2000</a:t>
            </a:r>
          </a:p>
          <a:p>
            <a:pPr eaLnBrk="0" hangingPunct="0"/>
            <a:endParaRPr lang="en-US" sz="1200" b="1"/>
          </a:p>
        </p:txBody>
      </p:sp>
      <p:grpSp>
        <p:nvGrpSpPr>
          <p:cNvPr id="2" name="Group 1073"/>
          <p:cNvGrpSpPr>
            <a:grpSpLocks/>
          </p:cNvGrpSpPr>
          <p:nvPr/>
        </p:nvGrpSpPr>
        <p:grpSpPr bwMode="auto">
          <a:xfrm>
            <a:off x="381000" y="1892300"/>
            <a:ext cx="8153400" cy="3898900"/>
            <a:chOff x="240" y="1192"/>
            <a:chExt cx="5136" cy="2456"/>
          </a:xfrm>
        </p:grpSpPr>
        <p:sp>
          <p:nvSpPr>
            <p:cNvPr id="5125" name="Rectangle 1040"/>
            <p:cNvSpPr>
              <a:spLocks noChangeArrowheads="1"/>
            </p:cNvSpPr>
            <p:nvPr/>
          </p:nvSpPr>
          <p:spPr bwMode="auto">
            <a:xfrm>
              <a:off x="4416" y="3312"/>
              <a:ext cx="88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spcBef>
                  <a:spcPct val="20000"/>
                </a:spcBef>
                <a:buClr>
                  <a:srgbClr val="FFFF66"/>
                </a:buClr>
                <a:buSzPct val="135000"/>
              </a:pPr>
              <a:r>
                <a:rPr lang="en-US" sz="2400" b="1"/>
                <a:t>30-35 %</a:t>
              </a:r>
            </a:p>
          </p:txBody>
        </p:sp>
        <p:sp>
          <p:nvSpPr>
            <p:cNvPr id="5126" name="Rectangle 1041"/>
            <p:cNvSpPr>
              <a:spLocks noChangeArrowheads="1"/>
            </p:cNvSpPr>
            <p:nvPr/>
          </p:nvSpPr>
          <p:spPr bwMode="auto">
            <a:xfrm>
              <a:off x="240" y="3312"/>
              <a:ext cx="417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FFFF66"/>
                </a:buClr>
                <a:buSzPct val="135000"/>
              </a:pPr>
              <a:r>
                <a:rPr lang="en-US" sz="2400" b="1"/>
                <a:t>Keseluruhan dg menyusui sp 18-24 bulan</a:t>
              </a:r>
            </a:p>
          </p:txBody>
        </p:sp>
        <p:sp>
          <p:nvSpPr>
            <p:cNvPr id="5127" name="Rectangle 1042"/>
            <p:cNvSpPr>
              <a:spLocks noChangeArrowheads="1"/>
            </p:cNvSpPr>
            <p:nvPr/>
          </p:nvSpPr>
          <p:spPr bwMode="auto">
            <a:xfrm>
              <a:off x="4435" y="3024"/>
              <a:ext cx="8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spcBef>
                  <a:spcPct val="40000"/>
                </a:spcBef>
                <a:buClr>
                  <a:srgbClr val="FFFF99"/>
                </a:buClr>
                <a:buSzPct val="135000"/>
              </a:pPr>
              <a:r>
                <a:rPr lang="en-US" sz="2400" b="1"/>
                <a:t>25-30 %</a:t>
              </a:r>
            </a:p>
          </p:txBody>
        </p:sp>
        <p:sp>
          <p:nvSpPr>
            <p:cNvPr id="5128" name="Rectangle 1043"/>
            <p:cNvSpPr>
              <a:spLocks noChangeArrowheads="1"/>
            </p:cNvSpPr>
            <p:nvPr/>
          </p:nvSpPr>
          <p:spPr bwMode="auto">
            <a:xfrm>
              <a:off x="240" y="3024"/>
              <a:ext cx="37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FFFF66"/>
                </a:buClr>
                <a:buSzPct val="135000"/>
              </a:pPr>
              <a:r>
                <a:rPr lang="en-US" sz="2400" b="1"/>
                <a:t>Keseluruhan dg menyusui sp 6 bulan</a:t>
              </a:r>
            </a:p>
          </p:txBody>
        </p:sp>
        <p:sp>
          <p:nvSpPr>
            <p:cNvPr id="5129" name="Rectangle 1044"/>
            <p:cNvSpPr>
              <a:spLocks noChangeArrowheads="1"/>
            </p:cNvSpPr>
            <p:nvPr/>
          </p:nvSpPr>
          <p:spPr bwMode="auto">
            <a:xfrm>
              <a:off x="4435" y="2688"/>
              <a:ext cx="86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spcBef>
                  <a:spcPct val="40000"/>
                </a:spcBef>
                <a:buClr>
                  <a:srgbClr val="FFFF99"/>
                </a:buClr>
                <a:buSzPct val="135000"/>
              </a:pPr>
              <a:r>
                <a:rPr lang="en-US" sz="2400" b="1"/>
                <a:t>20-25 %</a:t>
              </a:r>
            </a:p>
          </p:txBody>
        </p:sp>
        <p:sp>
          <p:nvSpPr>
            <p:cNvPr id="5130" name="Rectangle 1045"/>
            <p:cNvSpPr>
              <a:spLocks noChangeArrowheads="1"/>
            </p:cNvSpPr>
            <p:nvPr/>
          </p:nvSpPr>
          <p:spPr bwMode="auto">
            <a:xfrm>
              <a:off x="240" y="2688"/>
              <a:ext cx="331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FFFF66"/>
                </a:buClr>
                <a:buSzPct val="135000"/>
              </a:pPr>
              <a:r>
                <a:rPr lang="en-US" sz="2400" b="1"/>
                <a:t>Keseluruhan tanpa menyusui	</a:t>
              </a:r>
            </a:p>
          </p:txBody>
        </p:sp>
        <p:sp>
          <p:nvSpPr>
            <p:cNvPr id="5131" name="AutoShape 1027"/>
            <p:cNvSpPr>
              <a:spLocks noChangeArrowheads="1"/>
            </p:cNvSpPr>
            <p:nvPr/>
          </p:nvSpPr>
          <p:spPr bwMode="auto">
            <a:xfrm>
              <a:off x="288" y="1704"/>
              <a:ext cx="672" cy="360"/>
            </a:xfrm>
            <a:prstGeom prst="roundRect">
              <a:avLst>
                <a:gd name="adj" fmla="val 11903"/>
              </a:avLst>
            </a:prstGeom>
            <a:solidFill>
              <a:srgbClr val="FFFF66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132" name="AutoShape 1028"/>
            <p:cNvSpPr>
              <a:spLocks noChangeArrowheads="1"/>
            </p:cNvSpPr>
            <p:nvPr/>
          </p:nvSpPr>
          <p:spPr bwMode="auto">
            <a:xfrm>
              <a:off x="2544" y="1704"/>
              <a:ext cx="672" cy="360"/>
            </a:xfrm>
            <a:prstGeom prst="roundRect">
              <a:avLst>
                <a:gd name="adj" fmla="val 11903"/>
              </a:avLst>
            </a:prstGeom>
            <a:solidFill>
              <a:srgbClr val="FF99FF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133" name="AutoShape 1029"/>
            <p:cNvSpPr>
              <a:spLocks noChangeArrowheads="1"/>
            </p:cNvSpPr>
            <p:nvPr/>
          </p:nvSpPr>
          <p:spPr bwMode="auto">
            <a:xfrm>
              <a:off x="3216" y="1704"/>
              <a:ext cx="864" cy="360"/>
            </a:xfrm>
            <a:prstGeom prst="roundRect">
              <a:avLst>
                <a:gd name="adj" fmla="val 11903"/>
              </a:avLst>
            </a:prstGeom>
            <a:solidFill>
              <a:schemeClr val="accent2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134" name="Text Box 1030"/>
            <p:cNvSpPr txBox="1">
              <a:spLocks noChangeArrowheads="1"/>
            </p:cNvSpPr>
            <p:nvPr/>
          </p:nvSpPr>
          <p:spPr bwMode="auto">
            <a:xfrm>
              <a:off x="672" y="1295"/>
              <a:ext cx="16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/>
                <a:t>Selama kehamilan</a:t>
              </a:r>
            </a:p>
          </p:txBody>
        </p:sp>
        <p:sp>
          <p:nvSpPr>
            <p:cNvPr id="5135" name="Text Box 1031"/>
            <p:cNvSpPr txBox="1">
              <a:spLocks noChangeArrowheads="1"/>
            </p:cNvSpPr>
            <p:nvPr/>
          </p:nvSpPr>
          <p:spPr bwMode="auto">
            <a:xfrm>
              <a:off x="2571" y="1744"/>
              <a:ext cx="645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600" b="1">
                  <a:solidFill>
                    <a:srgbClr val="000066"/>
                  </a:solidFill>
                </a:rPr>
                <a:t>Proses lahir</a:t>
              </a:r>
            </a:p>
          </p:txBody>
        </p:sp>
        <p:sp>
          <p:nvSpPr>
            <p:cNvPr id="5136" name="Text Box 1032"/>
            <p:cNvSpPr txBox="1">
              <a:spLocks noChangeArrowheads="1"/>
            </p:cNvSpPr>
            <p:nvPr/>
          </p:nvSpPr>
          <p:spPr bwMode="auto">
            <a:xfrm>
              <a:off x="1200" y="2168"/>
              <a:ext cx="3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/>
                <a:t>4%</a:t>
              </a:r>
              <a:endParaRPr lang="th-TH" sz="2400" b="1"/>
            </a:p>
          </p:txBody>
        </p:sp>
        <p:sp>
          <p:nvSpPr>
            <p:cNvPr id="5137" name="Text Box 1033"/>
            <p:cNvSpPr txBox="1">
              <a:spLocks noChangeArrowheads="1"/>
            </p:cNvSpPr>
            <p:nvPr/>
          </p:nvSpPr>
          <p:spPr bwMode="auto">
            <a:xfrm>
              <a:off x="1968" y="2168"/>
              <a:ext cx="5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/>
                <a:t>12%</a:t>
              </a:r>
              <a:endParaRPr lang="th-TH" sz="2400" b="1"/>
            </a:p>
          </p:txBody>
        </p:sp>
        <p:sp>
          <p:nvSpPr>
            <p:cNvPr id="5138" name="Text Box 1035"/>
            <p:cNvSpPr txBox="1">
              <a:spLocks noChangeArrowheads="1"/>
            </p:cNvSpPr>
            <p:nvPr/>
          </p:nvSpPr>
          <p:spPr bwMode="auto">
            <a:xfrm>
              <a:off x="3391" y="1192"/>
              <a:ext cx="1889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200" b="1"/>
                <a:t>Post partum sampai laktasi</a:t>
              </a:r>
            </a:p>
          </p:txBody>
        </p:sp>
        <p:sp>
          <p:nvSpPr>
            <p:cNvPr id="5139" name="Text Box 1051"/>
            <p:cNvSpPr txBox="1">
              <a:spLocks noChangeArrowheads="1"/>
            </p:cNvSpPr>
            <p:nvPr/>
          </p:nvSpPr>
          <p:spPr bwMode="auto">
            <a:xfrm>
              <a:off x="467" y="2168"/>
              <a:ext cx="3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/>
                <a:t>1%</a:t>
              </a:r>
              <a:endParaRPr lang="th-TH" sz="2400" b="1"/>
            </a:p>
          </p:txBody>
        </p:sp>
        <p:sp>
          <p:nvSpPr>
            <p:cNvPr id="5140" name="Text Box 1052"/>
            <p:cNvSpPr txBox="1">
              <a:spLocks noChangeArrowheads="1"/>
            </p:cNvSpPr>
            <p:nvPr/>
          </p:nvSpPr>
          <p:spPr bwMode="auto">
            <a:xfrm>
              <a:off x="288" y="1775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66"/>
                  </a:solidFill>
                </a:rPr>
                <a:t>0 - 14 mg</a:t>
              </a:r>
              <a:endParaRPr lang="th-TH" sz="1600" b="1">
                <a:solidFill>
                  <a:srgbClr val="000066"/>
                </a:solidFill>
              </a:endParaRPr>
            </a:p>
          </p:txBody>
        </p:sp>
        <p:sp>
          <p:nvSpPr>
            <p:cNvPr id="5141" name="AutoShape 1053"/>
            <p:cNvSpPr>
              <a:spLocks noChangeArrowheads="1"/>
            </p:cNvSpPr>
            <p:nvPr/>
          </p:nvSpPr>
          <p:spPr bwMode="auto">
            <a:xfrm>
              <a:off x="960" y="1704"/>
              <a:ext cx="768" cy="360"/>
            </a:xfrm>
            <a:prstGeom prst="roundRect">
              <a:avLst>
                <a:gd name="adj" fmla="val 11903"/>
              </a:avLst>
            </a:prstGeom>
            <a:solidFill>
              <a:srgbClr val="FFFF66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142" name="AutoShape 1054"/>
            <p:cNvSpPr>
              <a:spLocks noChangeArrowheads="1"/>
            </p:cNvSpPr>
            <p:nvPr/>
          </p:nvSpPr>
          <p:spPr bwMode="auto">
            <a:xfrm>
              <a:off x="1728" y="1704"/>
              <a:ext cx="816" cy="360"/>
            </a:xfrm>
            <a:prstGeom prst="roundRect">
              <a:avLst>
                <a:gd name="adj" fmla="val 11903"/>
              </a:avLst>
            </a:prstGeom>
            <a:solidFill>
              <a:srgbClr val="FFFF66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143" name="Text Box 1055"/>
            <p:cNvSpPr txBox="1">
              <a:spLocks noChangeArrowheads="1"/>
            </p:cNvSpPr>
            <p:nvPr/>
          </p:nvSpPr>
          <p:spPr bwMode="auto">
            <a:xfrm>
              <a:off x="1008" y="1775"/>
              <a:ext cx="73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66"/>
                  </a:solidFill>
                </a:rPr>
                <a:t>14 – 36mg</a:t>
              </a:r>
              <a:endParaRPr lang="th-TH" sz="1600" b="1">
                <a:solidFill>
                  <a:srgbClr val="000066"/>
                </a:solidFill>
              </a:endParaRPr>
            </a:p>
          </p:txBody>
        </p:sp>
        <p:sp>
          <p:nvSpPr>
            <p:cNvPr id="5144" name="Text Box 1056"/>
            <p:cNvSpPr txBox="1">
              <a:spLocks noChangeArrowheads="1"/>
            </p:cNvSpPr>
            <p:nvPr/>
          </p:nvSpPr>
          <p:spPr bwMode="auto">
            <a:xfrm>
              <a:off x="1632" y="1776"/>
              <a:ext cx="10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66"/>
                  </a:solidFill>
                </a:rPr>
                <a:t>36 mg - lahir</a:t>
              </a:r>
              <a:endParaRPr lang="th-TH" sz="1600" b="1">
                <a:solidFill>
                  <a:srgbClr val="000066"/>
                </a:solidFill>
              </a:endParaRPr>
            </a:p>
          </p:txBody>
        </p:sp>
        <p:sp>
          <p:nvSpPr>
            <p:cNvPr id="5145" name="Text Box 1057"/>
            <p:cNvSpPr txBox="1">
              <a:spLocks noChangeArrowheads="1"/>
            </p:cNvSpPr>
            <p:nvPr/>
          </p:nvSpPr>
          <p:spPr bwMode="auto">
            <a:xfrm>
              <a:off x="2496" y="1304"/>
              <a:ext cx="66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/>
                <a:t>Partus</a:t>
              </a:r>
            </a:p>
          </p:txBody>
        </p:sp>
        <p:sp>
          <p:nvSpPr>
            <p:cNvPr id="5146" name="Text Box 1058"/>
            <p:cNvSpPr txBox="1">
              <a:spLocks noChangeArrowheads="1"/>
            </p:cNvSpPr>
            <p:nvPr/>
          </p:nvSpPr>
          <p:spPr bwMode="auto">
            <a:xfrm>
              <a:off x="2726" y="2168"/>
              <a:ext cx="3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/>
                <a:t>8%</a:t>
              </a:r>
              <a:endParaRPr lang="th-TH" sz="2400" b="1"/>
            </a:p>
          </p:txBody>
        </p:sp>
        <p:sp>
          <p:nvSpPr>
            <p:cNvPr id="5147" name="Text Box 1059"/>
            <p:cNvSpPr txBox="1">
              <a:spLocks noChangeArrowheads="1"/>
            </p:cNvSpPr>
            <p:nvPr/>
          </p:nvSpPr>
          <p:spPr bwMode="auto">
            <a:xfrm>
              <a:off x="3494" y="2158"/>
              <a:ext cx="3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/>
                <a:t>7%</a:t>
              </a:r>
              <a:endParaRPr lang="th-TH" sz="2400" b="1"/>
            </a:p>
          </p:txBody>
        </p:sp>
        <p:sp>
          <p:nvSpPr>
            <p:cNvPr id="5148" name="AutoShape 1060"/>
            <p:cNvSpPr>
              <a:spLocks noChangeArrowheads="1"/>
            </p:cNvSpPr>
            <p:nvPr/>
          </p:nvSpPr>
          <p:spPr bwMode="auto">
            <a:xfrm>
              <a:off x="4080" y="1704"/>
              <a:ext cx="1296" cy="360"/>
            </a:xfrm>
            <a:prstGeom prst="roundRect">
              <a:avLst>
                <a:gd name="adj" fmla="val 11903"/>
              </a:avLst>
            </a:prstGeom>
            <a:solidFill>
              <a:schemeClr val="accent2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149" name="Text Box 1061"/>
            <p:cNvSpPr txBox="1">
              <a:spLocks noChangeArrowheads="1"/>
            </p:cNvSpPr>
            <p:nvPr/>
          </p:nvSpPr>
          <p:spPr bwMode="auto">
            <a:xfrm>
              <a:off x="3209" y="1775"/>
              <a:ext cx="60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66"/>
                  </a:solidFill>
                </a:rPr>
                <a:t>0 - 6 bln</a:t>
              </a:r>
              <a:endParaRPr lang="th-TH" sz="1600" b="1">
                <a:solidFill>
                  <a:srgbClr val="000066"/>
                </a:solidFill>
              </a:endParaRPr>
            </a:p>
          </p:txBody>
        </p:sp>
        <p:sp>
          <p:nvSpPr>
            <p:cNvPr id="5150" name="Text Box 1062"/>
            <p:cNvSpPr txBox="1">
              <a:spLocks noChangeArrowheads="1"/>
            </p:cNvSpPr>
            <p:nvPr/>
          </p:nvSpPr>
          <p:spPr bwMode="auto">
            <a:xfrm>
              <a:off x="4338" y="1775"/>
              <a:ext cx="6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66"/>
                  </a:solidFill>
                </a:rPr>
                <a:t>6 - 24 Bln</a:t>
              </a:r>
              <a:endParaRPr lang="th-TH" sz="1600" b="1">
                <a:solidFill>
                  <a:srgbClr val="000066"/>
                </a:solidFill>
              </a:endParaRPr>
            </a:p>
          </p:txBody>
        </p:sp>
        <p:sp>
          <p:nvSpPr>
            <p:cNvPr id="5151" name="Text Box 1063"/>
            <p:cNvSpPr txBox="1">
              <a:spLocks noChangeArrowheads="1"/>
            </p:cNvSpPr>
            <p:nvPr/>
          </p:nvSpPr>
          <p:spPr bwMode="auto">
            <a:xfrm>
              <a:off x="4499" y="2158"/>
              <a:ext cx="3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/>
                <a:t>3%</a:t>
              </a:r>
              <a:endParaRPr lang="th-TH" sz="2400" b="1"/>
            </a:p>
          </p:txBody>
        </p:sp>
      </p:grpSp>
      <p:sp>
        <p:nvSpPr>
          <p:cNvPr id="5124" name="Rectangle 1074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AU" sz="4000" smtClean="0"/>
              <a:t>Risiko perkiraan &amp; Waktu Penularan ibu-anak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b="1"/>
              <a:t>Bagaimana</a:t>
            </a:r>
            <a:r>
              <a:rPr lang="en-CA" sz="4000"/>
              <a:t> </a:t>
            </a:r>
            <a:r>
              <a:rPr lang="en-CA" sz="4000" b="1"/>
              <a:t>Pengobatan</a:t>
            </a:r>
            <a:r>
              <a:rPr lang="en-CA" sz="4000"/>
              <a:t> </a:t>
            </a:r>
            <a:r>
              <a:rPr lang="en-CA" sz="4000" b="1"/>
              <a:t>HIV/AIDS</a:t>
            </a:r>
            <a:r>
              <a:rPr lang="en-CA" sz="4000"/>
              <a:t>?</a:t>
            </a:r>
            <a:endParaRPr lang="en-US" sz="400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Minum obat seumur hidup.</a:t>
            </a:r>
          </a:p>
          <a:p>
            <a:r>
              <a:rPr lang="en-CA"/>
              <a:t>Fungsi obat untuk menghambat perkembangan Virus.</a:t>
            </a:r>
          </a:p>
          <a:p>
            <a:r>
              <a:rPr lang="en-CA"/>
              <a:t>Belum ada obat yang mampu menyembuhkan HIV/AIDS</a:t>
            </a:r>
          </a:p>
          <a:p>
            <a:r>
              <a:rPr lang="en-CA"/>
              <a:t>Sekarang obat disediakan pemerintah secara gratis.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277653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3955" name="Picture 3" descr="Robert Gal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81000"/>
            <a:ext cx="3300413" cy="4038600"/>
          </a:xfrm>
          <a:prstGeom prst="rect">
            <a:avLst/>
          </a:prstGeom>
          <a:noFill/>
        </p:spPr>
      </p:pic>
      <p:sp>
        <p:nvSpPr>
          <p:cNvPr id="253956" name="Text Box 4"/>
          <p:cNvSpPr txBox="1">
            <a:spLocks noChangeArrowheads="1"/>
          </p:cNvSpPr>
          <p:nvPr/>
        </p:nvSpPr>
        <p:spPr bwMode="auto">
          <a:xfrm>
            <a:off x="152400" y="4632325"/>
            <a:ext cx="3952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Mei 1983 mengisolasi virus - LAV</a:t>
            </a:r>
          </a:p>
        </p:txBody>
      </p:sp>
      <p:sp>
        <p:nvSpPr>
          <p:cNvPr id="253957" name="Text Box 5"/>
          <p:cNvSpPr txBox="1">
            <a:spLocks noChangeArrowheads="1"/>
          </p:cNvSpPr>
          <p:nvPr/>
        </p:nvSpPr>
        <p:spPr bwMode="auto">
          <a:xfrm>
            <a:off x="4800600" y="4648200"/>
            <a:ext cx="4302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1984 – membiakkan virus – HTLV-III</a:t>
            </a:r>
          </a:p>
        </p:txBody>
      </p:sp>
      <p:sp>
        <p:nvSpPr>
          <p:cNvPr id="253958" name="Text Box 6"/>
          <p:cNvSpPr txBox="1">
            <a:spLocks noChangeArrowheads="1"/>
          </p:cNvSpPr>
          <p:nvPr/>
        </p:nvSpPr>
        <p:spPr bwMode="auto">
          <a:xfrm>
            <a:off x="3759200" y="6019800"/>
            <a:ext cx="162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/>
              <a:t>1986 : HIV</a:t>
            </a:r>
          </a:p>
        </p:txBody>
      </p:sp>
      <p:sp>
        <p:nvSpPr>
          <p:cNvPr id="253959" name="Text Box 7"/>
          <p:cNvSpPr txBox="1">
            <a:spLocks noChangeArrowheads="1"/>
          </p:cNvSpPr>
          <p:nvPr/>
        </p:nvSpPr>
        <p:spPr bwMode="auto">
          <a:xfrm>
            <a:off x="914400" y="5181600"/>
            <a:ext cx="1933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Luc Montaniere</a:t>
            </a:r>
          </a:p>
        </p:txBody>
      </p:sp>
      <p:sp>
        <p:nvSpPr>
          <p:cNvPr id="253960" name="Text Box 8"/>
          <p:cNvSpPr txBox="1">
            <a:spLocks noChangeArrowheads="1"/>
          </p:cNvSpPr>
          <p:nvPr/>
        </p:nvSpPr>
        <p:spPr bwMode="auto">
          <a:xfrm>
            <a:off x="6172200" y="5181600"/>
            <a:ext cx="160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Robert Gallo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6" grpId="0"/>
      <p:bldP spid="253957" grpId="0"/>
      <p:bldP spid="253958" grpId="0"/>
      <p:bldP spid="253959" grpId="0"/>
      <p:bldP spid="25396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458200" cy="815975"/>
          </a:xfrm>
        </p:spPr>
        <p:txBody>
          <a:bodyPr/>
          <a:lstStyle/>
          <a:p>
            <a:pPr eaLnBrk="1" hangingPunct="1"/>
            <a:r>
              <a:rPr lang="en-US" sz="3000" b="1" dirty="0" smtClean="0"/>
              <a:t>MENGAPA AIDS PERLU PERHATIAN KHUSUS 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534400" cy="4968875"/>
          </a:xfrm>
        </p:spPr>
        <p:txBody>
          <a:bodyPr/>
          <a:lstStyle/>
          <a:p>
            <a:pPr eaLnBrk="1" hangingPunct="1"/>
            <a:r>
              <a:rPr lang="en-US" sz="2800" smtClean="0"/>
              <a:t>Belum ada obat yg efektif utk menyembuhkanya, juga belum ada vaksin</a:t>
            </a:r>
            <a:r>
              <a:rPr lang="id-ID" sz="2800" smtClean="0"/>
              <a:t>.</a:t>
            </a:r>
            <a:endParaRPr lang="en-US" sz="2800" smtClean="0"/>
          </a:p>
          <a:p>
            <a:pPr eaLnBrk="1" hangingPunct="1"/>
            <a:r>
              <a:rPr lang="en-US" sz="2800" smtClean="0"/>
              <a:t>Orang yang terinfeksi virus HIV akan menjadi pembawa dan penular virus HIV selama hidupnya</a:t>
            </a:r>
            <a:r>
              <a:rPr lang="id-ID" sz="2800" smtClean="0"/>
              <a:t>.</a:t>
            </a:r>
            <a:endParaRPr lang="en-US" sz="2800" smtClean="0"/>
          </a:p>
          <a:p>
            <a:pPr eaLnBrk="1" hangingPunct="1"/>
            <a:r>
              <a:rPr lang="en-US" sz="2800" smtClean="0"/>
              <a:t>Hampir semua meninggal dalam 5 (lima) tahun sesudah menunjukkan gejala pertama AIDS </a:t>
            </a:r>
            <a:r>
              <a:rPr lang="id-ID" sz="2800" smtClean="0"/>
              <a:t>.</a:t>
            </a:r>
            <a:endParaRPr lang="en-GB" sz="2800" smtClean="0"/>
          </a:p>
          <a:p>
            <a:pPr eaLnBrk="1" hangingPunct="1"/>
            <a:r>
              <a:rPr lang="en-US" sz="2700" smtClean="0"/>
              <a:t>Usia harapan hidup 60 th menurun menjadi 40 tahun </a:t>
            </a:r>
          </a:p>
          <a:p>
            <a:pPr eaLnBrk="1" hangingPunct="1"/>
            <a:r>
              <a:rPr lang="id-ID" sz="2800" smtClean="0"/>
              <a:t>Telah menimbulkan dampak sosial, ekonomi, kesehatan dan politik.</a:t>
            </a:r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1" descr="n_14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025"/>
            <a:ext cx="9144000" cy="620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ids_no_peni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285728"/>
            <a:ext cx="8795461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ids_no_vagin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0"/>
            <a:ext cx="892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D:\Foto\Foto0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1071563" y="4000500"/>
            <a:ext cx="7000875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KONTAK KU 08122507099</a:t>
            </a:r>
          </a:p>
          <a:p>
            <a:pPr algn="ctr"/>
            <a:r>
              <a:rPr lang="pl-PL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WA: </a:t>
            </a:r>
            <a:r>
              <a:rPr lang="pl-PL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085226046650</a:t>
            </a:r>
            <a:endParaRPr lang="pl-PL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  <a:p>
            <a:pPr algn="ctr"/>
            <a:r>
              <a:rPr lang="pl-PL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E-mail: </a:t>
            </a:r>
            <a:r>
              <a:rPr lang="pl-PL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darmon</a:t>
            </a:r>
            <a:r>
              <a:rPr lang="id-ID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o196816</a:t>
            </a:r>
            <a:endParaRPr lang="pl-PL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  <a:p>
            <a:pPr algn="ctr"/>
            <a:r>
              <a:rPr lang="pl-PL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@</a:t>
            </a:r>
            <a:r>
              <a:rPr lang="id-ID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g</a:t>
            </a:r>
            <a:r>
              <a:rPr lang="pl-PL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mail.com</a:t>
            </a:r>
            <a:endParaRPr lang="id-ID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STRATEGIS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Pelatihan PITC/KTIP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74280-25B3-4DAA-9E57-667A60DC1DC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1524000"/>
            <a:ext cx="8610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/>
          <a:lstStyle/>
          <a:p>
            <a:pPr marL="609484" indent="-609484" algn="just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sv-SE" sz="2700" dirty="0">
                <a:latin typeface="+mj-lt"/>
              </a:rPr>
              <a:t>Meningkatnya beberapa penyakit menular (</a:t>
            </a:r>
            <a:r>
              <a:rPr lang="sv-SE" sz="2700" i="1" dirty="0">
                <a:latin typeface="+mj-lt"/>
              </a:rPr>
              <a:t>re-emerging diseases</a:t>
            </a:r>
            <a:r>
              <a:rPr lang="sv-SE" sz="2700" dirty="0" smtClean="0">
                <a:latin typeface="+mj-lt"/>
              </a:rPr>
              <a:t>), </a:t>
            </a:r>
            <a:r>
              <a:rPr lang="sv-SE" sz="2700" dirty="0">
                <a:latin typeface="+mj-lt"/>
              </a:rPr>
              <a:t>degeneratif dan timbulnya berbagai penyakit baru (</a:t>
            </a:r>
            <a:r>
              <a:rPr lang="sv-SE" sz="2700" i="1" dirty="0">
                <a:latin typeface="+mj-lt"/>
              </a:rPr>
              <a:t>new emerging diseases</a:t>
            </a:r>
            <a:r>
              <a:rPr lang="sv-SE" sz="2700" dirty="0">
                <a:latin typeface="+mj-lt"/>
              </a:rPr>
              <a:t>) </a:t>
            </a:r>
          </a:p>
          <a:p>
            <a:pPr marL="609484" indent="-609484" algn="just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sv-SE" sz="2700" dirty="0">
                <a:latin typeface="+mj-lt"/>
              </a:rPr>
              <a:t>Ancaman globalisasi dan </a:t>
            </a:r>
            <a:r>
              <a:rPr lang="sv-SE" sz="2700" dirty="0" smtClean="0">
                <a:latin typeface="+mj-lt"/>
              </a:rPr>
              <a:t>liberalisasi</a:t>
            </a:r>
            <a:r>
              <a:rPr lang="id-ID" sz="2700" dirty="0" smtClean="0">
                <a:latin typeface="+mj-lt"/>
              </a:rPr>
              <a:t>:  perpindahan penduduk dg cepat. </a:t>
            </a:r>
            <a:endParaRPr lang="sv-SE" sz="2700" dirty="0">
              <a:latin typeface="+mj-lt"/>
            </a:endParaRPr>
          </a:p>
          <a:p>
            <a:pPr marL="609484" indent="-609484" algn="just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sv-SE" sz="2700" b="1" u="sng" dirty="0" smtClean="0">
                <a:latin typeface="+mj-lt"/>
              </a:rPr>
              <a:t>HIV</a:t>
            </a:r>
            <a:r>
              <a:rPr lang="id-ID" sz="2700" b="1" u="sng" dirty="0" smtClean="0">
                <a:latin typeface="+mj-lt"/>
              </a:rPr>
              <a:t>-</a:t>
            </a:r>
            <a:r>
              <a:rPr lang="sv-SE" sz="2700" b="1" u="sng" dirty="0" smtClean="0">
                <a:latin typeface="+mj-lt"/>
              </a:rPr>
              <a:t>AIDS </a:t>
            </a:r>
            <a:r>
              <a:rPr lang="sv-SE" sz="2700" b="1" u="sng" dirty="0">
                <a:latin typeface="+mj-lt"/>
              </a:rPr>
              <a:t>adalah salah satu penyakit yang dipengaruhi oleh </a:t>
            </a:r>
            <a:r>
              <a:rPr lang="sv-SE" sz="2700" b="1" i="1" u="sng" dirty="0">
                <a:latin typeface="+mj-lt"/>
              </a:rPr>
              <a:t>faktor perilaku/ gaya hidup dan </a:t>
            </a:r>
            <a:r>
              <a:rPr lang="sv-SE" sz="2700" b="1" i="1" u="sng" dirty="0" smtClean="0">
                <a:latin typeface="+mj-lt"/>
              </a:rPr>
              <a:t>mobili</a:t>
            </a:r>
            <a:r>
              <a:rPr lang="id-ID" sz="2700" b="1" i="1" u="sng" dirty="0" smtClean="0">
                <a:latin typeface="+mj-lt"/>
              </a:rPr>
              <a:t>tas</a:t>
            </a:r>
            <a:r>
              <a:rPr lang="sv-SE" sz="2700" b="1" u="sng" dirty="0" smtClean="0">
                <a:latin typeface="+mj-lt"/>
              </a:rPr>
              <a:t> penduduk</a:t>
            </a:r>
            <a:r>
              <a:rPr lang="id-ID" sz="2700" b="1" u="sng" dirty="0" smtClean="0">
                <a:latin typeface="+mj-lt"/>
              </a:rPr>
              <a:t>.</a:t>
            </a:r>
            <a:endParaRPr lang="sv-SE" sz="2700" b="1" u="sng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323851" y="4436746"/>
            <a:ext cx="2303463" cy="223266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br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lt1"/>
              </a:solidFill>
              <a:latin typeface="Arial Black"/>
              <a:cs typeface="Arial Black"/>
            </a:endParaRPr>
          </a:p>
          <a:p>
            <a:pPr algn="ctr">
              <a:defRPr/>
            </a:pPr>
            <a:endParaRPr lang="en-US" sz="1200" dirty="0">
              <a:solidFill>
                <a:schemeClr val="lt1"/>
              </a:solidFill>
              <a:latin typeface="Arial Black"/>
              <a:cs typeface="Arial Black"/>
            </a:endParaRPr>
          </a:p>
          <a:p>
            <a:pPr algn="ctr">
              <a:defRPr/>
            </a:pPr>
            <a:endParaRPr lang="en-US" sz="1200" dirty="0">
              <a:solidFill>
                <a:schemeClr val="lt1"/>
              </a:solidFill>
              <a:latin typeface="Arial Black"/>
              <a:cs typeface="Arial Black"/>
            </a:endParaRPr>
          </a:p>
          <a:p>
            <a:pPr algn="ctr">
              <a:defRPr/>
            </a:pPr>
            <a:r>
              <a:rPr lang="en-US" sz="1600" dirty="0">
                <a:solidFill>
                  <a:schemeClr val="lt1"/>
                </a:solidFill>
                <a:latin typeface="Arial Black"/>
                <a:cs typeface="Arial Black"/>
              </a:rPr>
              <a:t>orang </a:t>
            </a:r>
            <a:r>
              <a:rPr lang="en-US" sz="1600" dirty="0" err="1">
                <a:solidFill>
                  <a:schemeClr val="lt1"/>
                </a:solidFill>
                <a:latin typeface="Arial Black"/>
                <a:cs typeface="Arial Black"/>
              </a:rPr>
              <a:t>mengetahui</a:t>
            </a:r>
            <a:r>
              <a:rPr lang="en-US" sz="1600" dirty="0">
                <a:solidFill>
                  <a:schemeClr val="lt1"/>
                </a:solidFill>
                <a:latin typeface="Arial Black"/>
                <a:cs typeface="Arial Black"/>
              </a:rPr>
              <a:t> status </a:t>
            </a:r>
            <a:r>
              <a:rPr lang="en-US" sz="1600" dirty="0" err="1">
                <a:solidFill>
                  <a:schemeClr val="lt1"/>
                </a:solidFill>
                <a:latin typeface="Arial Black"/>
                <a:cs typeface="Arial Black"/>
              </a:rPr>
              <a:t>HIVnya</a:t>
            </a:r>
            <a:endParaRPr lang="en-US" sz="1600" dirty="0">
              <a:solidFill>
                <a:schemeClr val="lt1"/>
              </a:solidFill>
              <a:latin typeface="Arial Black"/>
              <a:cs typeface="Arial Black"/>
            </a:endParaRP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250825" y="1628776"/>
            <a:ext cx="2736850" cy="151257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br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lt1"/>
                </a:solidFill>
                <a:latin typeface="Arial Black"/>
                <a:cs typeface="Arial Black"/>
              </a:rPr>
              <a:t>Zero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Arial Black"/>
                <a:cs typeface="Arial Black"/>
              </a:rPr>
              <a:t>new HIV infection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3203575" y="1628776"/>
            <a:ext cx="2736850" cy="151257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br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400" dirty="0">
                <a:latin typeface="Arial Black"/>
                <a:cs typeface="Arial Black"/>
              </a:rPr>
              <a:t>Zero</a:t>
            </a:r>
          </a:p>
          <a:p>
            <a:pPr algn="ctr">
              <a:defRPr/>
            </a:pPr>
            <a:r>
              <a:rPr lang="en-US" sz="2400" dirty="0">
                <a:latin typeface="Arial Black"/>
                <a:cs typeface="Arial Black"/>
              </a:rPr>
              <a:t>AIDS related death</a:t>
            </a: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6084888" y="1628776"/>
            <a:ext cx="2735262" cy="151257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br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lt1"/>
                </a:solidFill>
                <a:latin typeface="Arial Black"/>
                <a:cs typeface="Arial Black"/>
              </a:rPr>
              <a:t>Zero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Arial Black"/>
                <a:cs typeface="Arial Black"/>
              </a:rPr>
              <a:t>discrimination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348039" y="4509136"/>
            <a:ext cx="2447925" cy="223266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br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dirty="0">
              <a:latin typeface="Arial Black"/>
              <a:cs typeface="Arial Black"/>
            </a:endParaRPr>
          </a:p>
          <a:p>
            <a:pPr algn="ctr">
              <a:defRPr/>
            </a:pPr>
            <a:endParaRPr lang="en-US" sz="1200" dirty="0">
              <a:latin typeface="Arial Black"/>
              <a:cs typeface="Arial Black"/>
            </a:endParaRPr>
          </a:p>
          <a:p>
            <a:pPr algn="ctr">
              <a:defRPr/>
            </a:pPr>
            <a:endParaRPr lang="en-US" sz="1200" dirty="0">
              <a:latin typeface="Arial Black"/>
              <a:cs typeface="Arial Black"/>
            </a:endParaRPr>
          </a:p>
          <a:p>
            <a:pPr algn="ctr">
              <a:defRPr/>
            </a:pPr>
            <a:r>
              <a:rPr lang="en-US" sz="1600" dirty="0">
                <a:latin typeface="Arial Black"/>
                <a:cs typeface="Arial Black"/>
              </a:rPr>
              <a:t>ODHA </a:t>
            </a:r>
            <a:r>
              <a:rPr lang="en-US" sz="1600" dirty="0" err="1">
                <a:latin typeface="Arial Black"/>
                <a:cs typeface="Arial Black"/>
              </a:rPr>
              <a:t>mendapatkan</a:t>
            </a:r>
            <a:r>
              <a:rPr lang="en-US" sz="1600" dirty="0">
                <a:latin typeface="Arial Black"/>
                <a:cs typeface="Arial Black"/>
              </a:rPr>
              <a:t> ARV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300788" y="4436746"/>
            <a:ext cx="2303462" cy="223266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br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lt1"/>
              </a:solidFill>
              <a:latin typeface="Arial Black"/>
              <a:cs typeface="Arial Black"/>
            </a:endParaRPr>
          </a:p>
          <a:p>
            <a:pPr algn="ctr">
              <a:defRPr/>
            </a:pPr>
            <a:endParaRPr lang="en-US" sz="1200" dirty="0">
              <a:solidFill>
                <a:schemeClr val="lt1"/>
              </a:solidFill>
              <a:latin typeface="Arial Black"/>
              <a:cs typeface="Arial Black"/>
            </a:endParaRPr>
          </a:p>
          <a:p>
            <a:pPr algn="ctr">
              <a:defRPr/>
            </a:pPr>
            <a:endParaRPr lang="en-US" sz="1200" dirty="0">
              <a:solidFill>
                <a:schemeClr val="lt1"/>
              </a:solidFill>
              <a:latin typeface="Arial Black"/>
              <a:cs typeface="Arial Black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lt1"/>
                </a:solidFill>
                <a:latin typeface="Arial Black"/>
                <a:cs typeface="Arial Black"/>
              </a:rPr>
              <a:t>ODHA on ART </a:t>
            </a:r>
            <a:r>
              <a:rPr lang="en-US" sz="1400" dirty="0" err="1">
                <a:solidFill>
                  <a:schemeClr val="lt1"/>
                </a:solidFill>
                <a:latin typeface="Arial Black"/>
                <a:cs typeface="Arial Black"/>
              </a:rPr>
              <a:t>mengalami</a:t>
            </a:r>
            <a:r>
              <a:rPr lang="en-US" sz="1400" dirty="0">
                <a:solidFill>
                  <a:schemeClr val="lt1"/>
                </a:solidFill>
                <a:latin typeface="Arial Black"/>
                <a:cs typeface="Arial Black"/>
              </a:rPr>
              <a:t> </a:t>
            </a:r>
            <a:r>
              <a:rPr lang="en-US" sz="1400" dirty="0" err="1">
                <a:solidFill>
                  <a:schemeClr val="lt1"/>
                </a:solidFill>
                <a:latin typeface="Arial Black"/>
                <a:cs typeface="Arial Black"/>
              </a:rPr>
              <a:t>supresi</a:t>
            </a:r>
            <a:r>
              <a:rPr lang="en-US" sz="1400" dirty="0">
                <a:solidFill>
                  <a:schemeClr val="lt1"/>
                </a:solidFill>
                <a:latin typeface="Arial Black"/>
                <a:cs typeface="Arial Black"/>
              </a:rPr>
              <a:t> VL</a:t>
            </a:r>
          </a:p>
        </p:txBody>
      </p:sp>
      <p:sp>
        <p:nvSpPr>
          <p:cNvPr id="20488" name="TextBox 9"/>
          <p:cNvSpPr txBox="1">
            <a:spLocks noChangeArrowheads="1"/>
          </p:cNvSpPr>
          <p:nvPr/>
        </p:nvSpPr>
        <p:spPr bwMode="auto">
          <a:xfrm>
            <a:off x="827088" y="4739640"/>
            <a:ext cx="16573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FFFFFF"/>
                </a:solidFill>
                <a:latin typeface="Arial Black" pitchFamily="34" charset="0"/>
              </a:rPr>
              <a:t>90%</a:t>
            </a:r>
          </a:p>
        </p:txBody>
      </p:sp>
      <p:sp>
        <p:nvSpPr>
          <p:cNvPr id="20489" name="TextBox 10"/>
          <p:cNvSpPr txBox="1">
            <a:spLocks noChangeArrowheads="1"/>
          </p:cNvSpPr>
          <p:nvPr/>
        </p:nvSpPr>
        <p:spPr bwMode="auto">
          <a:xfrm>
            <a:off x="3779838" y="4787266"/>
            <a:ext cx="1655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Arial Black" pitchFamily="34" charset="0"/>
              </a:rPr>
              <a:t>90%</a:t>
            </a:r>
          </a:p>
        </p:txBody>
      </p:sp>
      <p:sp>
        <p:nvSpPr>
          <p:cNvPr id="20490" name="TextBox 11"/>
          <p:cNvSpPr txBox="1">
            <a:spLocks noChangeArrowheads="1"/>
          </p:cNvSpPr>
          <p:nvPr/>
        </p:nvSpPr>
        <p:spPr bwMode="auto">
          <a:xfrm>
            <a:off x="6732588" y="4787266"/>
            <a:ext cx="1655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FFFFFF"/>
                </a:solidFill>
                <a:latin typeface="Arial Black" pitchFamily="34" charset="0"/>
              </a:rPr>
              <a:t>90%</a:t>
            </a:r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>
            <a:off x="2195514" y="3284220"/>
            <a:ext cx="4752975" cy="115252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noFill/>
          </a:ln>
          <a:effectLst>
            <a:outerShdw blurRad="50800" dist="38100" dir="2700000" algn="br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dirty="0">
              <a:solidFill>
                <a:schemeClr val="lt1"/>
              </a:solidFill>
              <a:latin typeface="Arial Black"/>
              <a:cs typeface="Arial Black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692276" y="908686"/>
            <a:ext cx="5832475" cy="647700"/>
          </a:xfrm>
          <a:prstGeom prst="rect">
            <a:avLst/>
          </a:prstGeom>
          <a:solidFill>
            <a:srgbClr val="000000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br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lt1"/>
                </a:solidFill>
                <a:latin typeface="Arial Black"/>
                <a:cs typeface="Arial Black"/>
              </a:rPr>
              <a:t>3 ZERO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79388" y="186690"/>
            <a:ext cx="8856662" cy="649606"/>
          </a:xfrm>
          <a:prstGeom prst="rect">
            <a:avLst/>
          </a:prstGeom>
          <a:solidFill>
            <a:srgbClr val="FF0000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br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lt1"/>
                </a:solidFill>
                <a:latin typeface="+mn-lt"/>
                <a:cs typeface="Arial Black"/>
              </a:rPr>
              <a:t>TUJUAN PROGRAM PENGENDALIAN HIV AIDS DAN PIMS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4"/>
          <p:cNvSpPr txBox="1">
            <a:spLocks noChangeArrowheads="1"/>
          </p:cNvSpPr>
          <p:nvPr/>
        </p:nvSpPr>
        <p:spPr bwMode="auto">
          <a:xfrm>
            <a:off x="76201" y="6387466"/>
            <a:ext cx="28154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i="1">
                <a:latin typeface="Calibri" pitchFamily="34" charset="0"/>
              </a:rPr>
              <a:t>Sumber : Kemenkes RI, 201</a:t>
            </a:r>
            <a:r>
              <a:rPr lang="id-ID" altLang="en-US" i="1">
                <a:latin typeface="Calibri" pitchFamily="34" charset="0"/>
              </a:rPr>
              <a:t>7</a:t>
            </a:r>
            <a:endParaRPr lang="en-US" altLang="en-US" i="1">
              <a:latin typeface="Calibri" pitchFamily="34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0" y="367666"/>
            <a:ext cx="9144000" cy="646331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b="1">
                <a:solidFill>
                  <a:schemeClr val="bg1"/>
                </a:solidFill>
                <a:latin typeface="Calibri" pitchFamily="34" charset="0"/>
              </a:rPr>
              <a:t>10 PROVINSI DI INDONESIA DENGAN KUMULATIF KASUS</a:t>
            </a:r>
            <a:r>
              <a:rPr lang="id-ID" altLang="en-US" b="1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altLang="en-US" b="1">
                <a:solidFill>
                  <a:schemeClr val="bg1"/>
                </a:solidFill>
                <a:latin typeface="Calibri" pitchFamily="34" charset="0"/>
              </a:rPr>
              <a:t>AIDS</a:t>
            </a:r>
          </a:p>
          <a:p>
            <a:pPr algn="ctr" eaLnBrk="1" hangingPunct="1"/>
            <a:r>
              <a:rPr lang="en-US" altLang="en-US" b="1">
                <a:solidFill>
                  <a:schemeClr val="bg1"/>
                </a:solidFill>
                <a:latin typeface="Calibri" pitchFamily="34" charset="0"/>
              </a:rPr>
              <a:t>TERBANYAK S/D 3</a:t>
            </a:r>
            <a:r>
              <a:rPr lang="id-ID" altLang="en-US" b="1">
                <a:solidFill>
                  <a:schemeClr val="bg1"/>
                </a:solidFill>
                <a:latin typeface="Calibri" pitchFamily="34" charset="0"/>
              </a:rPr>
              <a:t>1 Maret </a:t>
            </a:r>
            <a:r>
              <a:rPr lang="en-US" altLang="en-US" b="1">
                <a:solidFill>
                  <a:schemeClr val="bg1"/>
                </a:solidFill>
                <a:latin typeface="Calibri" pitchFamily="34" charset="0"/>
              </a:rPr>
              <a:t>201</a:t>
            </a:r>
            <a:r>
              <a:rPr lang="id-ID" altLang="en-US" b="1">
                <a:solidFill>
                  <a:schemeClr val="bg1"/>
                </a:solidFill>
                <a:latin typeface="Calibri" pitchFamily="34" charset="0"/>
              </a:rPr>
              <a:t>7</a:t>
            </a:r>
            <a:endParaRPr lang="en-US" altLang="en-US" b="1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685800" y="1508761"/>
          <a:ext cx="7848600" cy="475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123826"/>
            <a:ext cx="9144000" cy="1095374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id-ID" altLang="en-US" sz="2500" b="1" smtClean="0">
                <a:solidFill>
                  <a:schemeClr val="bg1"/>
                </a:solidFill>
                <a:cs typeface="Calibri" pitchFamily="34" charset="0"/>
              </a:rPr>
              <a:t>KASUS HIV &amp; AIDS DI PROVINSI JAWA TENGAH KUMULATIF </a:t>
            </a:r>
            <a:r>
              <a:rPr lang="en-US" altLang="en-US" sz="2500" b="1" smtClean="0">
                <a:solidFill>
                  <a:schemeClr val="bg1"/>
                </a:solidFill>
                <a:cs typeface="Calibri" pitchFamily="34" charset="0"/>
              </a:rPr>
              <a:t/>
            </a:r>
            <a:br>
              <a:rPr lang="en-US" altLang="en-US" sz="2500" b="1" smtClean="0">
                <a:solidFill>
                  <a:schemeClr val="bg1"/>
                </a:solidFill>
                <a:cs typeface="Calibri" pitchFamily="34" charset="0"/>
              </a:rPr>
            </a:br>
            <a:r>
              <a:rPr lang="en-US" altLang="en-US" sz="2500" b="1" smtClean="0">
                <a:solidFill>
                  <a:schemeClr val="bg1"/>
                </a:solidFill>
                <a:cs typeface="Calibri" pitchFamily="34" charset="0"/>
              </a:rPr>
              <a:t>TAHUN </a:t>
            </a:r>
            <a:r>
              <a:rPr lang="id-ID" altLang="en-US" sz="2500" b="1" smtClean="0">
                <a:solidFill>
                  <a:schemeClr val="bg1"/>
                </a:solidFill>
                <a:cs typeface="Calibri" pitchFamily="34" charset="0"/>
              </a:rPr>
              <a:t>1993 s/d 30 JUNI </a:t>
            </a:r>
            <a:r>
              <a:rPr lang="en-US" altLang="en-US" sz="2500" b="1" smtClean="0">
                <a:solidFill>
                  <a:schemeClr val="bg1"/>
                </a:solidFill>
                <a:cs typeface="Calibri" pitchFamily="34" charset="0"/>
              </a:rPr>
              <a:t>201</a:t>
            </a:r>
            <a:r>
              <a:rPr lang="id-ID" altLang="en-US" sz="2500" b="1" smtClean="0">
                <a:solidFill>
                  <a:schemeClr val="bg1"/>
                </a:solidFill>
                <a:cs typeface="Calibri" pitchFamily="34" charset="0"/>
              </a:rPr>
              <a:t>7</a:t>
            </a:r>
          </a:p>
        </p:txBody>
      </p:sp>
      <p:pic>
        <p:nvPicPr>
          <p:cNvPr id="10243" name="Picture 3" descr="D:\aidsjateng\DESAIN KPAP\iceberg-logo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09600" y="1295401"/>
            <a:ext cx="8077200" cy="35052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7892" name="Content Placeholder 2"/>
          <p:cNvSpPr>
            <a:spLocks noGrp="1"/>
          </p:cNvSpPr>
          <p:nvPr/>
        </p:nvSpPr>
        <p:spPr bwMode="auto">
          <a:xfrm>
            <a:off x="4799014" y="2331720"/>
            <a:ext cx="3582987" cy="206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ts val="800"/>
              </a:spcBef>
            </a:pPr>
            <a:r>
              <a:rPr lang="id-ID" altLang="en-US" sz="2400" b="1">
                <a:latin typeface="Calibri" pitchFamily="34" charset="0"/>
              </a:rPr>
              <a:t>JUMLAH 	: </a:t>
            </a:r>
            <a:r>
              <a:rPr lang="en-US" altLang="en-US" sz="2400" b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id-ID" altLang="en-US" sz="2800" b="1">
                <a:solidFill>
                  <a:srgbClr val="FF0000"/>
                </a:solidFill>
                <a:latin typeface="Calibri" pitchFamily="34" charset="0"/>
              </a:rPr>
              <a:t>18.913</a:t>
            </a:r>
          </a:p>
          <a:p>
            <a:pPr eaLnBrk="1" hangingPunct="1">
              <a:spcBef>
                <a:spcPts val="800"/>
              </a:spcBef>
            </a:pPr>
            <a:r>
              <a:rPr lang="id-ID" altLang="en-US" sz="2400" b="1">
                <a:latin typeface="Calibri" pitchFamily="34" charset="0"/>
              </a:rPr>
              <a:t>HIV		:  </a:t>
            </a:r>
            <a:r>
              <a:rPr lang="en-US" altLang="en-US" sz="2400" b="1">
                <a:latin typeface="Calibri" pitchFamily="34" charset="0"/>
              </a:rPr>
              <a:t> </a:t>
            </a:r>
            <a:r>
              <a:rPr lang="id-ID" altLang="en-US" sz="2400" b="1">
                <a:latin typeface="Calibri" pitchFamily="34" charset="0"/>
              </a:rPr>
              <a:t>10.497</a:t>
            </a:r>
          </a:p>
          <a:p>
            <a:pPr eaLnBrk="1" hangingPunct="1">
              <a:spcBef>
                <a:spcPts val="800"/>
              </a:spcBef>
            </a:pPr>
            <a:r>
              <a:rPr lang="id-ID" altLang="en-US" sz="2400" b="1">
                <a:latin typeface="Calibri" pitchFamily="34" charset="0"/>
              </a:rPr>
              <a:t>AIDS		:   </a:t>
            </a:r>
            <a:r>
              <a:rPr lang="en-US" altLang="en-US" sz="2400" b="1">
                <a:latin typeface="Calibri" pitchFamily="34" charset="0"/>
              </a:rPr>
              <a:t>  </a:t>
            </a:r>
            <a:r>
              <a:rPr lang="id-ID" altLang="en-US" sz="2400" b="1">
                <a:latin typeface="Calibri" pitchFamily="34" charset="0"/>
              </a:rPr>
              <a:t>8.416</a:t>
            </a:r>
          </a:p>
          <a:p>
            <a:pPr eaLnBrk="1" hangingPunct="1">
              <a:spcBef>
                <a:spcPts val="800"/>
              </a:spcBef>
            </a:pPr>
            <a:r>
              <a:rPr lang="id-ID" altLang="en-US" sz="2400" b="1">
                <a:latin typeface="Calibri" pitchFamily="34" charset="0"/>
              </a:rPr>
              <a:t>Meninggal	:   </a:t>
            </a:r>
            <a:r>
              <a:rPr lang="en-US" altLang="en-US" sz="2400" b="1">
                <a:latin typeface="Calibri" pitchFamily="34" charset="0"/>
              </a:rPr>
              <a:t>  1.</a:t>
            </a:r>
            <a:r>
              <a:rPr lang="id-ID" altLang="en-US" sz="2400" b="1">
                <a:latin typeface="Calibri" pitchFamily="34" charset="0"/>
              </a:rPr>
              <a:t>490 </a:t>
            </a:r>
          </a:p>
        </p:txBody>
      </p:sp>
      <p:sp>
        <p:nvSpPr>
          <p:cNvPr id="37893" name="Title 1"/>
          <p:cNvSpPr txBox="1">
            <a:spLocks/>
          </p:cNvSpPr>
          <p:nvPr/>
        </p:nvSpPr>
        <p:spPr bwMode="auto">
          <a:xfrm>
            <a:off x="911225" y="5897880"/>
            <a:ext cx="7475538" cy="62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r>
              <a:rPr lang="en-US" altLang="en-US" sz="1600" b="1">
                <a:latin typeface="Calibri" pitchFamily="34" charset="0"/>
              </a:rPr>
              <a:t>ESTIMASI KPA NASIONAL UNTUK JAWA TENGAH TAHUN 2012 = 47.514 orang</a:t>
            </a:r>
            <a:endParaRPr lang="id-ID" altLang="en-US" sz="1600" b="1">
              <a:latin typeface="Calibri" pitchFamily="34" charset="0"/>
            </a:endParaRPr>
          </a:p>
          <a:p>
            <a:pPr algn="ctr" eaLnBrk="1" hangingPunct="1"/>
            <a:r>
              <a:rPr lang="id-ID" altLang="en-US" sz="1600" b="1">
                <a:latin typeface="Calibri" pitchFamily="34" charset="0"/>
              </a:rPr>
              <a:t>(Tercapai </a:t>
            </a:r>
            <a:r>
              <a:rPr lang="en-US" altLang="en-US" sz="1600" b="1">
                <a:latin typeface="Calibri" pitchFamily="34" charset="0"/>
              </a:rPr>
              <a:t>3</a:t>
            </a:r>
            <a:r>
              <a:rPr lang="id-ID" altLang="en-US" sz="1600" b="1">
                <a:latin typeface="Calibri" pitchFamily="34" charset="0"/>
              </a:rPr>
              <a:t>7</a:t>
            </a:r>
            <a:r>
              <a:rPr lang="en-US" altLang="en-US" sz="1600" b="1">
                <a:latin typeface="Calibri" pitchFamily="34" charset="0"/>
              </a:rPr>
              <a:t>,</a:t>
            </a:r>
            <a:r>
              <a:rPr lang="id-ID" altLang="en-US" sz="1600" b="1">
                <a:latin typeface="Calibri" pitchFamily="34" charset="0"/>
              </a:rPr>
              <a:t>1</a:t>
            </a:r>
            <a:r>
              <a:rPr lang="en-US" altLang="en-US" sz="1600" b="1">
                <a:latin typeface="Calibri" pitchFamily="34" charset="0"/>
              </a:rPr>
              <a:t> </a:t>
            </a:r>
            <a:r>
              <a:rPr lang="id-ID" altLang="en-US" sz="1600" b="1">
                <a:latin typeface="Calibri" pitchFamily="34" charset="0"/>
              </a:rPr>
              <a:t>%)</a:t>
            </a:r>
            <a:endParaRPr lang="en-US" altLang="en-US" sz="1600" b="1">
              <a:latin typeface="Calibri" pitchFamily="34" charset="0"/>
            </a:endParaRPr>
          </a:p>
        </p:txBody>
      </p:sp>
      <p:sp>
        <p:nvSpPr>
          <p:cNvPr id="378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83A5FD-C09F-4901-9332-87BC66D7589D}" type="slidenum">
              <a:rPr lang="en-US" alt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9</a:t>
            </a:fld>
            <a:endParaRPr lang="en-US" altLang="en-US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895" name="Rectangle 12"/>
          <p:cNvSpPr>
            <a:spLocks noChangeArrowheads="1"/>
          </p:cNvSpPr>
          <p:nvPr/>
        </p:nvSpPr>
        <p:spPr bwMode="auto">
          <a:xfrm>
            <a:off x="2319338" y="3745230"/>
            <a:ext cx="1065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  <a:latin typeface="Arial Rounded MT Bold" pitchFamily="34" charset="0"/>
              </a:rPr>
              <a:t>6</a:t>
            </a:r>
            <a:r>
              <a:rPr lang="id-ID" altLang="en-US" sz="3600" b="1">
                <a:solidFill>
                  <a:srgbClr val="FF0000"/>
                </a:solidFill>
                <a:latin typeface="Arial Rounded MT Bold" pitchFamily="34" charset="0"/>
              </a:rPr>
              <a:t>1</a:t>
            </a:r>
            <a:r>
              <a:rPr lang="en-US" altLang="en-US" sz="3600" b="1">
                <a:solidFill>
                  <a:srgbClr val="FF0000"/>
                </a:solidFill>
                <a:latin typeface="Arial Rounded MT Bold" pitchFamily="34" charset="0"/>
              </a:rPr>
              <a:t>%</a:t>
            </a:r>
          </a:p>
        </p:txBody>
      </p:sp>
      <p:sp>
        <p:nvSpPr>
          <p:cNvPr id="37896" name="Rectangle 12"/>
          <p:cNvSpPr>
            <a:spLocks noChangeArrowheads="1"/>
          </p:cNvSpPr>
          <p:nvPr/>
        </p:nvSpPr>
        <p:spPr bwMode="auto">
          <a:xfrm>
            <a:off x="2290763" y="1613536"/>
            <a:ext cx="1066800" cy="45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id-ID" altLang="en-US" sz="3200" b="1">
                <a:solidFill>
                  <a:srgbClr val="FF0000"/>
                </a:solidFill>
                <a:latin typeface="Arial Rounded MT Bold" pitchFamily="34" charset="0"/>
              </a:rPr>
              <a:t>39</a:t>
            </a:r>
            <a:r>
              <a:rPr lang="en-US" altLang="en-US" sz="3200" b="1">
                <a:solidFill>
                  <a:srgbClr val="FF0000"/>
                </a:solidFill>
                <a:latin typeface="Arial Rounded MT Bold" pitchFamily="34" charset="0"/>
              </a:rPr>
              <a:t>%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200" y="4709160"/>
          <a:ext cx="8458198" cy="1104900"/>
        </p:xfrm>
        <a:graphic>
          <a:graphicData uri="http://schemas.openxmlformats.org/drawingml/2006/table">
            <a:tbl>
              <a:tblPr/>
              <a:tblGrid>
                <a:gridCol w="972501">
                  <a:extLst>
                    <a:ext uri="{9D8B030D-6E8A-4147-A177-3AD203B41FA5}"/>
                  </a:extLst>
                </a:gridCol>
                <a:gridCol w="818948">
                  <a:extLst>
                    <a:ext uri="{9D8B030D-6E8A-4147-A177-3AD203B41FA5}"/>
                  </a:extLst>
                </a:gridCol>
                <a:gridCol w="959704">
                  <a:extLst>
                    <a:ext uri="{9D8B030D-6E8A-4147-A177-3AD203B41FA5}"/>
                  </a:extLst>
                </a:gridCol>
                <a:gridCol w="989562">
                  <a:extLst>
                    <a:ext uri="{9D8B030D-6E8A-4147-A177-3AD203B41FA5}"/>
                  </a:extLst>
                </a:gridCol>
                <a:gridCol w="1113259">
                  <a:extLst>
                    <a:ext uri="{9D8B030D-6E8A-4147-A177-3AD203B41FA5}"/>
                  </a:extLst>
                </a:gridCol>
                <a:gridCol w="818948">
                  <a:extLst>
                    <a:ext uri="{9D8B030D-6E8A-4147-A177-3AD203B41FA5}"/>
                  </a:extLst>
                </a:gridCol>
                <a:gridCol w="1062072">
                  <a:extLst>
                    <a:ext uri="{9D8B030D-6E8A-4147-A177-3AD203B41FA5}"/>
                  </a:extLst>
                </a:gridCol>
                <a:gridCol w="904256">
                  <a:extLst>
                    <a:ext uri="{9D8B030D-6E8A-4147-A177-3AD203B41FA5}"/>
                  </a:extLst>
                </a:gridCol>
                <a:gridCol w="818948">
                  <a:extLst>
                    <a:ext uri="{9D8B030D-6E8A-4147-A177-3AD203B41FA5}"/>
                  </a:extLst>
                </a:gridCol>
              </a:tblGrid>
              <a:tr h="63113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LSL</a:t>
                      </a:r>
                    </a:p>
                  </a:txBody>
                  <a:tcPr marL="9236" marR="9236" marT="92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WPS TL</a:t>
                      </a:r>
                    </a:p>
                  </a:txBody>
                  <a:tcPr marL="9236" marR="9236" marT="92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PELANG    GAN WPS</a:t>
                      </a:r>
                    </a:p>
                  </a:txBody>
                  <a:tcPr marL="9236" marR="9236" marT="92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WPS LANGSUNG</a:t>
                      </a:r>
                    </a:p>
                  </a:txBody>
                  <a:tcPr marL="9236" marR="9236" marT="92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PELANGGAN WPSTL</a:t>
                      </a:r>
                    </a:p>
                  </a:txBody>
                  <a:tcPr marL="9236" marR="9236" marT="92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WARIA</a:t>
                      </a:r>
                    </a:p>
                  </a:txBody>
                  <a:tcPr marL="9236" marR="9236" marT="92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PELANGGAN WARIA</a:t>
                      </a:r>
                    </a:p>
                  </a:txBody>
                  <a:tcPr marL="9236" marR="9236" marT="92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PENASUN</a:t>
                      </a:r>
                    </a:p>
                  </a:txBody>
                  <a:tcPr marL="9236" marR="9236" marT="92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ODHA</a:t>
                      </a:r>
                    </a:p>
                  </a:txBody>
                  <a:tcPr marL="9236" marR="9236" marT="92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7377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1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13.097</a:t>
                      </a:r>
                    </a:p>
                  </a:txBody>
                  <a:tcPr marL="9236" marR="9236" marT="92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1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10.023</a:t>
                      </a:r>
                    </a:p>
                  </a:txBody>
                  <a:tcPr marL="9236" marR="9236" marT="92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1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209.383</a:t>
                      </a:r>
                    </a:p>
                  </a:txBody>
                  <a:tcPr marL="9236" marR="9236" marT="92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1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13.205</a:t>
                      </a:r>
                    </a:p>
                  </a:txBody>
                  <a:tcPr marL="9236" marR="9236" marT="92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1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448.446</a:t>
                      </a:r>
                    </a:p>
                  </a:txBody>
                  <a:tcPr marL="9236" marR="9236" marT="92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1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2.932</a:t>
                      </a:r>
                    </a:p>
                  </a:txBody>
                  <a:tcPr marL="9236" marR="9236" marT="92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1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56.249</a:t>
                      </a:r>
                    </a:p>
                  </a:txBody>
                  <a:tcPr marL="9236" marR="9236" marT="92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1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2.948</a:t>
                      </a:r>
                    </a:p>
                  </a:txBody>
                  <a:tcPr marL="9236" marR="9236" marT="92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1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47.514</a:t>
                      </a:r>
                    </a:p>
                  </a:txBody>
                  <a:tcPr marL="9236" marR="9236" marT="92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7929" name="TextBox 1"/>
          <p:cNvSpPr txBox="1">
            <a:spLocks noChangeArrowheads="1"/>
          </p:cNvSpPr>
          <p:nvPr/>
        </p:nvSpPr>
        <p:spPr bwMode="auto">
          <a:xfrm>
            <a:off x="152400" y="6406516"/>
            <a:ext cx="27753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 b="1" i="1">
                <a:latin typeface="Calibri" pitchFamily="34" charset="0"/>
              </a:rPr>
              <a:t>Sumber : Dinkes Prov. Jateng, 201</a:t>
            </a:r>
            <a:r>
              <a:rPr lang="id-ID" altLang="en-US" sz="1400" b="1" i="1">
                <a:latin typeface="Calibri" pitchFamily="34" charset="0"/>
              </a:rPr>
              <a:t>7</a:t>
            </a:r>
            <a:endParaRPr lang="en-US" altLang="en-US" sz="1400" b="1" i="1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1413</Words>
  <Application>Microsoft Office PowerPoint</Application>
  <PresentationFormat>On-screen Show (4:3)</PresentationFormat>
  <Paragraphs>349</Paragraphs>
  <Slides>54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PERAN PERAWAT SEBAGAI KONSELOR DAN EDUKATOR  HIV-AIDS</vt:lpstr>
      <vt:lpstr>Slide 2</vt:lpstr>
      <vt:lpstr>Pendahuluan</vt:lpstr>
      <vt:lpstr>Pendahuluan</vt:lpstr>
      <vt:lpstr>Slide 5</vt:lpstr>
      <vt:lpstr> ISU  STRATEGIS</vt:lpstr>
      <vt:lpstr>Slide 7</vt:lpstr>
      <vt:lpstr>Slide 8</vt:lpstr>
      <vt:lpstr>KASUS HIV &amp; AIDS DI PROVINSI JAWA TENGAH KUMULATIF  TAHUN 1993 s/d 30 JUNI 2017</vt:lpstr>
      <vt:lpstr>Slide 10</vt:lpstr>
      <vt:lpstr>Tujuan pengelolaan ODHA</vt:lpstr>
      <vt:lpstr>PERAN PERAWAT PADA ASUHAN KEPERAWATAN ODHA</vt:lpstr>
      <vt:lpstr>PERAN SEBAGAI KONSELOR</vt:lpstr>
      <vt:lpstr>Alasan “menarik” VCT</vt:lpstr>
      <vt:lpstr>KTS/VCT</vt:lpstr>
      <vt:lpstr>KTIP/PITC</vt:lpstr>
      <vt:lpstr>Pasal 26</vt:lpstr>
      <vt:lpstr>Slide 18</vt:lpstr>
      <vt:lpstr>Alur PITC RSDK</vt:lpstr>
      <vt:lpstr>Prinsip dasar konseling dan tes HIV</vt:lpstr>
      <vt:lpstr>SIAPA YG PERLU TES HIV?</vt:lpstr>
      <vt:lpstr>Kelompok Risiko Tinggi</vt:lpstr>
      <vt:lpstr>Bedakah orang yg disamping ku?</vt:lpstr>
      <vt:lpstr>MSM/LSL</vt:lpstr>
      <vt:lpstr>LESBI</vt:lpstr>
      <vt:lpstr>CARA MUDAH  HIV  DITULARKAN</vt:lpstr>
      <vt:lpstr>HEROIN</vt:lpstr>
      <vt:lpstr>Slide 28</vt:lpstr>
      <vt:lpstr>Slide 29</vt:lpstr>
      <vt:lpstr>Condyloma acuminata, penile</vt:lpstr>
      <vt:lpstr>Condyloma acuminata, anal</vt:lpstr>
      <vt:lpstr>Anal Condyloma</vt:lpstr>
      <vt:lpstr>Slide 33</vt:lpstr>
      <vt:lpstr>Slide 34</vt:lpstr>
      <vt:lpstr>Slide 35</vt:lpstr>
      <vt:lpstr>Primary syphilis-chancre</vt:lpstr>
      <vt:lpstr>Primary syphilis - chancre</vt:lpstr>
      <vt:lpstr>Primary syphilis - chancre of anus</vt:lpstr>
      <vt:lpstr>KANDIDIASIS ORAL</vt:lpstr>
      <vt:lpstr>Slide 40</vt:lpstr>
      <vt:lpstr>Slide 41</vt:lpstr>
      <vt:lpstr>Tugas2 Konselor</vt:lpstr>
      <vt:lpstr>TIPS MUDAH CEGAH HIV/AIDS</vt:lpstr>
      <vt:lpstr>Bisakah Puskesmas/RS Daerah merawat ODHA?</vt:lpstr>
      <vt:lpstr>Kapan ODHA harus dirawat di R S ?</vt:lpstr>
      <vt:lpstr>Haruskah di isolasi?</vt:lpstr>
      <vt:lpstr>Pencegahan Penularan dari Ibu ke Anak</vt:lpstr>
      <vt:lpstr>Risiko perkiraan &amp; Waktu Penularan ibu-anak</vt:lpstr>
      <vt:lpstr>Bagaimana Pengobatan HIV/AIDS?</vt:lpstr>
      <vt:lpstr>MENGAPA AIDS PERLU PERHATIAN KHUSUS ?</vt:lpstr>
      <vt:lpstr>Slide 51</vt:lpstr>
      <vt:lpstr>Slide 52</vt:lpstr>
      <vt:lpstr>Slide 53</vt:lpstr>
      <vt:lpstr>Slide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PERAN PERAWAT SEBAGAI KONSELOR DAN EDUKATOR  HIV-AIDS</dc:title>
  <dc:creator>bu puji</dc:creator>
  <cp:lastModifiedBy>bu puji</cp:lastModifiedBy>
  <cp:revision>49</cp:revision>
  <dcterms:created xsi:type="dcterms:W3CDTF">2018-08-14T06:28:19Z</dcterms:created>
  <dcterms:modified xsi:type="dcterms:W3CDTF">2018-09-20T00:47:47Z</dcterms:modified>
</cp:coreProperties>
</file>