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8" r:id="rId11"/>
    <p:sldId id="267" r:id="rId12"/>
    <p:sldId id="265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5" r:id="rId28"/>
    <p:sldId id="286" r:id="rId29"/>
    <p:sldId id="287" r:id="rId30"/>
    <p:sldId id="288" r:id="rId31"/>
    <p:sldId id="290" r:id="rId32"/>
    <p:sldId id="289" r:id="rId33"/>
    <p:sldId id="29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B659-3F25-4DD6-AF38-BBA8DC5B151E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B88D5-98F3-4359-9897-F7837D6E8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B659-3F25-4DD6-AF38-BBA8DC5B151E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B88D5-98F3-4359-9897-F7837D6E8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B659-3F25-4DD6-AF38-BBA8DC5B151E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B88D5-98F3-4359-9897-F7837D6E8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B659-3F25-4DD6-AF38-BBA8DC5B151E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B88D5-98F3-4359-9897-F7837D6E8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B659-3F25-4DD6-AF38-BBA8DC5B151E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B88D5-98F3-4359-9897-F7837D6E8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B659-3F25-4DD6-AF38-BBA8DC5B151E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B88D5-98F3-4359-9897-F7837D6E81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B659-3F25-4DD6-AF38-BBA8DC5B151E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B88D5-98F3-4359-9897-F7837D6E8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B659-3F25-4DD6-AF38-BBA8DC5B151E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B88D5-98F3-4359-9897-F7837D6E8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B659-3F25-4DD6-AF38-BBA8DC5B151E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B88D5-98F3-4359-9897-F7837D6E8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B659-3F25-4DD6-AF38-BBA8DC5B151E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7B88D5-98F3-4359-9897-F7837D6E8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B659-3F25-4DD6-AF38-BBA8DC5B151E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B88D5-98F3-4359-9897-F7837D6E8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1AAB659-3F25-4DD6-AF38-BBA8DC5B151E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87B88D5-98F3-4359-9897-F7837D6E8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9.jpeg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4.jpeg" /><Relationship Id="rId5" Type="http://schemas.openxmlformats.org/officeDocument/2006/relationships/image" Target="../media/image23.png" /><Relationship Id="rId4" Type="http://schemas.openxmlformats.org/officeDocument/2006/relationships/image" Target="../media/image22.png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 /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7.jpeg" /><Relationship Id="rId4" Type="http://schemas.openxmlformats.org/officeDocument/2006/relationships/image" Target="../media/image6.jpeg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485039" y="842233"/>
            <a:ext cx="5648623" cy="2216634"/>
          </a:xfrm>
        </p:spPr>
        <p:txBody>
          <a:bodyPr/>
          <a:lstStyle/>
          <a:p>
            <a:pPr algn="ctr"/>
            <a:r>
              <a:rPr lang="en-US" dirty="0"/>
              <a:t> STRATEGI PERAWAT</a:t>
            </a:r>
            <a:br>
              <a:rPr lang="en-US" dirty="0"/>
            </a:br>
            <a:r>
              <a:rPr lang="en-US" sz="2400" u="sng" dirty="0" err="1"/>
              <a:t>Pencegahan</a:t>
            </a:r>
            <a:r>
              <a:rPr lang="en-US" sz="2400" u="sng" dirty="0"/>
              <a:t> </a:t>
            </a:r>
            <a:r>
              <a:rPr lang="en-US" sz="2400" u="sng" dirty="0" err="1"/>
              <a:t>Pengendalian</a:t>
            </a:r>
            <a:r>
              <a:rPr lang="en-US" sz="2400" u="sng" dirty="0"/>
              <a:t> </a:t>
            </a:r>
            <a:r>
              <a:rPr lang="en-US" sz="2400" u="sng" dirty="0" err="1"/>
              <a:t>infeksi</a:t>
            </a:r>
            <a:br>
              <a:rPr lang="en-US" dirty="0"/>
            </a:br>
            <a:r>
              <a:rPr lang="en-US" dirty="0"/>
              <a:t>HIV AIDS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Update </a:t>
            </a:r>
            <a:r>
              <a:rPr lang="en-US" dirty="0" err="1"/>
              <a:t>hiv</a:t>
            </a:r>
            <a:r>
              <a:rPr lang="en-US" dirty="0"/>
              <a:t> aids – </a:t>
            </a:r>
            <a:r>
              <a:rPr lang="en-US" dirty="0" err="1"/>
              <a:t>cjnc</a:t>
            </a:r>
            <a:r>
              <a:rPr lang="en-US" dirty="0"/>
              <a:t> - -</a:t>
            </a:r>
            <a:r>
              <a:rPr lang="en-US" dirty="0" err="1"/>
              <a:t>nelamuna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038600" y="6019800"/>
            <a:ext cx="4953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Solikin</a:t>
            </a:r>
            <a:r>
              <a:rPr lang="en-US" sz="2400" b="1" dirty="0"/>
              <a:t>, </a:t>
            </a:r>
            <a:r>
              <a:rPr lang="en-US" sz="2400" b="1" dirty="0" err="1"/>
              <a:t>S.Kep</a:t>
            </a:r>
            <a:r>
              <a:rPr lang="en-US" sz="2400" b="1" dirty="0"/>
              <a:t>, Ns</a:t>
            </a:r>
          </a:p>
        </p:txBody>
      </p:sp>
    </p:spTree>
    <p:extLst>
      <p:ext uri="{BB962C8B-B14F-4D97-AF65-F5344CB8AC3E}">
        <p14:creationId xmlns:p14="http://schemas.microsoft.com/office/powerpoint/2010/main" val="11245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MEKANISME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6434628"/>
            <a:ext cx="7520940" cy="34717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72067" y="914401"/>
            <a:ext cx="7408333" cy="4267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Agent/</a:t>
            </a:r>
            <a:r>
              <a:rPr lang="en-US" dirty="0" err="1"/>
              <a:t>Mikroorganisme</a:t>
            </a:r>
            <a:endParaRPr lang="en-US" dirty="0"/>
          </a:p>
          <a:p>
            <a:pPr lvl="1"/>
            <a:r>
              <a:rPr lang="en-US" dirty="0"/>
              <a:t>Human Immunodeficiency Virus (HIV)</a:t>
            </a:r>
          </a:p>
          <a:p>
            <a:r>
              <a:rPr lang="en-US" dirty="0"/>
              <a:t>Reservoir</a:t>
            </a:r>
          </a:p>
          <a:p>
            <a:pPr lvl="1"/>
            <a:r>
              <a:rPr lang="en-US" dirty="0" err="1"/>
              <a:t>Manusia</a:t>
            </a:r>
            <a:endParaRPr lang="en-US" dirty="0"/>
          </a:p>
          <a:p>
            <a:pPr lvl="1"/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tahan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di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luar</a:t>
            </a:r>
            <a:endParaRPr lang="en-US" dirty="0"/>
          </a:p>
          <a:p>
            <a:pPr lvl="1"/>
            <a:r>
              <a:rPr lang="en-US" dirty="0" err="1"/>
              <a:t>Mati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pemanasan</a:t>
            </a:r>
            <a:endParaRPr lang="en-US" dirty="0"/>
          </a:p>
          <a:p>
            <a:r>
              <a:rPr lang="en-US" dirty="0" err="1"/>
              <a:t>Tempat</a:t>
            </a:r>
            <a:r>
              <a:rPr lang="en-US" dirty="0"/>
              <a:t> / </a:t>
            </a:r>
            <a:r>
              <a:rPr lang="en-US" dirty="0" err="1"/>
              <a:t>Jalur</a:t>
            </a:r>
            <a:r>
              <a:rPr lang="en-US" dirty="0"/>
              <a:t> </a:t>
            </a:r>
            <a:r>
              <a:rPr lang="en-US" dirty="0" err="1"/>
              <a:t>Keluar</a:t>
            </a:r>
            <a:endParaRPr lang="en-US" dirty="0"/>
          </a:p>
          <a:p>
            <a:pPr lvl="1"/>
            <a:r>
              <a:rPr lang="en-US" dirty="0" err="1"/>
              <a:t>Semen,sekret</a:t>
            </a:r>
            <a:r>
              <a:rPr lang="en-US" dirty="0"/>
              <a:t> vagina, </a:t>
            </a:r>
            <a:r>
              <a:rPr lang="en-US" dirty="0" err="1"/>
              <a:t>darah,ASI</a:t>
            </a:r>
            <a:r>
              <a:rPr lang="en-US" dirty="0"/>
              <a:t>, </a:t>
            </a:r>
            <a:r>
              <a:rPr lang="en-US" dirty="0" err="1"/>
              <a:t>kecuali</a:t>
            </a:r>
            <a:r>
              <a:rPr lang="en-US" dirty="0"/>
              <a:t> </a:t>
            </a:r>
            <a:r>
              <a:rPr lang="en-US" dirty="0" err="1"/>
              <a:t>keringat,air</a:t>
            </a:r>
            <a:r>
              <a:rPr lang="en-US" dirty="0"/>
              <a:t> </a:t>
            </a:r>
            <a:r>
              <a:rPr lang="en-US" dirty="0" err="1"/>
              <a:t>mata,urin,feces,muntahan</a:t>
            </a:r>
            <a:endParaRPr lang="en-US" dirty="0"/>
          </a:p>
          <a:p>
            <a:r>
              <a:rPr lang="en-US" dirty="0"/>
              <a:t>Cara </a:t>
            </a:r>
            <a:r>
              <a:rPr lang="en-US" dirty="0" err="1"/>
              <a:t>Transmisi</a:t>
            </a:r>
            <a:endParaRPr lang="en-US" dirty="0"/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Transmisi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kontak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/>
              <a:t>Tempat</a:t>
            </a:r>
            <a:r>
              <a:rPr lang="en-US" dirty="0"/>
              <a:t>/</a:t>
            </a:r>
            <a:r>
              <a:rPr lang="en-US" dirty="0" err="1"/>
              <a:t>Pintu</a:t>
            </a:r>
            <a:r>
              <a:rPr lang="en-US" dirty="0"/>
              <a:t> </a:t>
            </a:r>
            <a:r>
              <a:rPr lang="en-US" dirty="0" err="1"/>
              <a:t>Masuk</a:t>
            </a:r>
            <a:endParaRPr lang="en-US" dirty="0"/>
          </a:p>
          <a:p>
            <a:pPr lvl="1"/>
            <a:r>
              <a:rPr lang="en-US" dirty="0" err="1"/>
              <a:t>Darah</a:t>
            </a:r>
            <a:r>
              <a:rPr lang="en-US" dirty="0"/>
              <a:t>, </a:t>
            </a:r>
            <a:r>
              <a:rPr lang="en-US" dirty="0" err="1"/>
              <a:t>luka</a:t>
            </a:r>
            <a:r>
              <a:rPr lang="en-US" dirty="0"/>
              <a:t> </a:t>
            </a:r>
            <a:r>
              <a:rPr lang="en-US" dirty="0" err="1"/>
              <a:t>terbuka</a:t>
            </a:r>
            <a:endParaRPr lang="en-US" dirty="0"/>
          </a:p>
          <a:p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Rentan</a:t>
            </a:r>
            <a:endParaRPr lang="en-US" dirty="0"/>
          </a:p>
          <a:p>
            <a:pPr lvl="1"/>
            <a:r>
              <a:rPr lang="en-US" dirty="0" err="1"/>
              <a:t>Akses</a:t>
            </a:r>
            <a:r>
              <a:rPr lang="en-US" dirty="0"/>
              <a:t> </a:t>
            </a:r>
            <a:r>
              <a:rPr lang="en-US" dirty="0" err="1"/>
              <a:t>vaskuler,luka</a:t>
            </a:r>
            <a:r>
              <a:rPr lang="en-US" dirty="0"/>
              <a:t> </a:t>
            </a:r>
            <a:r>
              <a:rPr lang="en-US" dirty="0" err="1"/>
              <a:t>terbuka,sex</a:t>
            </a:r>
            <a:r>
              <a:rPr lang="en-US" dirty="0"/>
              <a:t> </a:t>
            </a:r>
            <a:r>
              <a:rPr lang="en-US" dirty="0" err="1"/>
              <a:t>bebas,narkoba,tatto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183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PERAWAT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14300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81514" y="5629870"/>
            <a:ext cx="63809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Risiko</a:t>
            </a:r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Petugas</a:t>
            </a:r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Kesehatan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431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STRATEGI PENCEGAHAN PENULARAN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PRINSIP PENERAPAN KEWASPADAAN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5871" y="2089883"/>
            <a:ext cx="6877424" cy="472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32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KEWASPADAAN STANDAR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72067" y="1197504"/>
            <a:ext cx="7408333" cy="3755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lang="en-US"/>
              <a:t>Asumsi semua orang berpotensi untuk terinfeksi dan terkolonisasi mikroorganisme</a:t>
            </a:r>
          </a:p>
          <a:p>
            <a:pPr>
              <a:buFont typeface="Arial"/>
              <a:buChar char="•"/>
            </a:pPr>
            <a:r>
              <a:rPr lang="en-US"/>
              <a:t>Kewaspadaan Standar :</a:t>
            </a:r>
          </a:p>
          <a:p>
            <a:pPr marL="759143" lvl="1" indent="-457200">
              <a:buFont typeface="+mj-lt"/>
              <a:buAutoNum type="arabicPeriod"/>
            </a:pPr>
            <a:r>
              <a:rPr lang="en-US"/>
              <a:t>Higiene tangan</a:t>
            </a:r>
          </a:p>
          <a:p>
            <a:pPr marL="759143" lvl="1" indent="-457200">
              <a:buFont typeface="+mj-lt"/>
              <a:buAutoNum type="arabicPeriod"/>
            </a:pPr>
            <a:r>
              <a:rPr lang="en-US"/>
              <a:t>Penggunaan APD</a:t>
            </a:r>
          </a:p>
          <a:p>
            <a:pPr marL="759143" lvl="1" indent="-457200">
              <a:buFont typeface="+mj-lt"/>
              <a:buAutoNum type="arabicPeriod"/>
            </a:pPr>
            <a:r>
              <a:rPr lang="en-US"/>
              <a:t>Etiket batuk</a:t>
            </a:r>
          </a:p>
          <a:p>
            <a:pPr marL="759143" lvl="1" indent="-457200">
              <a:buFont typeface="+mj-lt"/>
              <a:buAutoNum type="arabicPeriod"/>
            </a:pPr>
            <a:r>
              <a:rPr lang="en-US"/>
              <a:t>Penempatan pasien</a:t>
            </a:r>
          </a:p>
          <a:p>
            <a:pPr marL="759143" lvl="1" indent="-457200">
              <a:buFont typeface="+mj-lt"/>
              <a:buAutoNum type="arabicPeriod"/>
            </a:pPr>
            <a:r>
              <a:rPr lang="en-US"/>
              <a:t>Perawatan peralatan dan alat</a:t>
            </a:r>
          </a:p>
          <a:p>
            <a:pPr marL="759143" lvl="1" indent="-457200">
              <a:buFont typeface="+mj-lt"/>
              <a:buAutoNum type="arabicPeriod"/>
            </a:pPr>
            <a:r>
              <a:rPr lang="en-US"/>
              <a:t>Pengelolaan lingkungan pasien</a:t>
            </a:r>
          </a:p>
          <a:p>
            <a:pPr marL="759143" lvl="1" indent="-457200">
              <a:buFont typeface="+mj-lt"/>
              <a:buAutoNum type="arabicPeriod"/>
            </a:pPr>
            <a:r>
              <a:rPr lang="en-US"/>
              <a:t>Pengelolaan linen dan laundry</a:t>
            </a:r>
          </a:p>
          <a:p>
            <a:pPr marL="759143" lvl="1" indent="-457200">
              <a:buFont typeface="+mj-lt"/>
              <a:buAutoNum type="arabicPeriod"/>
            </a:pPr>
            <a:r>
              <a:rPr lang="en-US"/>
              <a:t>Praktek suntik aman</a:t>
            </a:r>
          </a:p>
          <a:p>
            <a:pPr marL="759143" lvl="1" indent="-457200">
              <a:buFont typeface="+mj-lt"/>
              <a:buAutoNum type="arabicPeriod"/>
            </a:pPr>
            <a:r>
              <a:rPr lang="en-US"/>
              <a:t>Praktek pengendalian infeksi khusus/pungsi lumbal</a:t>
            </a:r>
          </a:p>
          <a:p>
            <a:pPr marL="759143" lvl="1" indent="-457200">
              <a:buFont typeface="+mj-lt"/>
              <a:buAutoNum type="arabicPeriod"/>
            </a:pPr>
            <a:r>
              <a:rPr lang="en-US"/>
              <a:t>Keselamatan/kesehatan petugas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72067" y="5410200"/>
            <a:ext cx="7408333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Kewaspadaan</a:t>
            </a:r>
            <a:r>
              <a:rPr lang="en-US" dirty="0"/>
              <a:t> </a:t>
            </a:r>
            <a:r>
              <a:rPr lang="en-US" dirty="0" err="1"/>
              <a:t>Standar</a:t>
            </a:r>
            <a:endParaRPr lang="en-US" dirty="0"/>
          </a:p>
          <a:p>
            <a:pPr lvl="2"/>
            <a:r>
              <a:rPr lang="en-US" dirty="0" err="1"/>
              <a:t>Dirancang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resiko</a:t>
            </a:r>
            <a:r>
              <a:rPr lang="en-US" dirty="0"/>
              <a:t> </a:t>
            </a:r>
            <a:r>
              <a:rPr lang="en-US" dirty="0" err="1"/>
              <a:t>penularan</a:t>
            </a:r>
            <a:r>
              <a:rPr lang="en-US" dirty="0"/>
              <a:t> </a:t>
            </a:r>
            <a:r>
              <a:rPr lang="en-US" dirty="0" err="1"/>
              <a:t>mikroorganisme,baik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infeksi</a:t>
            </a:r>
            <a:r>
              <a:rPr lang="en-US" dirty="0"/>
              <a:t> yang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diketahui</a:t>
            </a:r>
            <a:endParaRPr lang="en-US" dirty="0"/>
          </a:p>
          <a:p>
            <a:pPr lvl="2"/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memutus</a:t>
            </a:r>
            <a:r>
              <a:rPr lang="en-US" dirty="0"/>
              <a:t> </a:t>
            </a:r>
            <a:r>
              <a:rPr lang="en-US" dirty="0" err="1"/>
              <a:t>rantai</a:t>
            </a:r>
            <a:r>
              <a:rPr lang="en-US" dirty="0"/>
              <a:t> </a:t>
            </a:r>
            <a:r>
              <a:rPr lang="en-US" dirty="0" err="1"/>
              <a:t>penularan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631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KEWASPADAAN BERBASIS TRANSMISI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72067" y="1493837"/>
            <a:ext cx="740833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§"/>
            </a:pPr>
            <a:r>
              <a:rPr lang="en-US" sz="2000" dirty="0" err="1"/>
              <a:t>Penularan</a:t>
            </a:r>
            <a:r>
              <a:rPr lang="en-US" sz="2000" dirty="0"/>
              <a:t> </a:t>
            </a:r>
            <a:r>
              <a:rPr lang="en-US" sz="2000" dirty="0" err="1"/>
              <a:t>melalui</a:t>
            </a:r>
            <a:r>
              <a:rPr lang="en-US" sz="2000" dirty="0"/>
              <a:t> </a:t>
            </a:r>
            <a:r>
              <a:rPr lang="en-US" sz="2000" dirty="0" err="1"/>
              <a:t>kontak</a:t>
            </a:r>
            <a:endParaRPr lang="en-US" sz="2000" dirty="0"/>
          </a:p>
          <a:p>
            <a:pPr lvl="2">
              <a:buFont typeface="Wingdings" charset="2"/>
              <a:buChar char="§"/>
            </a:pPr>
            <a:r>
              <a:rPr lang="en-US" sz="2000" dirty="0" err="1"/>
              <a:t>Kontak</a:t>
            </a:r>
            <a:r>
              <a:rPr lang="en-US" sz="2000" dirty="0"/>
              <a:t> </a:t>
            </a:r>
            <a:r>
              <a:rPr lang="en-US" sz="2000" dirty="0" err="1"/>
              <a:t>langsung</a:t>
            </a:r>
            <a:r>
              <a:rPr lang="en-US" sz="2000" dirty="0"/>
              <a:t>, </a:t>
            </a:r>
            <a:r>
              <a:rPr lang="en-US" sz="2000" dirty="0" err="1"/>
              <a:t>kulit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kulit</a:t>
            </a:r>
            <a:endParaRPr lang="en-US" sz="2000" dirty="0"/>
          </a:p>
          <a:p>
            <a:pPr lvl="2">
              <a:buFont typeface="Wingdings" charset="2"/>
              <a:buChar char="§"/>
            </a:pPr>
            <a:r>
              <a:rPr lang="en-US" sz="2000" dirty="0" err="1"/>
              <a:t>Kontak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langsung</a:t>
            </a:r>
            <a:r>
              <a:rPr lang="en-US" sz="2000" dirty="0"/>
              <a:t>, </a:t>
            </a:r>
            <a:r>
              <a:rPr lang="en-US" sz="2000" dirty="0" err="1"/>
              <a:t>ct</a:t>
            </a:r>
            <a:r>
              <a:rPr lang="en-US" sz="2000" dirty="0"/>
              <a:t> : </a:t>
            </a:r>
            <a:r>
              <a:rPr lang="en-US" sz="2000" dirty="0" err="1"/>
              <a:t>infeksi</a:t>
            </a:r>
            <a:r>
              <a:rPr lang="en-US" sz="2000" dirty="0"/>
              <a:t> </a:t>
            </a:r>
            <a:r>
              <a:rPr lang="en-US" sz="2000" dirty="0" err="1"/>
              <a:t>mata</a:t>
            </a:r>
            <a:endParaRPr lang="en-US" sz="2000" dirty="0"/>
          </a:p>
          <a:p>
            <a:pPr>
              <a:buFont typeface="Wingdings" charset="2"/>
              <a:buChar char="§"/>
            </a:pPr>
            <a:r>
              <a:rPr lang="en-US" sz="2000" dirty="0" err="1"/>
              <a:t>Penularan</a:t>
            </a:r>
            <a:r>
              <a:rPr lang="en-US" sz="2000" dirty="0"/>
              <a:t> </a:t>
            </a:r>
            <a:r>
              <a:rPr lang="en-US" sz="2000" dirty="0" err="1"/>
              <a:t>melalui</a:t>
            </a:r>
            <a:r>
              <a:rPr lang="en-US" sz="2000" dirty="0"/>
              <a:t> </a:t>
            </a:r>
            <a:r>
              <a:rPr lang="en-US" sz="2000" dirty="0" err="1"/>
              <a:t>percikan</a:t>
            </a:r>
            <a:r>
              <a:rPr lang="en-US" sz="2000" dirty="0"/>
              <a:t>/droplet</a:t>
            </a:r>
          </a:p>
          <a:p>
            <a:pPr lvl="2">
              <a:buFont typeface="Wingdings" charset="2"/>
              <a:buChar char="§"/>
            </a:pPr>
            <a:r>
              <a:rPr lang="en-US" sz="2000" dirty="0" err="1"/>
              <a:t>Penularan</a:t>
            </a:r>
            <a:r>
              <a:rPr lang="en-US" sz="2000" dirty="0"/>
              <a:t> </a:t>
            </a:r>
            <a:r>
              <a:rPr lang="en-US" sz="2000" dirty="0" err="1"/>
              <a:t>melalui</a:t>
            </a:r>
            <a:r>
              <a:rPr lang="en-US" sz="2000" dirty="0"/>
              <a:t> </a:t>
            </a:r>
            <a:r>
              <a:rPr lang="en-US" sz="2000" dirty="0" err="1"/>
              <a:t>percikan</a:t>
            </a:r>
            <a:r>
              <a:rPr lang="en-US" sz="2000" dirty="0"/>
              <a:t> </a:t>
            </a:r>
            <a:r>
              <a:rPr lang="en-US" sz="2000" dirty="0" err="1"/>
              <a:t>partikel</a:t>
            </a:r>
            <a:r>
              <a:rPr lang="en-US" sz="2000" dirty="0"/>
              <a:t> &gt; 5 </a:t>
            </a:r>
            <a:r>
              <a:rPr lang="en-US" sz="2000" dirty="0" err="1"/>
              <a:t>mikron</a:t>
            </a:r>
            <a:r>
              <a:rPr lang="en-US" sz="2000" dirty="0"/>
              <a:t>                  </a:t>
            </a:r>
            <a:r>
              <a:rPr lang="en-US" sz="2000" dirty="0" err="1"/>
              <a:t>ct</a:t>
            </a:r>
            <a:r>
              <a:rPr lang="en-US" sz="2000" dirty="0"/>
              <a:t> : </a:t>
            </a:r>
            <a:r>
              <a:rPr lang="en-US" sz="2000" dirty="0" err="1"/>
              <a:t>batuk</a:t>
            </a:r>
            <a:r>
              <a:rPr lang="en-US" sz="2000" dirty="0"/>
              <a:t>/</a:t>
            </a:r>
            <a:r>
              <a:rPr lang="en-US" sz="2000" dirty="0" err="1"/>
              <a:t>bersin</a:t>
            </a:r>
            <a:endParaRPr lang="en-US" sz="2000" dirty="0"/>
          </a:p>
          <a:p>
            <a:pPr>
              <a:buFont typeface="Wingdings" charset="2"/>
              <a:buChar char="§"/>
            </a:pPr>
            <a:r>
              <a:rPr lang="en-US" sz="2000" dirty="0" err="1"/>
              <a:t>Penularan</a:t>
            </a:r>
            <a:r>
              <a:rPr lang="en-US" sz="2000" dirty="0"/>
              <a:t> </a:t>
            </a:r>
            <a:r>
              <a:rPr lang="en-US" sz="2000" dirty="0" err="1"/>
              <a:t>melalui</a:t>
            </a:r>
            <a:r>
              <a:rPr lang="en-US" sz="2000" dirty="0"/>
              <a:t> </a:t>
            </a:r>
            <a:r>
              <a:rPr lang="en-US" sz="2000" dirty="0" err="1"/>
              <a:t>udara</a:t>
            </a:r>
            <a:r>
              <a:rPr lang="en-US" sz="2000" dirty="0"/>
              <a:t>/airborne</a:t>
            </a:r>
          </a:p>
          <a:p>
            <a:pPr lvl="2">
              <a:buFont typeface="Wingdings" charset="2"/>
              <a:buChar char="§"/>
            </a:pPr>
            <a:r>
              <a:rPr lang="en-US" sz="2000" dirty="0" err="1"/>
              <a:t>Penularan</a:t>
            </a:r>
            <a:r>
              <a:rPr lang="en-US" sz="2000" dirty="0"/>
              <a:t> </a:t>
            </a:r>
            <a:r>
              <a:rPr lang="en-US" sz="2000" dirty="0" err="1"/>
              <a:t>melalui</a:t>
            </a:r>
            <a:r>
              <a:rPr lang="en-US" sz="2000" dirty="0"/>
              <a:t> </a:t>
            </a:r>
            <a:r>
              <a:rPr lang="en-US" sz="2000" dirty="0" err="1"/>
              <a:t>percikan</a:t>
            </a:r>
            <a:r>
              <a:rPr lang="en-US" sz="2000" dirty="0"/>
              <a:t> </a:t>
            </a:r>
            <a:r>
              <a:rPr lang="en-US" sz="2000" dirty="0" err="1"/>
              <a:t>partikel</a:t>
            </a:r>
            <a:r>
              <a:rPr lang="en-US" sz="2000" dirty="0"/>
              <a:t>  </a:t>
            </a:r>
            <a:r>
              <a:rPr lang="en-US" sz="2000" dirty="0" err="1"/>
              <a:t>kecil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9909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28600"/>
            <a:ext cx="7520940" cy="838200"/>
          </a:xfrm>
        </p:spPr>
        <p:txBody>
          <a:bodyPr/>
          <a:lstStyle/>
          <a:p>
            <a:r>
              <a:rPr lang="en-US" dirty="0"/>
              <a:t>PENERAPAN KEWASPADAAN</a:t>
            </a:r>
            <a:br>
              <a:rPr lang="en-US" dirty="0"/>
            </a:br>
            <a:r>
              <a:rPr lang="en-US" dirty="0"/>
              <a:t>PADA PASIEN HIV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847165" y="1447800"/>
            <a:ext cx="7458635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ü"/>
            </a:pPr>
            <a:r>
              <a:rPr lang="en-US" sz="1800" dirty="0" err="1"/>
              <a:t>Kepatuhan</a:t>
            </a:r>
            <a:r>
              <a:rPr lang="en-US" sz="1800" dirty="0"/>
              <a:t> </a:t>
            </a:r>
            <a:r>
              <a:rPr lang="en-US" sz="1800" dirty="0" err="1"/>
              <a:t>pelaksanaan</a:t>
            </a:r>
            <a:r>
              <a:rPr lang="en-US" sz="1800" dirty="0"/>
              <a:t> Hand Hygiene</a:t>
            </a:r>
          </a:p>
          <a:p>
            <a:pPr lvl="2">
              <a:buFont typeface="Wingdings" charset="2"/>
              <a:buChar char="ü"/>
            </a:pPr>
            <a:r>
              <a:rPr lang="en-US" sz="1800" dirty="0"/>
              <a:t>5 moments</a:t>
            </a:r>
          </a:p>
          <a:p>
            <a:pPr lvl="2">
              <a:buFont typeface="Wingdings" charset="2"/>
              <a:buChar char="ü"/>
            </a:pPr>
            <a:r>
              <a:rPr lang="en-US" sz="1800" dirty="0"/>
              <a:t>6 </a:t>
            </a:r>
            <a:r>
              <a:rPr lang="en-US" sz="1800" dirty="0" err="1"/>
              <a:t>langkah</a:t>
            </a:r>
            <a:endParaRPr lang="en-US" sz="1800" dirty="0"/>
          </a:p>
          <a:p>
            <a:pPr>
              <a:buFont typeface="Wingdings" charset="2"/>
              <a:buChar char="ü"/>
            </a:pPr>
            <a:r>
              <a:rPr lang="en-US" sz="1800" dirty="0" err="1"/>
              <a:t>Patuh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disiplin</a:t>
            </a:r>
            <a:r>
              <a:rPr lang="en-US" sz="1800" dirty="0"/>
              <a:t> </a:t>
            </a:r>
            <a:r>
              <a:rPr lang="en-US" sz="1800" dirty="0" err="1"/>
              <a:t>menggunakan</a:t>
            </a:r>
            <a:r>
              <a:rPr lang="en-US" sz="1800" dirty="0"/>
              <a:t> APD yang </a:t>
            </a:r>
            <a:r>
              <a:rPr lang="en-US" sz="1800" dirty="0" err="1"/>
              <a:t>sesuai</a:t>
            </a:r>
            <a:endParaRPr lang="en-US" sz="1800" dirty="0"/>
          </a:p>
          <a:p>
            <a:pPr lvl="2">
              <a:buFont typeface="Wingdings" charset="2"/>
              <a:buChar char="ü"/>
            </a:pPr>
            <a:r>
              <a:rPr lang="en-US" sz="1800" dirty="0" err="1"/>
              <a:t>Tutup</a:t>
            </a:r>
            <a:r>
              <a:rPr lang="en-US" sz="1800" dirty="0"/>
              <a:t> </a:t>
            </a:r>
            <a:r>
              <a:rPr lang="en-US" sz="1800" dirty="0" err="1"/>
              <a:t>kepala,Sarung</a:t>
            </a:r>
            <a:r>
              <a:rPr lang="en-US" sz="1800" dirty="0"/>
              <a:t> </a:t>
            </a:r>
            <a:r>
              <a:rPr lang="en-US" sz="1800" dirty="0" err="1"/>
              <a:t>tangan</a:t>
            </a:r>
            <a:r>
              <a:rPr lang="en-US" sz="1800" dirty="0"/>
              <a:t>, </a:t>
            </a:r>
            <a:r>
              <a:rPr lang="en-US" sz="1800" dirty="0" err="1"/>
              <a:t>google,facemask,masker,apron</a:t>
            </a:r>
            <a:r>
              <a:rPr lang="en-US" sz="1800" dirty="0"/>
              <a:t>, </a:t>
            </a:r>
            <a:r>
              <a:rPr lang="en-US" sz="1800" dirty="0" err="1"/>
              <a:t>pelindung</a:t>
            </a:r>
            <a:r>
              <a:rPr lang="en-US" sz="1800" dirty="0"/>
              <a:t> kaki/boot</a:t>
            </a:r>
          </a:p>
          <a:p>
            <a:pPr>
              <a:buFont typeface="Wingdings" charset="2"/>
              <a:buChar char="ü"/>
            </a:pPr>
            <a:r>
              <a:rPr lang="en-US" sz="1800" dirty="0" err="1"/>
              <a:t>Praktek</a:t>
            </a:r>
            <a:r>
              <a:rPr lang="en-US" sz="1800" dirty="0"/>
              <a:t> </a:t>
            </a:r>
            <a:r>
              <a:rPr lang="en-US" sz="1800" dirty="0" err="1"/>
              <a:t>bekerja</a:t>
            </a:r>
            <a:r>
              <a:rPr lang="en-US" sz="1800" dirty="0"/>
              <a:t> </a:t>
            </a:r>
            <a:r>
              <a:rPr lang="en-US" sz="1800" dirty="0" err="1"/>
              <a:t>aman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benda</a:t>
            </a:r>
            <a:r>
              <a:rPr lang="en-US" sz="1800" dirty="0"/>
              <a:t> </a:t>
            </a:r>
            <a:r>
              <a:rPr lang="en-US" sz="1800" dirty="0" err="1"/>
              <a:t>tajam</a:t>
            </a:r>
            <a:endParaRPr lang="en-US" sz="1800" dirty="0"/>
          </a:p>
          <a:p>
            <a:pPr>
              <a:buFont typeface="Wingdings" charset="2"/>
              <a:buChar char="ü"/>
            </a:pPr>
            <a:r>
              <a:rPr lang="en-US" sz="1800" dirty="0" err="1"/>
              <a:t>Kebersihan</a:t>
            </a:r>
            <a:r>
              <a:rPr lang="en-US" sz="1800" dirty="0"/>
              <a:t> </a:t>
            </a:r>
            <a:r>
              <a:rPr lang="en-US" sz="1800" dirty="0" err="1"/>
              <a:t>lingkungan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penanganan</a:t>
            </a:r>
            <a:r>
              <a:rPr lang="en-US" sz="1800" dirty="0"/>
              <a:t> </a:t>
            </a:r>
            <a:r>
              <a:rPr lang="en-US" sz="1800" dirty="0" err="1"/>
              <a:t>tumpahan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benar</a:t>
            </a:r>
            <a:endParaRPr lang="en-US" sz="1800" dirty="0"/>
          </a:p>
          <a:p>
            <a:pPr>
              <a:buFont typeface="Wingdings" charset="2"/>
              <a:buChar char="ü"/>
            </a:pPr>
            <a:r>
              <a:rPr lang="en-US" sz="1800" dirty="0" err="1"/>
              <a:t>Pengelolaan</a:t>
            </a:r>
            <a:r>
              <a:rPr lang="en-US" sz="1800" dirty="0"/>
              <a:t> linen </a:t>
            </a:r>
            <a:r>
              <a:rPr lang="en-US" sz="1800" dirty="0" err="1"/>
              <a:t>kotor</a:t>
            </a:r>
            <a:r>
              <a:rPr lang="en-US" sz="1800" dirty="0"/>
              <a:t>/</a:t>
            </a:r>
            <a:r>
              <a:rPr lang="en-US" sz="1800" dirty="0" err="1"/>
              <a:t>infeksius</a:t>
            </a:r>
            <a:endParaRPr lang="en-US" sz="1800" dirty="0"/>
          </a:p>
          <a:p>
            <a:pPr>
              <a:buFont typeface="Wingdings" charset="2"/>
              <a:buChar char="ü"/>
            </a:pPr>
            <a:r>
              <a:rPr lang="en-US" sz="1800" dirty="0" err="1"/>
              <a:t>Pengelolaan</a:t>
            </a:r>
            <a:r>
              <a:rPr lang="en-US" sz="1800" dirty="0"/>
              <a:t> </a:t>
            </a:r>
            <a:r>
              <a:rPr lang="en-US" sz="1800" dirty="0" err="1"/>
              <a:t>sampah</a:t>
            </a:r>
            <a:r>
              <a:rPr lang="en-US" sz="1800" dirty="0"/>
              <a:t> </a:t>
            </a:r>
            <a:r>
              <a:rPr lang="en-US" sz="1800" dirty="0" err="1"/>
              <a:t>tajam</a:t>
            </a:r>
            <a:r>
              <a:rPr lang="en-US" sz="1800" dirty="0"/>
              <a:t>/</a:t>
            </a:r>
            <a:r>
              <a:rPr lang="en-US" sz="1800" dirty="0" err="1"/>
              <a:t>limbah</a:t>
            </a:r>
            <a:r>
              <a:rPr lang="en-US" sz="1800" dirty="0"/>
              <a:t> </a:t>
            </a:r>
            <a:r>
              <a:rPr lang="en-US" sz="1800" dirty="0" err="1"/>
              <a:t>infeksius</a:t>
            </a:r>
            <a:endParaRPr lang="en-US" sz="1800" dirty="0"/>
          </a:p>
          <a:p>
            <a:pPr>
              <a:buFont typeface="Wingdings" charset="2"/>
              <a:buChar char="ü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85625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 HYGIENE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" r="-466"/>
          <a:stretch/>
        </p:blipFill>
        <p:spPr bwMode="auto">
          <a:xfrm>
            <a:off x="870154" y="1197504"/>
            <a:ext cx="3701846" cy="3450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3" descr="good_hand_wash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8115" y="1113504"/>
            <a:ext cx="3367685" cy="37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7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ALCOHOL BASED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039" y="1143000"/>
            <a:ext cx="4650161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80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FAKTA KEPATUHAN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AutoNum type="arabicPeriod"/>
            </a:pP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didik</a:t>
            </a:r>
            <a:endParaRPr lang="en-US" dirty="0"/>
          </a:p>
          <a:p>
            <a:pPr>
              <a:buAutoNum type="arabicPeriod"/>
            </a:pPr>
            <a:r>
              <a:rPr lang="en-US" dirty="0" err="1"/>
              <a:t>Dokter</a:t>
            </a:r>
            <a:endParaRPr lang="en-US" dirty="0"/>
          </a:p>
          <a:p>
            <a:pPr>
              <a:buAutoNum type="arabicPeriod"/>
            </a:pPr>
            <a:r>
              <a:rPr lang="en-US" dirty="0" err="1"/>
              <a:t>Perawat</a:t>
            </a:r>
            <a:endParaRPr lang="en-US" dirty="0"/>
          </a:p>
          <a:p>
            <a:pPr>
              <a:buAutoNum type="arabicPeriod"/>
            </a:pPr>
            <a:r>
              <a:rPr lang="en-US" dirty="0" err="1"/>
              <a:t>Tenakesh</a:t>
            </a:r>
            <a:r>
              <a:rPr lang="en-US" dirty="0"/>
              <a:t> Lain &gt; PALING PATUH</a:t>
            </a:r>
          </a:p>
          <a:p>
            <a:pPr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870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 AKREDITASI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838201" y="1524000"/>
            <a:ext cx="7543799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en-US" sz="1800" b="0"/>
              <a:t>Buat Kebijakan ,Pedoman,Panduan,SPO Hand Hygiene</a:t>
            </a:r>
          </a:p>
          <a:p>
            <a:pPr>
              <a:buFont typeface="+mj-lt"/>
              <a:buAutoNum type="arabicPeriod"/>
            </a:pPr>
            <a:r>
              <a:rPr lang="en-US" sz="1800" b="0"/>
              <a:t>Lengkapi sarana,prasarana terkait Hand Hygiene dan selalu tersedia dalam jumlah yang cukup</a:t>
            </a:r>
          </a:p>
          <a:p>
            <a:pPr>
              <a:buFont typeface="+mj-lt"/>
              <a:buAutoNum type="arabicPeriod"/>
            </a:pPr>
            <a:r>
              <a:rPr lang="en-US" sz="1800" b="0"/>
              <a:t>Edukasi semua orang di dalam fasyankes</a:t>
            </a:r>
          </a:p>
          <a:p>
            <a:pPr>
              <a:buFont typeface="+mj-lt"/>
              <a:buAutoNum type="arabicPeriod"/>
            </a:pPr>
            <a:r>
              <a:rPr lang="en-US" sz="1800" b="0"/>
              <a:t>Lakukan Audit Kepatuhan secara rutin</a:t>
            </a:r>
          </a:p>
          <a:p>
            <a:pPr>
              <a:buFont typeface="+mj-lt"/>
              <a:buAutoNum type="arabicPeriod"/>
            </a:pPr>
            <a:r>
              <a:rPr lang="en-US" sz="1800" b="0"/>
              <a:t>Buat laporan dan feedback</a:t>
            </a:r>
          </a:p>
          <a:p>
            <a:pPr>
              <a:buFont typeface="+mj-lt"/>
              <a:buAutoNum type="arabicPeriod"/>
            </a:pPr>
            <a:r>
              <a:rPr lang="en-US" sz="1800" b="0"/>
              <a:t>Buat program peningkatan mutu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1777261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Curriculum Vitae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990600"/>
            <a:ext cx="7520940" cy="3852372"/>
          </a:xfrm>
        </p:spPr>
        <p:txBody>
          <a:bodyPr>
            <a:noAutofit/>
          </a:bodyPr>
          <a:lstStyle/>
          <a:p>
            <a:r>
              <a:rPr lang="id-ID" sz="2000" dirty="0"/>
              <a:t>Solikin.S.kep.Ns</a:t>
            </a:r>
            <a:endParaRPr lang="en-US" sz="2000" dirty="0"/>
          </a:p>
          <a:p>
            <a:pPr lvl="1"/>
            <a:r>
              <a:rPr lang="en-US" sz="2000" dirty="0" err="1"/>
              <a:t>Riwayat</a:t>
            </a:r>
            <a:r>
              <a:rPr lang="en-US" sz="2000" dirty="0"/>
              <a:t> </a:t>
            </a:r>
            <a:r>
              <a:rPr lang="en-US" sz="2000" dirty="0" err="1"/>
              <a:t>Pendidikan</a:t>
            </a:r>
            <a:r>
              <a:rPr lang="en-US" sz="2000" dirty="0"/>
              <a:t> :</a:t>
            </a:r>
          </a:p>
          <a:p>
            <a:pPr lvl="2"/>
            <a:r>
              <a:rPr lang="id-ID" sz="2000" dirty="0"/>
              <a:t>S1 KEPERAWATAN &amp; PROFESI UNIMUS 2008</a:t>
            </a:r>
            <a:endParaRPr lang="en-US" sz="2000" dirty="0"/>
          </a:p>
          <a:p>
            <a:pPr lvl="2"/>
            <a:endParaRPr lang="en-US" sz="2000" dirty="0"/>
          </a:p>
          <a:p>
            <a:pPr lvl="1"/>
            <a:r>
              <a:rPr lang="en-US" sz="2000" dirty="0" err="1"/>
              <a:t>Riwayat</a:t>
            </a:r>
            <a:r>
              <a:rPr lang="en-US" sz="2000" dirty="0"/>
              <a:t> </a:t>
            </a:r>
            <a:r>
              <a:rPr lang="id-ID" sz="2000" dirty="0"/>
              <a:t> Pekerjaan</a:t>
            </a:r>
            <a:r>
              <a:rPr lang="en-US" sz="2000" dirty="0"/>
              <a:t>:</a:t>
            </a:r>
          </a:p>
          <a:p>
            <a:pPr lvl="2"/>
            <a:r>
              <a:rPr lang="en-US" sz="2000" dirty="0"/>
              <a:t> RSUP </a:t>
            </a:r>
            <a:r>
              <a:rPr lang="en-US" sz="2000" dirty="0" err="1"/>
              <a:t>dr</a:t>
            </a:r>
            <a:r>
              <a:rPr lang="en-US" sz="2000" dirty="0"/>
              <a:t> </a:t>
            </a:r>
            <a:r>
              <a:rPr lang="en-US" sz="2000" dirty="0" err="1"/>
              <a:t>Kariadi</a:t>
            </a:r>
            <a:r>
              <a:rPr lang="en-US" sz="2000" dirty="0"/>
              <a:t> </a:t>
            </a:r>
            <a:r>
              <a:rPr lang="id-ID" sz="2000" dirty="0"/>
              <a:t> 1997</a:t>
            </a:r>
            <a:endParaRPr lang="en-US" sz="2000" dirty="0"/>
          </a:p>
          <a:p>
            <a:pPr lvl="2"/>
            <a:r>
              <a:rPr lang="en-US" sz="2000" dirty="0"/>
              <a:t> </a:t>
            </a:r>
            <a:r>
              <a:rPr lang="id-ID" sz="2000" dirty="0"/>
              <a:t>Komite PPI  2012</a:t>
            </a:r>
            <a:endParaRPr lang="en-US" sz="2000" dirty="0"/>
          </a:p>
          <a:p>
            <a:pPr marL="237744" lvl="2" indent="0">
              <a:buNone/>
            </a:pPr>
            <a:endParaRPr lang="en-US" sz="2000" dirty="0"/>
          </a:p>
          <a:p>
            <a:pPr marL="163513" lvl="2" indent="-163513"/>
            <a:r>
              <a:rPr lang="en-US" sz="2000" dirty="0" err="1"/>
              <a:t>Riwayat</a:t>
            </a:r>
            <a:r>
              <a:rPr lang="en-US" sz="2000" dirty="0"/>
              <a:t> </a:t>
            </a:r>
            <a:r>
              <a:rPr lang="en-US" sz="2000" dirty="0" err="1"/>
              <a:t>Organisasi</a:t>
            </a:r>
            <a:endParaRPr lang="en-US" sz="2000" dirty="0"/>
          </a:p>
          <a:p>
            <a:pPr marL="392113" lvl="3" indent="-163513"/>
            <a:r>
              <a:rPr lang="en-US" sz="2000" dirty="0"/>
              <a:t>PPNI</a:t>
            </a:r>
          </a:p>
          <a:p>
            <a:pPr marL="392113" lvl="3" indent="-163513"/>
            <a:r>
              <a:rPr lang="en-US" sz="2000" dirty="0"/>
              <a:t>HIPPII</a:t>
            </a:r>
          </a:p>
          <a:p>
            <a:pPr marL="392113" lvl="3" indent="-163513"/>
            <a:r>
              <a:rPr lang="en-US" sz="2000" dirty="0"/>
              <a:t>PERDALIN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83206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 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485900"/>
            <a:ext cx="2463800" cy="3314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1793688"/>
            <a:ext cx="2540000" cy="2540000"/>
          </a:xfrm>
          <a:prstGeom prst="rect">
            <a:avLst/>
          </a:prstGeom>
        </p:spPr>
      </p:pic>
      <p:pic>
        <p:nvPicPr>
          <p:cNvPr id="6" name="Content Placeholder 3" descr="CIMG1391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3" r="15670"/>
          <a:stretch/>
        </p:blipFill>
        <p:spPr>
          <a:xfrm>
            <a:off x="6085398" y="1488358"/>
            <a:ext cx="2921724" cy="331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9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 AKREDITASI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838200" y="1447800"/>
            <a:ext cx="7467601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en-US" sz="1800" b="0"/>
              <a:t>Buat Kebijakan ,Pedoman,Panduan,SPO Hand Hygiene</a:t>
            </a:r>
          </a:p>
          <a:p>
            <a:pPr>
              <a:buFont typeface="+mj-lt"/>
              <a:buAutoNum type="arabicPeriod"/>
            </a:pPr>
            <a:r>
              <a:rPr lang="en-US" sz="1800" b="0"/>
              <a:t>Lengkapi sarana,prasarana terkait Hand Hygiene dan selalu tersedia dalam jumlah yang cukup</a:t>
            </a:r>
          </a:p>
          <a:p>
            <a:pPr>
              <a:buFont typeface="+mj-lt"/>
              <a:buAutoNum type="arabicPeriod"/>
            </a:pPr>
            <a:r>
              <a:rPr lang="en-US" sz="1800" b="0"/>
              <a:t>Edukasi semua orang di dalam fasyankes</a:t>
            </a:r>
          </a:p>
          <a:p>
            <a:pPr>
              <a:buFont typeface="+mj-lt"/>
              <a:buAutoNum type="arabicPeriod"/>
            </a:pPr>
            <a:r>
              <a:rPr lang="en-US" sz="1800" b="0"/>
              <a:t>Lakukan Audit Kepatuhan secara rutin</a:t>
            </a:r>
          </a:p>
          <a:p>
            <a:pPr>
              <a:buFont typeface="+mj-lt"/>
              <a:buAutoNum type="arabicPeriod"/>
            </a:pPr>
            <a:r>
              <a:rPr lang="en-US" sz="1800" b="0"/>
              <a:t>Buat laporan dan feedback</a:t>
            </a:r>
          </a:p>
          <a:p>
            <a:pPr>
              <a:buFont typeface="+mj-lt"/>
              <a:buAutoNum type="arabicPeriod"/>
            </a:pPr>
            <a:r>
              <a:rPr lang="en-US" sz="1800" b="0"/>
              <a:t>Buat program peningkatan mutu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3488841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872067" y="1426104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en-US" sz="1800" b="0"/>
              <a:t>Membuat SPO cara memakai dan melepas APD</a:t>
            </a:r>
          </a:p>
          <a:p>
            <a:pPr>
              <a:buFont typeface="+mj-lt"/>
              <a:buAutoNum type="arabicPeriod"/>
            </a:pPr>
            <a:r>
              <a:rPr lang="en-US" sz="1800" b="0"/>
              <a:t>Membuat SPO penggunaan APD di Unit/Instalasi</a:t>
            </a:r>
          </a:p>
          <a:p>
            <a:pPr>
              <a:buFont typeface="+mj-lt"/>
              <a:buAutoNum type="arabicPeriod"/>
            </a:pPr>
            <a:r>
              <a:rPr lang="en-US" sz="1800" b="0"/>
              <a:t>Mencukupi kebutuhan APD</a:t>
            </a:r>
          </a:p>
          <a:p>
            <a:pPr>
              <a:buFont typeface="+mj-lt"/>
              <a:buAutoNum type="arabicPeriod"/>
            </a:pPr>
            <a:r>
              <a:rPr lang="en-US" sz="1800" b="0"/>
              <a:t>Edukasi cara pakai dan lepas APD</a:t>
            </a:r>
          </a:p>
          <a:p>
            <a:pPr>
              <a:buFont typeface="+mj-lt"/>
              <a:buAutoNum type="arabicPeriod"/>
            </a:pPr>
            <a:r>
              <a:rPr lang="en-US" sz="1800" b="0"/>
              <a:t>Audit kepatuhan pemakaian APD</a:t>
            </a:r>
          </a:p>
          <a:p>
            <a:pPr>
              <a:buFont typeface="+mj-lt"/>
              <a:buAutoNum type="arabicPeriod"/>
            </a:pPr>
            <a:r>
              <a:rPr lang="en-US" sz="1800" b="0"/>
              <a:t>Laporan dan feedback</a:t>
            </a:r>
          </a:p>
          <a:p>
            <a:pPr>
              <a:buFont typeface="+mj-lt"/>
              <a:buAutoNum type="arabicPeriod"/>
            </a:pPr>
            <a:r>
              <a:rPr lang="en-US" sz="1800" b="0"/>
              <a:t>Buat program mutu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3060031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MANAJEMEN BENDA TAJAM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0" dirty="0" err="1"/>
              <a:t>Pisau</a:t>
            </a:r>
            <a:r>
              <a:rPr lang="en-US" sz="1800" b="0" dirty="0"/>
              <a:t> </a:t>
            </a:r>
            <a:r>
              <a:rPr lang="en-US" sz="1800" b="0" dirty="0" err="1"/>
              <a:t>tidak</a:t>
            </a:r>
            <a:r>
              <a:rPr lang="en-US" sz="1800" b="0" dirty="0"/>
              <a:t> </a:t>
            </a:r>
            <a:r>
              <a:rPr lang="en-US" sz="1800" b="0" dirty="0" err="1"/>
              <a:t>diletakkan</a:t>
            </a:r>
            <a:r>
              <a:rPr lang="en-US" sz="1800" b="0" dirty="0"/>
              <a:t> di </a:t>
            </a:r>
            <a:r>
              <a:rPr lang="en-US" sz="1800" b="0" dirty="0" err="1"/>
              <a:t>wadak</a:t>
            </a:r>
            <a:r>
              <a:rPr lang="en-US" sz="1800" b="0" dirty="0"/>
              <a:t> &gt;&gt;&gt; </a:t>
            </a:r>
            <a:r>
              <a:rPr lang="en-US" sz="1800" b="0" dirty="0" err="1"/>
              <a:t>beresiko</a:t>
            </a:r>
            <a:endParaRPr lang="en-US" sz="1800" b="0" dirty="0"/>
          </a:p>
          <a:p>
            <a:endParaRPr lang="en-US" sz="1800" b="0" dirty="0"/>
          </a:p>
          <a:p>
            <a:r>
              <a:rPr lang="en-US" sz="1800" b="0" dirty="0"/>
              <a:t>Recapping &gt;&gt;&gt; </a:t>
            </a:r>
            <a:r>
              <a:rPr lang="en-US" sz="1800" b="0" dirty="0" err="1"/>
              <a:t>beresiko</a:t>
            </a:r>
            <a:endParaRPr lang="en-US" sz="1800" b="0" dirty="0"/>
          </a:p>
          <a:p>
            <a:endParaRPr lang="en-US" sz="1800" b="0" dirty="0"/>
          </a:p>
          <a:p>
            <a:r>
              <a:rPr lang="en-US" sz="1800" b="0" dirty="0" err="1"/>
              <a:t>Sampah</a:t>
            </a:r>
            <a:r>
              <a:rPr lang="en-US" sz="1800" b="0" dirty="0"/>
              <a:t> </a:t>
            </a:r>
            <a:r>
              <a:rPr lang="en-US" sz="1800" b="0" dirty="0" err="1"/>
              <a:t>benda</a:t>
            </a:r>
            <a:r>
              <a:rPr lang="en-US" sz="1800" b="0" dirty="0"/>
              <a:t> </a:t>
            </a:r>
            <a:r>
              <a:rPr lang="en-US" sz="1800" b="0" dirty="0" err="1"/>
              <a:t>tajam</a:t>
            </a:r>
            <a:endParaRPr lang="en-US" sz="1800" b="0" dirty="0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 cstate="print"/>
          <a:srcRect l="5746" r="5746"/>
          <a:stretch>
            <a:fillRect/>
          </a:stretch>
        </p:blipFill>
        <p:spPr>
          <a:xfrm>
            <a:off x="5785608" y="0"/>
            <a:ext cx="2596392" cy="183319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781800" y="457200"/>
            <a:ext cx="910959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/>
          <a:srcRect t="-32502" b="-32502"/>
          <a:stretch>
            <a:fillRect/>
          </a:stretch>
        </p:blipFill>
        <p:spPr>
          <a:xfrm>
            <a:off x="2508239" y="4801030"/>
            <a:ext cx="6559561" cy="2361770"/>
          </a:xfrm>
          <a:prstGeom prst="rect">
            <a:avLst/>
          </a:prstGeom>
        </p:spPr>
      </p:pic>
      <p:pic>
        <p:nvPicPr>
          <p:cNvPr id="7" name="Content Placeholder 9"/>
          <p:cNvPicPr>
            <a:picLocks noChangeAspect="1"/>
          </p:cNvPicPr>
          <p:nvPr/>
        </p:nvPicPr>
        <p:blipFill>
          <a:blip r:embed="rId4" cstate="print"/>
          <a:srcRect l="10138" r="10138"/>
          <a:stretch>
            <a:fillRect/>
          </a:stretch>
        </p:blipFill>
        <p:spPr>
          <a:xfrm>
            <a:off x="5817412" y="3200400"/>
            <a:ext cx="2558369" cy="1805335"/>
          </a:xfrm>
          <a:prstGeom prst="rect">
            <a:avLst/>
          </a:prstGeom>
        </p:spPr>
      </p:pic>
      <p:pic>
        <p:nvPicPr>
          <p:cNvPr id="8" name="Content Placeholder 13"/>
          <p:cNvPicPr>
            <a:picLocks noChangeAspect="1"/>
          </p:cNvPicPr>
          <p:nvPr/>
        </p:nvPicPr>
        <p:blipFill>
          <a:blip r:embed="rId5" cstate="print"/>
          <a:srcRect l="17166" r="17166"/>
          <a:stretch>
            <a:fillRect/>
          </a:stretch>
        </p:blipFill>
        <p:spPr>
          <a:xfrm>
            <a:off x="5785608" y="1600200"/>
            <a:ext cx="2590173" cy="1828800"/>
          </a:xfrm>
          <a:prstGeom prst="rect">
            <a:avLst/>
          </a:prstGeom>
        </p:spPr>
      </p:pic>
      <p:pic>
        <p:nvPicPr>
          <p:cNvPr id="9" name="Content Placeholder 3" descr="CIMG1382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" r="1821"/>
          <a:stretch/>
        </p:blipFill>
        <p:spPr>
          <a:xfrm>
            <a:off x="0" y="4164533"/>
            <a:ext cx="2209800" cy="269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81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akreditasi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872067" y="1524000"/>
            <a:ext cx="7408333" cy="1820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en-US" sz="1800" b="0"/>
              <a:t>Pelatihan praktek suntik aman dan pengelolaan benda tajam</a:t>
            </a:r>
          </a:p>
          <a:p>
            <a:pPr>
              <a:buFont typeface="+mj-lt"/>
              <a:buAutoNum type="arabicPeriod"/>
            </a:pPr>
            <a:r>
              <a:rPr lang="en-US" sz="1800" b="0"/>
              <a:t>Ketersediaan sarana,prasarana pengelolaan limbah tajam/infeksius</a:t>
            </a:r>
          </a:p>
          <a:p>
            <a:pPr>
              <a:buFont typeface="+mj-lt"/>
              <a:buAutoNum type="arabicPeriod"/>
            </a:pPr>
            <a:r>
              <a:rPr lang="en-US" sz="1800" b="0"/>
              <a:t>Pelaporan dan pengelolaan Kejadian Needle Stick Injury</a:t>
            </a:r>
          </a:p>
          <a:p>
            <a:pPr>
              <a:buFont typeface="+mj-lt"/>
              <a:buAutoNum type="arabicPeriod"/>
            </a:pPr>
            <a:r>
              <a:rPr lang="en-US" sz="1800" b="0"/>
              <a:t>Program kesehatan karyawan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22389382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tumpahan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872067" y="1447800"/>
            <a:ext cx="7408333" cy="1363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en-US" sz="1800" b="0"/>
              <a:t>SPO tumpahan bahan infeksius</a:t>
            </a:r>
          </a:p>
          <a:p>
            <a:pPr>
              <a:buFont typeface="+mj-lt"/>
              <a:buAutoNum type="arabicPeriod"/>
            </a:pPr>
            <a:r>
              <a:rPr lang="en-US" sz="1800" b="0"/>
              <a:t>Ketersediaan Spill Kit di berbagai tempat</a:t>
            </a:r>
          </a:p>
          <a:p>
            <a:pPr>
              <a:buFont typeface="+mj-lt"/>
              <a:buAutoNum type="arabicPeriod"/>
            </a:pPr>
            <a:r>
              <a:rPr lang="en-US" sz="1800" b="0"/>
              <a:t>Edukasi petugas</a:t>
            </a:r>
            <a:endParaRPr lang="en-US" sz="1800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2133600"/>
            <a:ext cx="3962400" cy="280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151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Pengelolaan</a:t>
            </a:r>
            <a:r>
              <a:rPr lang="en-US" dirty="0"/>
              <a:t> linen </a:t>
            </a:r>
            <a:r>
              <a:rPr lang="en-US" dirty="0" err="1"/>
              <a:t>infeksius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872067" y="1524000"/>
            <a:ext cx="7408333" cy="1725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en-US" sz="1800" b="0"/>
              <a:t>SPO pengelolaan linen infeksius di ruangan, cara transportasi ke unit pencucian</a:t>
            </a:r>
          </a:p>
          <a:p>
            <a:pPr>
              <a:buFont typeface="+mj-lt"/>
              <a:buAutoNum type="arabicPeriod"/>
            </a:pPr>
            <a:r>
              <a:rPr lang="en-US" sz="1800" b="0"/>
              <a:t>SPO pencucian linen infeksius</a:t>
            </a:r>
          </a:p>
          <a:p>
            <a:pPr>
              <a:buFont typeface="+mj-lt"/>
              <a:buAutoNum type="arabicPeriod"/>
            </a:pPr>
            <a:r>
              <a:rPr lang="en-US" sz="1800" b="0"/>
              <a:t>Linen pasien HIV dan non HIV bila terkena cairan tubuh dikategorikan sebagai linen infeksius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20275569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72141" y="2438400"/>
            <a:ext cx="8229600" cy="1252728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/>
              <a:t>PERSIAPAN KHUSUS PERIOPERATIF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759410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pasien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72067" y="1447800"/>
            <a:ext cx="7300757" cy="4198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dirty="0" err="1"/>
              <a:t>Optimalisasi</a:t>
            </a:r>
            <a:r>
              <a:rPr lang="en-US" sz="2000" dirty="0"/>
              <a:t> </a:t>
            </a:r>
            <a:r>
              <a:rPr lang="en-US" sz="2000" dirty="0" err="1"/>
              <a:t>keadaan</a:t>
            </a:r>
            <a:r>
              <a:rPr lang="en-US" sz="2000" dirty="0"/>
              <a:t> </a:t>
            </a:r>
            <a:r>
              <a:rPr lang="en-US" sz="2000" dirty="0" err="1"/>
              <a:t>umum</a:t>
            </a:r>
            <a:r>
              <a:rPr lang="en-US" sz="2000" dirty="0"/>
              <a:t>, </a:t>
            </a:r>
            <a:r>
              <a:rPr lang="en-US" sz="2000" dirty="0" err="1"/>
              <a:t>kontrol</a:t>
            </a:r>
            <a:r>
              <a:rPr lang="en-US" sz="2000" dirty="0"/>
              <a:t> </a:t>
            </a:r>
            <a:r>
              <a:rPr lang="en-US" sz="2000" i="1" dirty="0"/>
              <a:t>viral load</a:t>
            </a:r>
          </a:p>
          <a:p>
            <a:pPr lvl="1"/>
            <a:r>
              <a:rPr lang="en-US" sz="2000" dirty="0" err="1"/>
              <a:t>Menjaga</a:t>
            </a:r>
            <a:r>
              <a:rPr lang="en-US" sz="2000" dirty="0"/>
              <a:t> </a:t>
            </a:r>
            <a:r>
              <a:rPr lang="en-US" sz="2000" dirty="0" err="1"/>
              <a:t>higiene</a:t>
            </a:r>
            <a:r>
              <a:rPr lang="en-US" sz="2000" dirty="0"/>
              <a:t>/</a:t>
            </a:r>
            <a:r>
              <a:rPr lang="en-US" sz="2000" dirty="0" err="1"/>
              <a:t>sanitasi</a:t>
            </a:r>
            <a:r>
              <a:rPr lang="en-US" sz="2000" dirty="0"/>
              <a:t> area </a:t>
            </a:r>
            <a:r>
              <a:rPr lang="en-US" sz="2000" dirty="0" err="1"/>
              <a:t>operasi</a:t>
            </a:r>
            <a:r>
              <a:rPr lang="en-US" sz="2000" dirty="0"/>
              <a:t>/</a:t>
            </a:r>
            <a:r>
              <a:rPr lang="en-US" sz="2000" dirty="0" err="1"/>
              <a:t>tubuh</a:t>
            </a:r>
            <a:endParaRPr lang="en-US" sz="2000" dirty="0"/>
          </a:p>
          <a:p>
            <a:pPr lvl="1"/>
            <a:r>
              <a:rPr lang="en-US" sz="2000" dirty="0" err="1"/>
              <a:t>Seluruh</a:t>
            </a:r>
            <a:r>
              <a:rPr lang="en-US" sz="2000" dirty="0"/>
              <a:t> </a:t>
            </a:r>
            <a:r>
              <a:rPr lang="en-US" sz="2000" dirty="0" err="1"/>
              <a:t>alat</a:t>
            </a:r>
            <a:r>
              <a:rPr lang="en-US" sz="2000" dirty="0"/>
              <a:t> </a:t>
            </a:r>
            <a:r>
              <a:rPr lang="en-US" sz="2000" dirty="0" err="1"/>
              <a:t>kebutuhan</a:t>
            </a:r>
            <a:r>
              <a:rPr lang="en-US" sz="2000" dirty="0"/>
              <a:t> </a:t>
            </a:r>
            <a:r>
              <a:rPr lang="en-US" sz="2000" dirty="0" err="1"/>
              <a:t>pribadi</a:t>
            </a:r>
            <a:r>
              <a:rPr lang="en-US" sz="2000" dirty="0"/>
              <a:t> </a:t>
            </a:r>
            <a:r>
              <a:rPr lang="en-US" sz="2000" dirty="0" err="1"/>
              <a:t>hanya</a:t>
            </a:r>
            <a:r>
              <a:rPr lang="en-US" sz="2000" dirty="0"/>
              <a:t> </a:t>
            </a:r>
            <a:r>
              <a:rPr lang="en-US" sz="2000" dirty="0" err="1"/>
              <a:t>digunakan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pasien</a:t>
            </a:r>
            <a:r>
              <a:rPr lang="en-US" sz="2000" dirty="0"/>
              <a:t> </a:t>
            </a:r>
            <a:r>
              <a:rPr lang="en-US" sz="2000" dirty="0" err="1"/>
              <a:t>sendiri</a:t>
            </a:r>
            <a:endParaRPr lang="en-US" sz="2000" dirty="0"/>
          </a:p>
          <a:p>
            <a:pPr lvl="1"/>
            <a:r>
              <a:rPr lang="en-US" sz="2000" dirty="0"/>
              <a:t>Area </a:t>
            </a:r>
            <a:r>
              <a:rPr lang="en-US" sz="2000" dirty="0" err="1"/>
              <a:t>berambut</a:t>
            </a:r>
            <a:r>
              <a:rPr lang="en-US" sz="2000" dirty="0"/>
              <a:t> </a:t>
            </a:r>
            <a:r>
              <a:rPr lang="en-US" sz="2000" dirty="0" err="1"/>
              <a:t>cukup</a:t>
            </a:r>
            <a:r>
              <a:rPr lang="en-US" sz="2000" dirty="0"/>
              <a:t> </a:t>
            </a:r>
            <a:r>
              <a:rPr lang="en-US" sz="2000" dirty="0" err="1"/>
              <a:t>dipotong</a:t>
            </a:r>
            <a:r>
              <a:rPr lang="en-US" sz="2000" dirty="0"/>
              <a:t> </a:t>
            </a:r>
            <a:r>
              <a:rPr lang="en-US" sz="2000" dirty="0" err="1"/>
              <a:t>pendek</a:t>
            </a:r>
            <a:endParaRPr lang="en-US" sz="2000" dirty="0"/>
          </a:p>
          <a:p>
            <a:pPr lvl="1"/>
            <a:r>
              <a:rPr lang="en-US" sz="2000" dirty="0" err="1"/>
              <a:t>Pencukuran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alat</a:t>
            </a:r>
            <a:r>
              <a:rPr lang="en-US" sz="2000" dirty="0"/>
              <a:t> </a:t>
            </a:r>
            <a:r>
              <a:rPr lang="en-US" sz="2000" dirty="0" err="1"/>
              <a:t>sekali</a:t>
            </a:r>
            <a:r>
              <a:rPr lang="en-US" sz="2000" dirty="0"/>
              <a:t> </a:t>
            </a:r>
            <a:r>
              <a:rPr lang="en-US" sz="2000" dirty="0" err="1"/>
              <a:t>pakai</a:t>
            </a:r>
            <a:r>
              <a:rPr lang="en-US" sz="2000" dirty="0"/>
              <a:t> di </a:t>
            </a:r>
            <a:r>
              <a:rPr lang="en-US" sz="2000" dirty="0" err="1"/>
              <a:t>kamar</a:t>
            </a:r>
            <a:r>
              <a:rPr lang="en-US" sz="2000" dirty="0"/>
              <a:t> </a:t>
            </a:r>
            <a:r>
              <a:rPr lang="en-US" sz="2000" dirty="0" err="1"/>
              <a:t>operasi</a:t>
            </a:r>
            <a:endParaRPr lang="en-US" sz="2000" dirty="0"/>
          </a:p>
          <a:p>
            <a:pPr lvl="1"/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operasi</a:t>
            </a:r>
            <a:r>
              <a:rPr lang="en-US" sz="2000" dirty="0"/>
              <a:t> </a:t>
            </a:r>
            <a:r>
              <a:rPr lang="en-US" sz="2000" dirty="0" err="1"/>
              <a:t>elektif</a:t>
            </a:r>
            <a:r>
              <a:rPr lang="en-US" sz="2000" dirty="0"/>
              <a:t> </a:t>
            </a:r>
            <a:r>
              <a:rPr lang="en-US" sz="2000" dirty="0" err="1"/>
              <a:t>sebaiknya</a:t>
            </a:r>
            <a:r>
              <a:rPr lang="en-US" sz="2000" dirty="0"/>
              <a:t> </a:t>
            </a:r>
            <a:r>
              <a:rPr lang="en-US" sz="2000" dirty="0" err="1"/>
              <a:t>dijadwalkan</a:t>
            </a:r>
            <a:r>
              <a:rPr lang="en-US" sz="2000" dirty="0"/>
              <a:t> </a:t>
            </a:r>
            <a:r>
              <a:rPr lang="en-US" sz="2000" dirty="0" err="1"/>
              <a:t>terakhir</a:t>
            </a:r>
            <a:endParaRPr lang="en-US" sz="2000" dirty="0"/>
          </a:p>
          <a:p>
            <a:pPr lvl="1"/>
            <a:r>
              <a:rPr lang="en-US" sz="2000" dirty="0" err="1"/>
              <a:t>Masa</a:t>
            </a:r>
            <a:r>
              <a:rPr lang="en-US" sz="2000" dirty="0"/>
              <a:t> </a:t>
            </a:r>
            <a:r>
              <a:rPr lang="en-US" sz="2000" dirty="0" err="1"/>
              <a:t>tunggu</a:t>
            </a:r>
            <a:r>
              <a:rPr lang="en-US" sz="2000" dirty="0"/>
              <a:t> </a:t>
            </a:r>
            <a:r>
              <a:rPr lang="en-US" sz="2000" dirty="0" err="1"/>
              <a:t>operasi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LOS </a:t>
            </a:r>
            <a:r>
              <a:rPr lang="en-US" sz="2000" dirty="0" err="1"/>
              <a:t>sesingkat</a:t>
            </a:r>
            <a:r>
              <a:rPr lang="en-US" sz="2000" dirty="0"/>
              <a:t> </a:t>
            </a:r>
            <a:r>
              <a:rPr lang="en-US" sz="2000" dirty="0" err="1"/>
              <a:t>mungkin</a:t>
            </a:r>
            <a:endParaRPr lang="en-US" sz="2000" dirty="0"/>
          </a:p>
          <a:p>
            <a:pPr lvl="1"/>
            <a:r>
              <a:rPr lang="en-US" sz="2000" dirty="0" err="1"/>
              <a:t>Edukasi</a:t>
            </a:r>
            <a:r>
              <a:rPr lang="en-US" sz="2000" dirty="0"/>
              <a:t> </a:t>
            </a:r>
            <a:r>
              <a:rPr lang="en-US" sz="2000" dirty="0" err="1"/>
              <a:t>tentang</a:t>
            </a:r>
            <a:r>
              <a:rPr lang="en-US" sz="2000" dirty="0"/>
              <a:t> PPI</a:t>
            </a:r>
          </a:p>
        </p:txBody>
      </p:sp>
    </p:spTree>
    <p:extLst>
      <p:ext uri="{BB962C8B-B14F-4D97-AF65-F5344CB8AC3E}">
        <p14:creationId xmlns:p14="http://schemas.microsoft.com/office/powerpoint/2010/main" val="36510756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petugas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72067" y="1447800"/>
            <a:ext cx="7408333" cy="3675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dirty="0" err="1"/>
              <a:t>Kondisi</a:t>
            </a:r>
            <a:r>
              <a:rPr lang="en-US" sz="2000" dirty="0"/>
              <a:t> </a:t>
            </a:r>
            <a:r>
              <a:rPr lang="en-US" sz="2000" dirty="0" err="1"/>
              <a:t>kesehatan</a:t>
            </a:r>
            <a:r>
              <a:rPr lang="en-US" sz="2000" dirty="0"/>
              <a:t> </a:t>
            </a:r>
            <a:r>
              <a:rPr lang="en-US" sz="2000" dirty="0" err="1"/>
              <a:t>baik,konsentrasi</a:t>
            </a:r>
            <a:r>
              <a:rPr lang="en-US" sz="2000" dirty="0"/>
              <a:t> </a:t>
            </a:r>
            <a:r>
              <a:rPr lang="en-US" sz="2000" dirty="0" err="1"/>
              <a:t>baik,berpengalaman</a:t>
            </a:r>
            <a:endParaRPr lang="en-US" sz="2000" dirty="0"/>
          </a:p>
          <a:p>
            <a:pPr lvl="1"/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perlukaan</a:t>
            </a:r>
            <a:endParaRPr lang="en-US" sz="2000" dirty="0"/>
          </a:p>
          <a:p>
            <a:pPr lvl="1"/>
            <a:r>
              <a:rPr lang="en-US" sz="2000" dirty="0" err="1"/>
              <a:t>Menggunakan</a:t>
            </a:r>
            <a:r>
              <a:rPr lang="en-US" sz="2000" dirty="0"/>
              <a:t> APD yang </a:t>
            </a:r>
            <a:r>
              <a:rPr lang="en-US" sz="2000" dirty="0" err="1"/>
              <a:t>sesuai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benar</a:t>
            </a:r>
            <a:endParaRPr lang="en-US" sz="2000" dirty="0"/>
          </a:p>
          <a:p>
            <a:pPr lvl="1"/>
            <a:r>
              <a:rPr lang="en-US" sz="2000" dirty="0" err="1"/>
              <a:t>Bekerja</a:t>
            </a:r>
            <a:r>
              <a:rPr lang="en-US" sz="2000" dirty="0"/>
              <a:t> </a:t>
            </a:r>
            <a:r>
              <a:rPr lang="en-US" sz="2000" dirty="0" err="1"/>
              <a:t>aman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benda</a:t>
            </a:r>
            <a:r>
              <a:rPr lang="en-US" sz="2000" dirty="0"/>
              <a:t> </a:t>
            </a:r>
            <a:r>
              <a:rPr lang="en-US" sz="2000" dirty="0" err="1"/>
              <a:t>tajam</a:t>
            </a:r>
            <a:endParaRPr lang="en-US" sz="2000" dirty="0"/>
          </a:p>
          <a:p>
            <a:pPr lvl="1"/>
            <a:r>
              <a:rPr lang="en-US" sz="2000" dirty="0" err="1"/>
              <a:t>Membatasi</a:t>
            </a:r>
            <a:r>
              <a:rPr lang="en-US" sz="2000" dirty="0"/>
              <a:t> </a:t>
            </a:r>
            <a:r>
              <a:rPr lang="en-US" sz="2000" dirty="0" err="1"/>
              <a:t>personil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lalu</a:t>
            </a:r>
            <a:r>
              <a:rPr lang="en-US" sz="2000" dirty="0"/>
              <a:t> </a:t>
            </a:r>
            <a:r>
              <a:rPr lang="en-US" sz="2000" dirty="0" err="1"/>
              <a:t>lintas</a:t>
            </a:r>
            <a:r>
              <a:rPr lang="en-US" sz="2000" dirty="0"/>
              <a:t> </a:t>
            </a:r>
            <a:r>
              <a:rPr lang="en-US" sz="2000" dirty="0" err="1"/>
              <a:t>manusia</a:t>
            </a:r>
            <a:r>
              <a:rPr lang="en-US" sz="2000" dirty="0"/>
              <a:t> di </a:t>
            </a:r>
            <a:r>
              <a:rPr lang="en-US" sz="2000" dirty="0" err="1"/>
              <a:t>kamar</a:t>
            </a:r>
            <a:r>
              <a:rPr lang="en-US" sz="2000" dirty="0"/>
              <a:t> </a:t>
            </a:r>
            <a:r>
              <a:rPr lang="en-US" sz="2000" dirty="0" err="1"/>
              <a:t>operasi</a:t>
            </a:r>
            <a:endParaRPr lang="en-US" sz="2000" dirty="0"/>
          </a:p>
          <a:p>
            <a:pPr lvl="1"/>
            <a:r>
              <a:rPr lang="en-US" sz="2000" dirty="0" err="1"/>
              <a:t>Meletakkan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membuang</a:t>
            </a:r>
            <a:r>
              <a:rPr lang="en-US" sz="2000" dirty="0"/>
              <a:t> linen, APD di </a:t>
            </a:r>
            <a:r>
              <a:rPr lang="en-US" sz="2000" dirty="0" err="1"/>
              <a:t>tempat</a:t>
            </a:r>
            <a:r>
              <a:rPr lang="en-US" sz="2000" dirty="0"/>
              <a:t> yang </a:t>
            </a:r>
            <a:r>
              <a:rPr lang="en-US" sz="2000" dirty="0" err="1"/>
              <a:t>benar</a:t>
            </a:r>
            <a:endParaRPr lang="en-US" sz="2000" dirty="0"/>
          </a:p>
          <a:p>
            <a:pPr lvl="1"/>
            <a:r>
              <a:rPr lang="en-US" sz="2000" dirty="0" err="1"/>
              <a:t>Meminimalisasi</a:t>
            </a:r>
            <a:r>
              <a:rPr lang="en-US" sz="2000" dirty="0"/>
              <a:t> </a:t>
            </a:r>
            <a:r>
              <a:rPr lang="en-US" sz="2000" dirty="0" err="1"/>
              <a:t>tumpahan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percikan</a:t>
            </a:r>
            <a:r>
              <a:rPr lang="en-US" sz="2000" dirty="0"/>
              <a:t> </a:t>
            </a:r>
            <a:r>
              <a:rPr lang="en-US" sz="2000" dirty="0" err="1"/>
              <a:t>cairan</a:t>
            </a:r>
            <a:r>
              <a:rPr lang="en-US" sz="2000" dirty="0"/>
              <a:t> </a:t>
            </a:r>
            <a:r>
              <a:rPr lang="en-US" sz="2000" dirty="0" err="1"/>
              <a:t>tubuh</a:t>
            </a:r>
            <a:endParaRPr lang="en-US" sz="2000" dirty="0"/>
          </a:p>
          <a:p>
            <a:pPr lvl="1"/>
            <a:r>
              <a:rPr lang="en-US" sz="2000" dirty="0" err="1"/>
              <a:t>Menggunakan</a:t>
            </a:r>
            <a:r>
              <a:rPr lang="en-US" sz="2000" dirty="0"/>
              <a:t> </a:t>
            </a:r>
            <a:r>
              <a:rPr lang="en-US" sz="2000" dirty="0" err="1"/>
              <a:t>alat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barang</a:t>
            </a:r>
            <a:r>
              <a:rPr lang="en-US" sz="2000" dirty="0"/>
              <a:t> single use</a:t>
            </a:r>
          </a:p>
          <a:p>
            <a:pPr lvl="1"/>
            <a:r>
              <a:rPr lang="en-US" sz="2000" dirty="0" err="1"/>
              <a:t>Menggunakan</a:t>
            </a:r>
            <a:r>
              <a:rPr lang="en-US" sz="2000" dirty="0"/>
              <a:t> suction </a:t>
            </a:r>
            <a:r>
              <a:rPr lang="en-US" sz="2000" dirty="0" err="1"/>
              <a:t>tertutup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28129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TUJUAN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2775" y="1219200"/>
            <a:ext cx="3751225" cy="3443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1600200" y="2209800"/>
            <a:ext cx="34290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dirty="0" err="1"/>
              <a:t>Peserta</a:t>
            </a:r>
            <a:endParaRPr lang="en-US" altLang="ko-KR" sz="2800" dirty="0"/>
          </a:p>
          <a:p>
            <a:r>
              <a:rPr lang="en-US" altLang="ko-KR" sz="3200" dirty="0"/>
              <a:t>MEMAHAMI</a:t>
            </a:r>
          </a:p>
          <a:p>
            <a:r>
              <a:rPr lang="en-US" altLang="ko-KR" sz="2800" dirty="0" err="1"/>
              <a:t>Strategi</a:t>
            </a:r>
            <a:r>
              <a:rPr lang="en-US" altLang="ko-KR" sz="2800" dirty="0"/>
              <a:t> PPI</a:t>
            </a:r>
          </a:p>
          <a:p>
            <a:r>
              <a:rPr lang="en-US" altLang="ko-KR" sz="2800" dirty="0" err="1"/>
              <a:t>Pada</a:t>
            </a:r>
            <a:endParaRPr lang="en-US" altLang="ko-KR" sz="2800" dirty="0"/>
          </a:p>
          <a:p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PASIEN HIV-AIDS</a:t>
            </a:r>
          </a:p>
        </p:txBody>
      </p:sp>
    </p:spTree>
    <p:extLst>
      <p:ext uri="{BB962C8B-B14F-4D97-AF65-F5344CB8AC3E}">
        <p14:creationId xmlns:p14="http://schemas.microsoft.com/office/powerpoint/2010/main" val="331411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lingkungan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72067" y="1447800"/>
            <a:ext cx="7408333" cy="1725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dirty="0" err="1"/>
              <a:t>Lindungi</a:t>
            </a:r>
            <a:r>
              <a:rPr lang="en-US" sz="2000" dirty="0"/>
              <a:t> alas </a:t>
            </a:r>
            <a:r>
              <a:rPr lang="en-US" sz="2000" dirty="0" err="1"/>
              <a:t>meja</a:t>
            </a:r>
            <a:r>
              <a:rPr lang="en-US" sz="2000" dirty="0"/>
              <a:t> </a:t>
            </a:r>
            <a:r>
              <a:rPr lang="en-US" sz="2000" dirty="0" err="1"/>
              <a:t>operasi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kontaminasi</a:t>
            </a:r>
            <a:r>
              <a:rPr lang="en-US" sz="2000" dirty="0"/>
              <a:t> </a:t>
            </a:r>
            <a:r>
              <a:rPr lang="en-US" sz="2000" dirty="0" err="1"/>
              <a:t>tumpahan</a:t>
            </a:r>
            <a:endParaRPr lang="en-US" sz="2000" dirty="0"/>
          </a:p>
          <a:p>
            <a:pPr lvl="1"/>
            <a:r>
              <a:rPr lang="en-US" sz="2000" dirty="0" err="1"/>
              <a:t>Segera</a:t>
            </a:r>
            <a:r>
              <a:rPr lang="en-US" sz="2000" dirty="0"/>
              <a:t> </a:t>
            </a:r>
            <a:r>
              <a:rPr lang="en-US" sz="2000" dirty="0" err="1"/>
              <a:t>kelola</a:t>
            </a:r>
            <a:r>
              <a:rPr lang="en-US" sz="2000" dirty="0"/>
              <a:t> </a:t>
            </a:r>
            <a:r>
              <a:rPr lang="en-US" sz="2000" dirty="0" err="1"/>
              <a:t>sampah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benar</a:t>
            </a:r>
            <a:r>
              <a:rPr lang="en-US" sz="2000" dirty="0"/>
              <a:t> </a:t>
            </a:r>
            <a:r>
              <a:rPr lang="en-US" sz="2000" dirty="0" err="1"/>
              <a:t>setelah</a:t>
            </a:r>
            <a:r>
              <a:rPr lang="en-US" sz="2000" dirty="0"/>
              <a:t> </a:t>
            </a:r>
            <a:r>
              <a:rPr lang="en-US" sz="2000" dirty="0" err="1"/>
              <a:t>tindakan</a:t>
            </a:r>
            <a:endParaRPr lang="en-US" sz="2000" dirty="0"/>
          </a:p>
          <a:p>
            <a:pPr lvl="1"/>
            <a:r>
              <a:rPr lang="en-US" sz="2000" dirty="0" err="1"/>
              <a:t>Alat</a:t>
            </a:r>
            <a:r>
              <a:rPr lang="en-US" sz="2000" dirty="0"/>
              <a:t> </a:t>
            </a:r>
            <a:r>
              <a:rPr lang="en-US" sz="2000" dirty="0" err="1"/>
              <a:t>habis</a:t>
            </a:r>
            <a:r>
              <a:rPr lang="en-US" sz="2000" dirty="0"/>
              <a:t> </a:t>
            </a:r>
            <a:r>
              <a:rPr lang="en-US" sz="2000" dirty="0" err="1"/>
              <a:t>pakai</a:t>
            </a:r>
            <a:r>
              <a:rPr lang="en-US" sz="2000" dirty="0"/>
              <a:t> </a:t>
            </a:r>
            <a:r>
              <a:rPr lang="en-US" sz="2000" dirty="0" err="1"/>
              <a:t>dilakukan</a:t>
            </a:r>
            <a:r>
              <a:rPr lang="en-US" sz="2000" dirty="0"/>
              <a:t> </a:t>
            </a:r>
            <a:r>
              <a:rPr lang="en-US" sz="2000" dirty="0" err="1"/>
              <a:t>dekontaminasi</a:t>
            </a:r>
            <a:r>
              <a:rPr lang="en-US" sz="2000" dirty="0"/>
              <a:t> </a:t>
            </a:r>
            <a:r>
              <a:rPr lang="en-US" sz="2000" dirty="0" err="1"/>
              <a:t>sesuai</a:t>
            </a:r>
            <a:r>
              <a:rPr lang="en-US" sz="2000" dirty="0"/>
              <a:t> </a:t>
            </a:r>
            <a:r>
              <a:rPr lang="en-US" sz="2000" dirty="0" err="1"/>
              <a:t>prosedur</a:t>
            </a:r>
            <a:endParaRPr lang="en-US" sz="2000" dirty="0"/>
          </a:p>
          <a:p>
            <a:pPr lvl="1"/>
            <a:r>
              <a:rPr lang="en-US" sz="2000" dirty="0" err="1"/>
              <a:t>Melakukan</a:t>
            </a:r>
            <a:r>
              <a:rPr lang="en-US" sz="2000" dirty="0"/>
              <a:t> surface </a:t>
            </a:r>
            <a:r>
              <a:rPr lang="en-US" sz="2000" dirty="0" err="1"/>
              <a:t>dessinfection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111460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wise… be professional…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i know my status hiv ai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1513"/>
            <a:ext cx="5410200" cy="384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143000"/>
            <a:ext cx="37338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69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kesimpulan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863627" y="1447800"/>
            <a:ext cx="751837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000" b="0"/>
              <a:t>Terapkan kewaspadaan standar dan kewaspadaan berdasarkan transmisi secara disiplin untuk semua pasien baik yang diketahui atau tidak adanya penyakit menular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0"/>
              <a:t>Menjaga kesehatan diri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0"/>
              <a:t>RS menyediakan sistem, sarana dan prasarana terkait PPI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9266905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 e r I m a k a s I h…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70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PENDAHULUAN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928572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err="1"/>
              <a:t>Angka</a:t>
            </a:r>
            <a:r>
              <a:rPr lang="en-US" sz="2000" dirty="0"/>
              <a:t> </a:t>
            </a:r>
            <a:r>
              <a:rPr lang="en-US" sz="2000" dirty="0" err="1"/>
              <a:t>kejadian</a:t>
            </a:r>
            <a:r>
              <a:rPr lang="en-US" sz="2000" dirty="0"/>
              <a:t> </a:t>
            </a:r>
            <a:r>
              <a:rPr lang="en-US" sz="2000" dirty="0" err="1"/>
              <a:t>kasus</a:t>
            </a:r>
            <a:r>
              <a:rPr lang="en-US" sz="2000" dirty="0"/>
              <a:t> HIV </a:t>
            </a:r>
            <a:r>
              <a:rPr lang="en-US" sz="2000" dirty="0" err="1"/>
              <a:t>terus</a:t>
            </a:r>
            <a:r>
              <a:rPr lang="en-US" sz="2000" dirty="0"/>
              <a:t> </a:t>
            </a:r>
            <a:r>
              <a:rPr lang="en-US" sz="2000" dirty="0" err="1"/>
              <a:t>meningkat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konsekuensi</a:t>
            </a:r>
            <a:r>
              <a:rPr lang="en-US" sz="2000" dirty="0"/>
              <a:t> :</a:t>
            </a:r>
          </a:p>
          <a:p>
            <a:pPr lvl="1"/>
            <a:r>
              <a:rPr lang="en-US" sz="2000" dirty="0" err="1"/>
              <a:t>Peningkatan</a:t>
            </a:r>
            <a:r>
              <a:rPr lang="en-US" sz="2000" dirty="0"/>
              <a:t> </a:t>
            </a:r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kunjungan</a:t>
            </a:r>
            <a:r>
              <a:rPr lang="en-US" sz="2000" dirty="0"/>
              <a:t> </a:t>
            </a:r>
            <a:r>
              <a:rPr lang="en-US" sz="2000" dirty="0" err="1"/>
              <a:t>pasien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HIV</a:t>
            </a:r>
          </a:p>
          <a:p>
            <a:pPr lvl="1"/>
            <a:r>
              <a:rPr lang="en-US" sz="2000" dirty="0" err="1"/>
              <a:t>Peningkatan</a:t>
            </a:r>
            <a:r>
              <a:rPr lang="en-US" sz="2000" dirty="0"/>
              <a:t> </a:t>
            </a:r>
            <a:r>
              <a:rPr lang="en-US" sz="2000" dirty="0" err="1"/>
              <a:t>kasus</a:t>
            </a:r>
            <a:r>
              <a:rPr lang="en-US" sz="2000" dirty="0"/>
              <a:t> </a:t>
            </a:r>
            <a:r>
              <a:rPr lang="en-US" sz="2000" dirty="0" err="1"/>
              <a:t>bedah</a:t>
            </a:r>
            <a:r>
              <a:rPr lang="en-US" sz="2000" dirty="0"/>
              <a:t> </a:t>
            </a:r>
            <a:r>
              <a:rPr lang="en-US" sz="2000" dirty="0" err="1"/>
              <a:t>pasien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HIV</a:t>
            </a:r>
          </a:p>
          <a:p>
            <a:endParaRPr lang="en-US" sz="2000" dirty="0"/>
          </a:p>
          <a:p>
            <a:r>
              <a:rPr lang="en-US" sz="2000" dirty="0" err="1"/>
              <a:t>Skrining</a:t>
            </a:r>
            <a:r>
              <a:rPr lang="en-US" sz="2000" dirty="0"/>
              <a:t> HIV </a:t>
            </a:r>
            <a:r>
              <a:rPr lang="en-US" sz="2000" dirty="0" err="1"/>
              <a:t>bukan</a:t>
            </a:r>
            <a:r>
              <a:rPr lang="en-US" sz="2000" dirty="0"/>
              <a:t> </a:t>
            </a:r>
            <a:r>
              <a:rPr lang="en-US" sz="2000" dirty="0" err="1"/>
              <a:t>pemeriksaan</a:t>
            </a:r>
            <a:r>
              <a:rPr lang="en-US" sz="2000" dirty="0"/>
              <a:t> </a:t>
            </a:r>
            <a:r>
              <a:rPr lang="en-US" sz="2000" dirty="0" err="1"/>
              <a:t>rutin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 err="1"/>
              <a:t>Terdapat</a:t>
            </a:r>
            <a:r>
              <a:rPr lang="en-US" sz="2000" dirty="0"/>
              <a:t> </a:t>
            </a:r>
            <a:r>
              <a:rPr lang="en-US" sz="2000" i="1" dirty="0"/>
              <a:t>window </a:t>
            </a:r>
            <a:r>
              <a:rPr lang="en-US" sz="2000" i="1" dirty="0" err="1"/>
              <a:t>periode</a:t>
            </a:r>
            <a:r>
              <a:rPr lang="en-US" sz="2000" i="1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penularan</a:t>
            </a:r>
            <a:r>
              <a:rPr lang="en-US" sz="2000" dirty="0"/>
              <a:t> HIV</a:t>
            </a:r>
          </a:p>
          <a:p>
            <a:endParaRPr lang="en-US" sz="2000" dirty="0"/>
          </a:p>
          <a:p>
            <a:r>
              <a:rPr lang="en-US" sz="2000" dirty="0" err="1"/>
              <a:t>Kewaspadaan</a:t>
            </a:r>
            <a:r>
              <a:rPr lang="en-US" sz="2000" dirty="0"/>
              <a:t> </a:t>
            </a:r>
            <a:r>
              <a:rPr lang="en-US" sz="2000" dirty="0" err="1"/>
              <a:t>Standar</a:t>
            </a:r>
            <a:r>
              <a:rPr lang="en-US" sz="2000" dirty="0"/>
              <a:t>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diterapkan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semua</a:t>
            </a:r>
            <a:r>
              <a:rPr lang="en-US" sz="2000" dirty="0"/>
              <a:t> </a:t>
            </a:r>
            <a:r>
              <a:rPr lang="en-US" sz="2000" dirty="0" err="1"/>
              <a:t>pasien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 err="1"/>
              <a:t>Penularan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terjadi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pasien-petugas</a:t>
            </a:r>
            <a:r>
              <a:rPr lang="en-US" sz="2000" dirty="0"/>
              <a:t>, </a:t>
            </a:r>
            <a:r>
              <a:rPr lang="en-US" sz="2000" dirty="0" err="1"/>
              <a:t>petugas-pasien,antar</a:t>
            </a:r>
            <a:r>
              <a:rPr lang="en-US" sz="2000" dirty="0"/>
              <a:t> </a:t>
            </a:r>
            <a:r>
              <a:rPr lang="en-US" sz="2000" dirty="0" err="1"/>
              <a:t>pasien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69647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HIV-AIDS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i know my status hiv aid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143000"/>
            <a:ext cx="2667000" cy="196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i know my status hiv aid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708" y="1143000"/>
            <a:ext cx="3219092" cy="321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Image result for i know my status hiv aids"/>
          <p:cNvSpPr>
            <a:spLocks noChangeAspect="1" noChangeArrowheads="1"/>
          </p:cNvSpPr>
          <p:nvPr/>
        </p:nvSpPr>
        <p:spPr bwMode="auto">
          <a:xfrm>
            <a:off x="63500" y="-830263"/>
            <a:ext cx="20859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Image result for i know my status hiv aids"/>
          <p:cNvSpPr>
            <a:spLocks noChangeAspect="1" noChangeArrowheads="1"/>
          </p:cNvSpPr>
          <p:nvPr/>
        </p:nvSpPr>
        <p:spPr bwMode="auto">
          <a:xfrm>
            <a:off x="215900" y="-677863"/>
            <a:ext cx="20859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0" name="Picture 12" descr="Image result for i know my status hiv aid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802" y="2971800"/>
            <a:ext cx="2926998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65120" y="5934670"/>
            <a:ext cx="72137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Berani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???....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Wkwkwk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80289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DATA KASUS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/>
          <a:srcRect l="-30509" r="-30509"/>
          <a:stretch>
            <a:fillRect/>
          </a:stretch>
        </p:blipFill>
        <p:spPr>
          <a:xfrm>
            <a:off x="0" y="1837484"/>
            <a:ext cx="9142650" cy="425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348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KASUS DI PROVINSI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/>
          <a:srcRect l="-30509" r="-30509"/>
          <a:stretch>
            <a:fillRect/>
          </a:stretch>
        </p:blipFill>
        <p:spPr>
          <a:xfrm>
            <a:off x="0" y="1591056"/>
            <a:ext cx="9736466" cy="453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209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JAWA TENGAH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/>
          <a:srcRect l="-30509" r="-30509"/>
          <a:stretch>
            <a:fillRect/>
          </a:stretch>
        </p:blipFill>
        <p:spPr>
          <a:xfrm>
            <a:off x="-215948" y="1815174"/>
            <a:ext cx="9736466" cy="453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071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har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552" r="-23552"/>
          <a:stretch>
            <a:fillRect/>
          </a:stretch>
        </p:blipFill>
        <p:spPr>
          <a:xfrm>
            <a:off x="0" y="1822824"/>
            <a:ext cx="9238881" cy="430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6758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237</TotalTime>
  <Words>723</Words>
  <Application>Microsoft Office PowerPoint</Application>
  <PresentationFormat>Tampilan Layar (4:3)</PresentationFormat>
  <Paragraphs>172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Judul Slide</vt:lpstr>
      </vt:variant>
      <vt:variant>
        <vt:i4>33</vt:i4>
      </vt:variant>
    </vt:vector>
  </HeadingPairs>
  <TitlesOfParts>
    <vt:vector size="34" baseType="lpstr">
      <vt:lpstr>Angles</vt:lpstr>
      <vt:lpstr> STRATEGI PERAWAT Pencegahan Pengendalian infeksi HIV AIDS</vt:lpstr>
      <vt:lpstr>Curriculum Vitae</vt:lpstr>
      <vt:lpstr>TUJUAN</vt:lpstr>
      <vt:lpstr>PENDAHULUAN</vt:lpstr>
      <vt:lpstr>HIV-AIDS</vt:lpstr>
      <vt:lpstr>DATA KASUS</vt:lpstr>
      <vt:lpstr>KASUS DI PROVINSI</vt:lpstr>
      <vt:lpstr>JAWA TENGAH</vt:lpstr>
      <vt:lpstr>PPI</vt:lpstr>
      <vt:lpstr>MEKANISME</vt:lpstr>
      <vt:lpstr>PERAWAT</vt:lpstr>
      <vt:lpstr>STRATEGI PENCEGAHAN PENULARAN</vt:lpstr>
      <vt:lpstr>1. KEWASPADAAN STANDAR</vt:lpstr>
      <vt:lpstr>2. KEWASPADAAN BERBASIS TRANSMISI</vt:lpstr>
      <vt:lpstr>PENERAPAN KEWASPADAAN PADA PASIEN HIV</vt:lpstr>
      <vt:lpstr>HAND HYGIENE</vt:lpstr>
      <vt:lpstr>ALCOHOL BASED FORMULATION</vt:lpstr>
      <vt:lpstr>FAKTA KEPATUHAN</vt:lpstr>
      <vt:lpstr>STANDAR AKREDITASI</vt:lpstr>
      <vt:lpstr>A P D</vt:lpstr>
      <vt:lpstr>STANDAR AKREDITASI</vt:lpstr>
      <vt:lpstr>Presentasi PowerPoint</vt:lpstr>
      <vt:lpstr>MANAJEMEN BENDA TAJAM</vt:lpstr>
      <vt:lpstr>Standar akreditasi</vt:lpstr>
      <vt:lpstr>Manajemen tumpahan</vt:lpstr>
      <vt:lpstr>Pengelolaan linen infeksius</vt:lpstr>
      <vt:lpstr>Presentasi PowerPoint</vt:lpstr>
      <vt:lpstr>pasien</vt:lpstr>
      <vt:lpstr>petugas</vt:lpstr>
      <vt:lpstr>lingkungan</vt:lpstr>
      <vt:lpstr>Be wise… be professional…</vt:lpstr>
      <vt:lpstr>kesimpulan</vt:lpstr>
      <vt:lpstr>T e r I m a k a s I h…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STRATEGI PERAWAT DLM PPI HIV AIDS</dc:title>
  <dc:creator>Dwi Istiyaningsih</dc:creator>
  <cp:lastModifiedBy>admin</cp:lastModifiedBy>
  <cp:revision>21</cp:revision>
  <dcterms:created xsi:type="dcterms:W3CDTF">2018-09-05T09:39:10Z</dcterms:created>
  <dcterms:modified xsi:type="dcterms:W3CDTF">2018-09-18T09:50:49Z</dcterms:modified>
</cp:coreProperties>
</file>