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3"/>
    <p:sldId id="257" r:id="rId4"/>
    <p:sldId id="276" r:id="rId5"/>
    <p:sldId id="277" r:id="rId6"/>
    <p:sldId id="330" r:id="rId7"/>
    <p:sldId id="279" r:id="rId8"/>
    <p:sldId id="281" r:id="rId9"/>
    <p:sldId id="282" r:id="rId10"/>
    <p:sldId id="280" r:id="rId11"/>
    <p:sldId id="283" r:id="rId12"/>
    <p:sldId id="315" r:id="rId13"/>
    <p:sldId id="264" r:id="rId14"/>
    <p:sldId id="297" r:id="rId15"/>
    <p:sldId id="265" r:id="rId16"/>
    <p:sldId id="267" r:id="rId17"/>
    <p:sldId id="320" r:id="rId18"/>
    <p:sldId id="321" r:id="rId19"/>
    <p:sldId id="324" r:id="rId20"/>
    <p:sldId id="323" r:id="rId21"/>
    <p:sldId id="325" r:id="rId22"/>
    <p:sldId id="326" r:id="rId23"/>
    <p:sldId id="268" r:id="rId24"/>
    <p:sldId id="319" r:id="rId25"/>
    <p:sldId id="269" r:id="rId26"/>
    <p:sldId id="270" r:id="rId27"/>
    <p:sldId id="271" r:id="rId28"/>
    <p:sldId id="317" r:id="rId29"/>
    <p:sldId id="318" r:id="rId30"/>
    <p:sldId id="273" r:id="rId31"/>
    <p:sldId id="274" r:id="rId32"/>
    <p:sldId id="329" r:id="rId33"/>
    <p:sldId id="333" r:id="rId34"/>
    <p:sldId id="331" r:id="rId35"/>
    <p:sldId id="332"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164A"/>
    <a:srgbClr val="FA8F00"/>
    <a:srgbClr val="5DF0FF"/>
    <a:srgbClr val="FF4747"/>
    <a:srgbClr val="A2023F"/>
    <a:srgbClr val="C23E47"/>
    <a:srgbClr val="5EEC3C"/>
    <a:srgbClr val="5B4101"/>
    <a:srgbClr val="956B01"/>
    <a:srgbClr val="FE7A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822" y="60"/>
      </p:cViewPr>
      <p:guideLst>
        <p:guide orient="horz" pos="1637"/>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notesMaster" Target="notesMasters/notesMaster1.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2A7A09-D413-4CF5-9C49-0A1DC6B224EF}"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6E00E6-96E7-4C86-BB8A-C52679F1F0D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8965" y="1808225"/>
            <a:ext cx="8246070" cy="1221639"/>
          </a:xfrm>
          <a:noFill/>
          <a:effectLst/>
        </p:spPr>
        <p:txBody>
          <a:bodyPr>
            <a:normAutofit/>
          </a:bodyPr>
          <a:lstStyle>
            <a:lvl1pPr algn="l">
              <a:defRPr sz="3600">
                <a:solidFill>
                  <a:srgbClr val="0070C0"/>
                </a:solidFill>
                <a:effectLst>
                  <a:outerShdw blurRad="76200" dist="38100" dir="3000000" algn="ctr" rotWithShape="0">
                    <a:schemeClr val="tx1">
                      <a:alpha val="41000"/>
                    </a:schemeClr>
                  </a:outerShdw>
                </a:effectLst>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hasCustomPrompt="1"/>
          </p:nvPr>
        </p:nvSpPr>
        <p:spPr>
          <a:xfrm>
            <a:off x="448965" y="3487980"/>
            <a:ext cx="8246070" cy="1221640"/>
          </a:xfrm>
          <a:noFill/>
        </p:spPr>
        <p:txBody>
          <a:bodyPr>
            <a:normAutofit/>
          </a:bodyPr>
          <a:lstStyle>
            <a:lvl1pPr marL="0" indent="0" algn="l">
              <a:buNone/>
              <a:defRPr sz="28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t>
            </a:r>
            <a:endParaRPr lang="en-US" dirty="0" smtClean="0"/>
          </a:p>
          <a:p>
            <a:r>
              <a:rPr lang="en-US" dirty="0" smtClean="0"/>
              <a:t>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53074F12-AA26-4AC8-9962-C36BB8F3255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fld>
            <a:endParaRPr lang="en-US"/>
          </a:p>
        </p:txBody>
      </p:sp>
      <p:pic>
        <p:nvPicPr>
          <p:cNvPr id="7" name="Picture 6" descr="E:\websites\free-power-point-templates\2012\logos.png"/>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808475" y="2326213"/>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39290"/>
          </a:xfrm>
        </p:spPr>
        <p:txBody>
          <a:bodyPr>
            <a:normAutofit/>
          </a:bodyPr>
          <a:lstStyle>
            <a:lvl1pPr algn="l">
              <a:defRPr sz="3600" baseline="0">
                <a:solidFill>
                  <a:srgbClr val="0070C0"/>
                </a:solidFill>
                <a:effectLst>
                  <a:outerShdw blurRad="50800" dist="38100" dir="2700000" algn="tl" rotWithShape="0">
                    <a:prstClr val="black">
                      <a:alpha val="40000"/>
                    </a:prst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8966" y="1350111"/>
            <a:ext cx="8246070" cy="3359506"/>
          </a:xfrm>
        </p:spPr>
        <p:txBody>
          <a:bodyPr/>
          <a:lstStyle>
            <a:lvl1pPr algn="l">
              <a:defRPr sz="280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965" y="433880"/>
            <a:ext cx="6871725" cy="572644"/>
          </a:xfrm>
        </p:spPr>
        <p:txBody>
          <a:bodyPr>
            <a:normAutofit/>
          </a:bodyPr>
          <a:lstStyle>
            <a:lvl1pPr algn="l">
              <a:defRPr sz="3600">
                <a:solidFill>
                  <a:schemeClr val="bg1"/>
                </a:solidFill>
                <a:effectLst>
                  <a:outerShdw blurRad="50800" dist="38100" dir="2700000" algn="tl" rotWithShape="0">
                    <a:prstClr val="black">
                      <a:alpha val="40000"/>
                    </a:prst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8965" y="1198559"/>
            <a:ext cx="6871725" cy="3511061"/>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53074F12-AA26-4AC8-9962-C36BB8F3255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4" y="128470"/>
            <a:ext cx="8246071" cy="763525"/>
          </a:xfrm>
        </p:spPr>
        <p:txBody>
          <a:bodyPr>
            <a:normAutofit/>
          </a:bodyPr>
          <a:lstStyle>
            <a:lvl1pPr algn="l">
              <a:defRPr sz="3600" baseline="0">
                <a:solidFill>
                  <a:srgbClr val="0070C0"/>
                </a:solidFill>
                <a:effectLst>
                  <a:outerShdw blurRad="50800" dist="38100" dir="2700000" algn="tl" rotWithShape="0">
                    <a:prstClr val="black">
                      <a:alpha val="40000"/>
                    </a:prst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36879" y="1655520"/>
            <a:ext cx="4040188" cy="47982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endParaRPr lang="en-US" dirty="0" smtClean="0"/>
          </a:p>
        </p:txBody>
      </p:sp>
      <p:sp>
        <p:nvSpPr>
          <p:cNvPr id="4" name="Content Placeholder 3"/>
          <p:cNvSpPr>
            <a:spLocks noGrp="1"/>
          </p:cNvSpPr>
          <p:nvPr>
            <p:ph sz="half" idx="2"/>
          </p:nvPr>
        </p:nvSpPr>
        <p:spPr>
          <a:xfrm>
            <a:off x="536879" y="2087040"/>
            <a:ext cx="4040188" cy="2137871"/>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5" name="Text Placeholder 4"/>
          <p:cNvSpPr>
            <a:spLocks noGrp="1"/>
          </p:cNvSpPr>
          <p:nvPr>
            <p:ph type="body" sz="quarter" idx="3"/>
          </p:nvPr>
        </p:nvSpPr>
        <p:spPr>
          <a:xfrm>
            <a:off x="4572000" y="1655520"/>
            <a:ext cx="4041775" cy="47982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endParaRPr lang="en-US" dirty="0" smtClean="0"/>
          </a:p>
        </p:txBody>
      </p:sp>
      <p:sp>
        <p:nvSpPr>
          <p:cNvPr id="6" name="Content Placeholder 5"/>
          <p:cNvSpPr>
            <a:spLocks noGrp="1"/>
          </p:cNvSpPr>
          <p:nvPr>
            <p:ph sz="quarter" idx="4"/>
          </p:nvPr>
        </p:nvSpPr>
        <p:spPr>
          <a:xfrm>
            <a:off x="4572000" y="2087040"/>
            <a:ext cx="4041775" cy="2137871"/>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53074F12-AA26-4AC8-9962-C36BB8F3255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4.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fld>
            <a:endParaRPr lang="en-US"/>
          </a:p>
        </p:txBody>
      </p:sp>
      <p:sp>
        <p:nvSpPr>
          <p:cNvPr id="7" name="TextBox 6"/>
          <p:cNvSpPr txBox="1"/>
          <p:nvPr userDrawn="1"/>
        </p:nvSpPr>
        <p:spPr>
          <a:xfrm>
            <a:off x="-9150" y="5213747"/>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endParaRPr lang="en-US" sz="1400" dirty="0">
              <a:solidFill>
                <a:schemeClr val="bg1">
                  <a:lumMod val="65000"/>
                </a:schemeClr>
              </a:solidFill>
            </a:endParaRPr>
          </a:p>
          <a:p>
            <a:r>
              <a:rPr lang="en-US" sz="1400" dirty="0">
                <a:solidFill>
                  <a:schemeClr val="bg1">
                    <a:lumMod val="65000"/>
                  </a:schemeClr>
                </a:solidFill>
              </a:rPr>
              <a:t>www.free-power-point-templates.com</a:t>
            </a:r>
            <a:endParaRPr lang="en-US" sz="1400" dirty="0">
              <a:solidFill>
                <a:schemeClr val="bg1">
                  <a:lumMod val="65000"/>
                </a:scheme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4.png"/><Relationship Id="rId1"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6.png"/><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30.png"/><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455" y="1805305"/>
            <a:ext cx="5409565" cy="1138555"/>
          </a:xfrm>
          <a:solidFill>
            <a:schemeClr val="bg1">
              <a:lumMod val="85000"/>
            </a:schemeClr>
          </a:solidFill>
        </p:spPr>
        <p:txBody>
          <a:bodyPr>
            <a:normAutofit fontScale="90000"/>
          </a:bodyPr>
          <a:lstStyle/>
          <a:p>
            <a:pPr algn="ctr"/>
            <a:r>
              <a:rPr lang="en-US" sz="2800" dirty="0">
                <a:solidFill>
                  <a:srgbClr val="FF0000"/>
                </a:solidFill>
                <a:latin typeface="Comic Sans MS" panose="030F0702030302020204" charset="0"/>
                <a:cs typeface="Comic Sans MS" panose="030F0702030302020204" charset="0"/>
              </a:rPr>
              <a:t>PENERAPAN PENGGUNAAN APD DI PUSKESMAS </a:t>
            </a:r>
            <a:br>
              <a:rPr lang="en-US" sz="2800" dirty="0">
                <a:solidFill>
                  <a:srgbClr val="FF0000"/>
                </a:solidFill>
                <a:latin typeface="Comic Sans MS" panose="030F0702030302020204" charset="0"/>
                <a:cs typeface="Comic Sans MS" panose="030F0702030302020204" charset="0"/>
              </a:rPr>
            </a:br>
            <a:r>
              <a:rPr lang="en-US" sz="2800" dirty="0">
                <a:solidFill>
                  <a:srgbClr val="FF0000"/>
                </a:solidFill>
                <a:latin typeface="Comic Sans MS" panose="030F0702030302020204" charset="0"/>
                <a:cs typeface="Comic Sans MS" panose="030F0702030302020204" charset="0"/>
              </a:rPr>
              <a:t>DALAM PANDEMI COVID-19</a:t>
            </a:r>
            <a:endParaRPr lang="en-US" sz="2800" dirty="0">
              <a:solidFill>
                <a:srgbClr val="FF0000"/>
              </a:solidFill>
              <a:latin typeface="Comic Sans MS" panose="030F0702030302020204" charset="0"/>
              <a:cs typeface="Comic Sans MS" panose="030F0702030302020204" charset="0"/>
            </a:endParaRPr>
          </a:p>
        </p:txBody>
      </p:sp>
      <p:pic>
        <p:nvPicPr>
          <p:cNvPr id="4" name="Picture 3"/>
          <p:cNvPicPr>
            <a:picLocks noChangeAspect="1"/>
          </p:cNvPicPr>
          <p:nvPr/>
        </p:nvPicPr>
        <p:blipFill>
          <a:blip r:embed="rId1"/>
          <a:srcRect l="29063" t="47908" r="21835" b="30599"/>
          <a:stretch>
            <a:fillRect/>
          </a:stretch>
        </p:blipFill>
        <p:spPr>
          <a:xfrm>
            <a:off x="2714625" y="3488055"/>
            <a:ext cx="6388735" cy="15722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 Box 4"/>
          <p:cNvSpPr txBox="1"/>
          <p:nvPr/>
        </p:nvSpPr>
        <p:spPr>
          <a:xfrm>
            <a:off x="280035" y="104775"/>
            <a:ext cx="5901690" cy="829945"/>
          </a:xfrm>
          <a:prstGeom prst="rect">
            <a:avLst/>
          </a:prstGeom>
          <a:noFill/>
        </p:spPr>
        <p:txBody>
          <a:bodyPr wrap="square" rtlCol="0">
            <a:spAutoFit/>
            <a:scene3d>
              <a:camera prst="orthographicFront"/>
              <a:lightRig rig="threePt" dir="t"/>
            </a:scene3d>
          </a:bodyPr>
          <a:p>
            <a:pPr algn="ctr"/>
            <a:r>
              <a:rPr lang="en-US" sz="2400" b="1">
                <a:ln/>
                <a:solidFill>
                  <a:srgbClr val="0070C0"/>
                </a:solidFill>
                <a:effectLst>
                  <a:outerShdw blurRad="38100" dist="25400" dir="5400000" algn="ctr" rotWithShape="0">
                    <a:srgbClr val="6E747A">
                      <a:alpha val="43000"/>
                    </a:srgbClr>
                  </a:outerShdw>
                </a:effectLst>
                <a:latin typeface="Comic Sans MS" panose="030F0702030302020204" charset="0"/>
                <a:cs typeface="Comic Sans MS" panose="030F0702030302020204" charset="0"/>
              </a:rPr>
              <a:t>STANDARD PERCAUTION </a:t>
            </a:r>
            <a:endParaRPr lang="en-US" sz="2400" b="1">
              <a:ln/>
              <a:solidFill>
                <a:srgbClr val="0070C0"/>
              </a:solidFill>
              <a:effectLst>
                <a:outerShdw blurRad="38100" dist="25400" dir="5400000" algn="ctr" rotWithShape="0">
                  <a:srgbClr val="6E747A">
                    <a:alpha val="43000"/>
                  </a:srgbClr>
                </a:outerShdw>
              </a:effectLst>
              <a:latin typeface="Comic Sans MS" panose="030F0702030302020204" charset="0"/>
              <a:cs typeface="Comic Sans MS" panose="030F0702030302020204" charset="0"/>
            </a:endParaRPr>
          </a:p>
          <a:p>
            <a:pPr algn="ctr"/>
            <a:r>
              <a:rPr lang="en-US" sz="2400" b="1">
                <a:ln/>
                <a:solidFill>
                  <a:srgbClr val="0070C0"/>
                </a:solidFill>
                <a:effectLst>
                  <a:outerShdw blurRad="38100" dist="25400" dir="5400000" algn="ctr" rotWithShape="0">
                    <a:srgbClr val="6E747A">
                      <a:alpha val="43000"/>
                    </a:srgbClr>
                  </a:outerShdw>
                </a:effectLst>
                <a:latin typeface="Comic Sans MS" panose="030F0702030302020204" charset="0"/>
                <a:cs typeface="Comic Sans MS" panose="030F0702030302020204" charset="0"/>
              </a:rPr>
              <a:t>(LAPIS PERTAMA)</a:t>
            </a:r>
            <a:endParaRPr lang="en-US" sz="2400" b="1">
              <a:ln/>
              <a:solidFill>
                <a:srgbClr val="0070C0"/>
              </a:solidFill>
              <a:effectLst>
                <a:outerShdw blurRad="38100" dist="25400" dir="5400000" algn="ctr" rotWithShape="0">
                  <a:srgbClr val="6E747A">
                    <a:alpha val="43000"/>
                  </a:srgbClr>
                </a:outerShdw>
              </a:effectLst>
              <a:latin typeface="Comic Sans MS" panose="030F0702030302020204" charset="0"/>
              <a:cs typeface="Comic Sans MS" panose="030F0702030302020204" charset="0"/>
            </a:endParaRPr>
          </a:p>
        </p:txBody>
      </p:sp>
      <p:pic>
        <p:nvPicPr>
          <p:cNvPr id="4" name="Content Placeholder 3"/>
          <p:cNvPicPr>
            <a:picLocks noChangeAspect="1"/>
          </p:cNvPicPr>
          <p:nvPr>
            <p:ph idx="1"/>
          </p:nvPr>
        </p:nvPicPr>
        <p:blipFill>
          <a:blip r:embed="rId1"/>
          <a:srcRect l="48917" t="21071" r="16841" b="26750"/>
          <a:stretch>
            <a:fillRect/>
          </a:stretch>
        </p:blipFill>
        <p:spPr>
          <a:xfrm>
            <a:off x="5593080" y="1105535"/>
            <a:ext cx="3078480" cy="3437890"/>
          </a:xfrm>
          <a:prstGeom prst="rect">
            <a:avLst/>
          </a:prstGeom>
        </p:spPr>
      </p:pic>
      <p:sp>
        <p:nvSpPr>
          <p:cNvPr id="6" name="Text Box 5"/>
          <p:cNvSpPr txBox="1"/>
          <p:nvPr/>
        </p:nvSpPr>
        <p:spPr>
          <a:xfrm>
            <a:off x="685165" y="1423035"/>
            <a:ext cx="4551680" cy="2584450"/>
          </a:xfrm>
          <a:prstGeom prst="rect">
            <a:avLst/>
          </a:prstGeom>
          <a:noFill/>
          <a:ln>
            <a:solidFill>
              <a:srgbClr val="FFC000"/>
            </a:solidFill>
          </a:ln>
        </p:spPr>
        <p:txBody>
          <a:bodyPr wrap="square" rtlCol="0" anchor="t">
            <a:spAutoFit/>
          </a:bodyPr>
          <a:p>
            <a:pPr marL="285750" indent="-285750">
              <a:buFont typeface="Wingdings" panose="05000000000000000000" charset="0"/>
              <a:buChar char="q"/>
            </a:pPr>
            <a:r>
              <a:rPr lang="en-US"/>
              <a:t>Lakukan kewaspadaan standar pada SEMUA pasien, walaupun belum ada suspek atau konfirmasi infeksi. </a:t>
            </a:r>
            <a:endParaRPr lang="en-US"/>
          </a:p>
          <a:p>
            <a:pPr marL="285750" indent="-285750">
              <a:buFont typeface="Wingdings" panose="05000000000000000000" charset="0"/>
              <a:buChar char="q"/>
            </a:pPr>
            <a:r>
              <a:rPr lang="en-US"/>
              <a:t>Dan GUNAKAN APD ketika ada risiko kontak</a:t>
            </a:r>
            <a:endParaRPr lang="en-US"/>
          </a:p>
          <a:p>
            <a:r>
              <a:rPr lang="en-US"/>
              <a:t>dengan: </a:t>
            </a:r>
            <a:endParaRPr lang="en-US"/>
          </a:p>
          <a:p>
            <a:pPr marL="756285" indent="-321310" defTabSz="457200">
              <a:buFont typeface="Wingdings" panose="05000000000000000000" charset="0"/>
              <a:buChar char="Ø"/>
              <a:tabLst>
                <a:tab pos="228600" algn="l"/>
              </a:tabLst>
            </a:pPr>
            <a:r>
              <a:rPr lang="en-US"/>
              <a:t>Darah</a:t>
            </a:r>
            <a:endParaRPr lang="en-US"/>
          </a:p>
          <a:p>
            <a:pPr marL="756285" indent="-321310" defTabSz="457200">
              <a:buFont typeface="Wingdings" panose="05000000000000000000" charset="0"/>
              <a:buChar char="Ø"/>
              <a:tabLst>
                <a:tab pos="228600" algn="l"/>
              </a:tabLst>
            </a:pPr>
            <a:r>
              <a:rPr lang="en-US"/>
              <a:t>Sekresi atau ekskresi tubuh</a:t>
            </a:r>
            <a:endParaRPr lang="en-US"/>
          </a:p>
          <a:p>
            <a:pPr marL="756285" indent="-321310" defTabSz="457200">
              <a:buFont typeface="Wingdings" panose="05000000000000000000" charset="0"/>
              <a:buChar char="Ø"/>
              <a:tabLst>
                <a:tab pos="228600" algn="l"/>
              </a:tabLst>
            </a:pPr>
            <a:r>
              <a:rPr lang="en-US"/>
              <a:t>luka</a:t>
            </a:r>
            <a:endParaRPr lang="en-US"/>
          </a:p>
          <a:p>
            <a:pPr marL="756285" indent="-321310" defTabSz="457200">
              <a:buFont typeface="Wingdings" panose="05000000000000000000" charset="0"/>
              <a:buChar char="Ø"/>
              <a:tabLst>
                <a:tab pos="228600" algn="l"/>
              </a:tabLst>
            </a:pPr>
            <a:r>
              <a:rPr lang="en-US"/>
              <a:t>Membran mukosa</a:t>
            </a: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2700" y="78740"/>
            <a:ext cx="6329045" cy="857250"/>
          </a:xfrm>
        </p:spPr>
        <p:txBody>
          <a:bodyPr>
            <a:noAutofit/>
          </a:bodyPr>
          <a:p>
            <a:pPr algn="ctr"/>
            <a:r>
              <a:rPr lang="en-US" sz="2400" b="1">
                <a:solidFill>
                  <a:srgbClr val="0070C0"/>
                </a:solidFill>
                <a:latin typeface="Comic Sans MS" panose="030F0702030302020204" charset="0"/>
                <a:cs typeface="Comic Sans MS" panose="030F0702030302020204" charset="0"/>
              </a:rPr>
              <a:t>KEWASPADAAN BASIS TRANSMISI</a:t>
            </a:r>
            <a:endParaRPr lang="en-US" sz="2400" b="1">
              <a:solidFill>
                <a:srgbClr val="0070C0"/>
              </a:solidFill>
              <a:latin typeface="Comic Sans MS" panose="030F0702030302020204" charset="0"/>
              <a:cs typeface="Comic Sans MS" panose="030F0702030302020204" charset="0"/>
            </a:endParaRPr>
          </a:p>
        </p:txBody>
      </p:sp>
      <p:pic>
        <p:nvPicPr>
          <p:cNvPr id="4" name="Content Placeholder 3"/>
          <p:cNvPicPr>
            <a:picLocks noChangeAspect="1"/>
          </p:cNvPicPr>
          <p:nvPr>
            <p:ph sz="half" idx="1"/>
          </p:nvPr>
        </p:nvPicPr>
        <p:blipFill>
          <a:blip r:embed="rId1"/>
          <a:srcRect l="24453" t="18182" r="16769" b="22718"/>
          <a:stretch>
            <a:fillRect/>
          </a:stretch>
        </p:blipFill>
        <p:spPr>
          <a:xfrm>
            <a:off x="457200" y="1402080"/>
            <a:ext cx="3655695" cy="3326765"/>
          </a:xfrm>
          <a:prstGeom prst="rect">
            <a:avLst/>
          </a:prstGeom>
        </p:spPr>
      </p:pic>
      <p:pic>
        <p:nvPicPr>
          <p:cNvPr id="3" name="Content Placeholder 3"/>
          <p:cNvPicPr>
            <a:picLocks noChangeAspect="1"/>
          </p:cNvPicPr>
          <p:nvPr>
            <p:ph sz="half" idx="2"/>
          </p:nvPr>
        </p:nvPicPr>
        <p:blipFill>
          <a:blip r:embed="rId2"/>
          <a:srcRect l="47909" t="31828" r="31962" b="23147"/>
          <a:stretch>
            <a:fillRect/>
          </a:stretch>
        </p:blipFill>
        <p:spPr>
          <a:xfrm>
            <a:off x="7504430" y="1762125"/>
            <a:ext cx="1182370" cy="2270125"/>
          </a:xfrm>
          <a:prstGeom prst="rect">
            <a:avLst/>
          </a:prstGeom>
        </p:spPr>
      </p:pic>
      <p:pic>
        <p:nvPicPr>
          <p:cNvPr id="5" name="Content Placeholder 4"/>
          <p:cNvPicPr>
            <a:picLocks noChangeAspect="1"/>
          </p:cNvPicPr>
          <p:nvPr/>
        </p:nvPicPr>
        <p:blipFill>
          <a:blip r:embed="rId3"/>
          <a:srcRect l="17028" t="22210" r="62720" b="30013"/>
          <a:stretch>
            <a:fillRect/>
          </a:stretch>
        </p:blipFill>
        <p:spPr>
          <a:xfrm>
            <a:off x="6055360" y="1762125"/>
            <a:ext cx="1292225" cy="2302510"/>
          </a:xfrm>
          <a:prstGeom prst="rect">
            <a:avLst/>
          </a:prstGeom>
        </p:spPr>
      </p:pic>
      <p:pic>
        <p:nvPicPr>
          <p:cNvPr id="6" name="Picture 5"/>
          <p:cNvPicPr>
            <a:picLocks noChangeAspect="1"/>
          </p:cNvPicPr>
          <p:nvPr/>
        </p:nvPicPr>
        <p:blipFill>
          <a:blip r:embed="rId4"/>
          <a:srcRect l="18316" t="37474" r="62909" b="16597"/>
          <a:stretch>
            <a:fillRect/>
          </a:stretch>
        </p:blipFill>
        <p:spPr>
          <a:xfrm>
            <a:off x="4406265" y="1762125"/>
            <a:ext cx="1356360" cy="230251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r>
              <a:rPr lang="en-US" sz="3200" b="1">
                <a:solidFill>
                  <a:srgbClr val="0070C0"/>
                </a:solidFill>
                <a:latin typeface="Comic Sans MS" panose="030F0702030302020204" charset="0"/>
                <a:cs typeface="Comic Sans MS" panose="030F0702030302020204" charset="0"/>
              </a:rPr>
              <a:t>ALAT PELINDUNG DIRI</a:t>
            </a:r>
            <a:endParaRPr lang="en-US" sz="3200" b="1">
              <a:solidFill>
                <a:srgbClr val="0070C0"/>
              </a:solidFill>
              <a:latin typeface="Comic Sans MS" panose="030F0702030302020204" charset="0"/>
              <a:cs typeface="Comic Sans MS" panose="030F0702030302020204" charset="0"/>
            </a:endParaRPr>
          </a:p>
        </p:txBody>
      </p:sp>
      <p:sp>
        <p:nvSpPr>
          <p:cNvPr id="6" name="Text Box 5"/>
          <p:cNvSpPr txBox="1"/>
          <p:nvPr/>
        </p:nvSpPr>
        <p:spPr>
          <a:xfrm>
            <a:off x="300355" y="1568450"/>
            <a:ext cx="5480685" cy="255333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p>
            <a:pPr algn="just"/>
            <a:r>
              <a:rPr lang="en-US" sz="1600" b="1">
                <a:latin typeface="Californian FB" panose="0207040306080B030204" charset="0"/>
                <a:cs typeface="Californian FB" panose="0207040306080B030204" charset="0"/>
              </a:rPr>
              <a:t>Alat Pelindung Diri (APD) adalah Alat yang digunakan untuk melindungi pekerja dari luka atau penyakit yang diakibatkan oleh kontak dengan bahaya (hazards) ditempat kerja, baik yang bersifat kimia, biologis, radiasi, fisik, elektrik, mekanik dan lainnya</a:t>
            </a:r>
            <a:endParaRPr lang="en-US" sz="1600" b="1">
              <a:latin typeface="Californian FB" panose="0207040306080B030204" charset="0"/>
              <a:cs typeface="Californian FB" panose="0207040306080B030204" charset="0"/>
            </a:endParaRPr>
          </a:p>
          <a:p>
            <a:pPr algn="just"/>
            <a:endParaRPr lang="en-US" sz="1600" b="1">
              <a:latin typeface="Californian FB" panose="0207040306080B030204" charset="0"/>
              <a:cs typeface="Californian FB" panose="0207040306080B030204" charset="0"/>
            </a:endParaRPr>
          </a:p>
          <a:p>
            <a:pPr algn="just"/>
            <a:r>
              <a:rPr lang="en-US" sz="1600" b="1">
                <a:latin typeface="Californian FB" panose="0207040306080B030204" charset="0"/>
                <a:cs typeface="Californian FB" panose="0207040306080B030204" charset="0"/>
              </a:rPr>
              <a:t>OSHA (Occupational safety and health administration) sebagai pakaian dan perlengkapan spesial yang digunakan oleh petugas kesehatan sebagai proteksi terhadap paparan material infeksius </a:t>
            </a:r>
            <a:endParaRPr lang="en-US" sz="1600" b="1">
              <a:latin typeface="Californian FB" panose="0207040306080B030204" charset="0"/>
              <a:cs typeface="Californian FB" panose="0207040306080B030204" charset="0"/>
            </a:endParaRPr>
          </a:p>
        </p:txBody>
      </p:sp>
      <p:sp>
        <p:nvSpPr>
          <p:cNvPr id="9" name="Text Box 8"/>
          <p:cNvSpPr txBox="1"/>
          <p:nvPr/>
        </p:nvSpPr>
        <p:spPr>
          <a:xfrm>
            <a:off x="101600" y="4609465"/>
            <a:ext cx="3359150" cy="506730"/>
          </a:xfrm>
          <a:prstGeom prst="rect">
            <a:avLst/>
          </a:prstGeom>
          <a:noFill/>
        </p:spPr>
        <p:txBody>
          <a:bodyPr wrap="square" rtlCol="0">
            <a:spAutoFit/>
          </a:bodyPr>
          <a:p>
            <a:r>
              <a:rPr lang="en-US" sz="900">
                <a:solidFill>
                  <a:schemeClr val="bg1"/>
                </a:solidFill>
                <a:latin typeface="Californian FB" panose="0207040306080B030204" charset="0"/>
                <a:cs typeface="Californian FB" panose="0207040306080B030204" charset="0"/>
              </a:rPr>
              <a:t>SUMBER : BOOKLETPENGGUNAAN ALAT PELINDUNG DIRI </a:t>
            </a:r>
            <a:endParaRPr lang="en-US" sz="900">
              <a:solidFill>
                <a:schemeClr val="bg1"/>
              </a:solidFill>
              <a:latin typeface="Californian FB" panose="0207040306080B030204" charset="0"/>
              <a:cs typeface="Californian FB" panose="0207040306080B030204" charset="0"/>
            </a:endParaRPr>
          </a:p>
          <a:p>
            <a:r>
              <a:rPr lang="en-US" sz="900">
                <a:solidFill>
                  <a:schemeClr val="bg1"/>
                </a:solidFill>
                <a:latin typeface="Californian FB" panose="0207040306080B030204" charset="0"/>
                <a:cs typeface="Californian FB" panose="0207040306080B030204" charset="0"/>
              </a:rPr>
              <a:t>BAGI PETUGAS KESEHATAN DALAM </a:t>
            </a:r>
            <a:endParaRPr lang="en-US" sz="900">
              <a:solidFill>
                <a:schemeClr val="bg1"/>
              </a:solidFill>
              <a:latin typeface="Californian FB" panose="0207040306080B030204" charset="0"/>
              <a:cs typeface="Californian FB" panose="0207040306080B030204" charset="0"/>
            </a:endParaRPr>
          </a:p>
          <a:p>
            <a:r>
              <a:rPr lang="en-US" sz="900">
                <a:solidFill>
                  <a:schemeClr val="bg1"/>
                </a:solidFill>
                <a:latin typeface="Californian FB" panose="0207040306080B030204" charset="0"/>
                <a:cs typeface="Californian FB" panose="0207040306080B030204" charset="0"/>
              </a:rPr>
              <a:t>PENANGANAN PASIEN COVID-19, </a:t>
            </a:r>
            <a:r>
              <a:rPr lang="en-US" sz="900">
                <a:solidFill>
                  <a:schemeClr val="bg1"/>
                </a:solidFill>
                <a:latin typeface="Californian FB" panose="0207040306080B030204" charset="0"/>
                <a:cs typeface="Californian FB" panose="0207040306080B030204" charset="0"/>
                <a:sym typeface="+mn-ea"/>
              </a:rPr>
              <a:t>HIPPII 2020</a:t>
            </a:r>
            <a:endParaRPr lang="en-US" sz="900">
              <a:solidFill>
                <a:schemeClr val="bg1"/>
              </a:solidFill>
              <a:latin typeface="Californian FB" panose="0207040306080B030204" charset="0"/>
              <a:cs typeface="Californian FB" panose="0207040306080B030204" charset="0"/>
            </a:endParaRPr>
          </a:p>
        </p:txBody>
      </p:sp>
      <p:pic>
        <p:nvPicPr>
          <p:cNvPr id="3" name="Content Placeholder 2"/>
          <p:cNvPicPr>
            <a:picLocks noChangeAspect="1"/>
          </p:cNvPicPr>
          <p:nvPr>
            <p:ph idx="1"/>
          </p:nvPr>
        </p:nvPicPr>
        <p:blipFill>
          <a:blip r:embed="rId1"/>
          <a:srcRect l="11966" t="21149" r="52540" b="13627"/>
          <a:stretch>
            <a:fillRect/>
          </a:stretch>
        </p:blipFill>
        <p:spPr>
          <a:xfrm>
            <a:off x="6013450" y="1307465"/>
            <a:ext cx="2120900" cy="3302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901085" y="189405"/>
            <a:ext cx="6871725" cy="572644"/>
          </a:xfrm>
        </p:spPr>
        <p:txBody>
          <a:bodyPr>
            <a:normAutofit/>
          </a:bodyPr>
          <a:p>
            <a:pPr algn="ctr"/>
            <a:r>
              <a:rPr lang="en-US" sz="3200" b="1">
                <a:solidFill>
                  <a:schemeClr val="bg1"/>
                </a:solidFill>
                <a:latin typeface="Constantia" panose="02030602050306030303" charset="0"/>
                <a:cs typeface="Constantia" panose="02030602050306030303" charset="0"/>
              </a:rPr>
              <a:t>TUJUAN PENGGUNAAN APD</a:t>
            </a:r>
            <a:endParaRPr lang="en-US" sz="3200" b="1">
              <a:solidFill>
                <a:schemeClr val="bg1"/>
              </a:solidFill>
              <a:latin typeface="Constantia" panose="02030602050306030303" charset="0"/>
              <a:cs typeface="Constantia" panose="02030602050306030303" charset="0"/>
            </a:endParaRPr>
          </a:p>
        </p:txBody>
      </p:sp>
      <p:sp>
        <p:nvSpPr>
          <p:cNvPr id="5" name="Text Box 4"/>
          <p:cNvSpPr txBox="1"/>
          <p:nvPr/>
        </p:nvSpPr>
        <p:spPr>
          <a:xfrm>
            <a:off x="461010" y="3010535"/>
            <a:ext cx="8221980" cy="14763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p>
            <a:pPr marL="224790" indent="-224790" algn="just"/>
            <a:r>
              <a:rPr lang="en-US">
                <a:latin typeface="Comic Sans MS" panose="030F0702030302020204" charset="0"/>
                <a:cs typeface="Comic Sans MS" panose="030F0702030302020204" charset="0"/>
              </a:rPr>
              <a:t>1. M</a:t>
            </a:r>
            <a:r>
              <a:rPr lang="en-US">
                <a:latin typeface="Comic Sans MS" panose="030F0702030302020204" charset="0"/>
                <a:cs typeface="Comic Sans MS" panose="030F0702030302020204" charset="0"/>
                <a:sym typeface="+mn-ea"/>
              </a:rPr>
              <a:t>elindungi tenaga kesehatan dari bahaya akibat paparan virus corona pada saat memberikan pelayanan kesehatan</a:t>
            </a:r>
            <a:endParaRPr lang="en-US">
              <a:latin typeface="Comic Sans MS" panose="030F0702030302020204" charset="0"/>
              <a:cs typeface="Comic Sans MS" panose="030F0702030302020204" charset="0"/>
              <a:sym typeface="+mn-ea"/>
            </a:endParaRPr>
          </a:p>
          <a:p>
            <a:pPr marL="261620" indent="-261620" algn="just"/>
            <a:r>
              <a:rPr lang="en-US">
                <a:latin typeface="Comic Sans MS" panose="030F0702030302020204" charset="0"/>
                <a:cs typeface="Comic Sans MS" panose="030F0702030302020204" charset="0"/>
                <a:sym typeface="+mn-ea"/>
              </a:rPr>
              <a:t>2. T</a:t>
            </a:r>
            <a:r>
              <a:rPr lang="en-US">
                <a:latin typeface="Comic Sans MS" panose="030F0702030302020204" charset="0"/>
                <a:cs typeface="Comic Sans MS" panose="030F0702030302020204" charset="0"/>
              </a:rPr>
              <a:t>erciptanya perasaan aman dan terlindung bagi tenaga kerja dan mampu meningkatkan motivasi utuk yang bekerja dan memelihara dan meningkatkan keselamatan kerja.</a:t>
            </a:r>
            <a:endParaRPr lang="en-US">
              <a:latin typeface="Comic Sans MS" panose="030F0702030302020204" charset="0"/>
              <a:cs typeface="Comic Sans MS" panose="030F0702030302020204" charset="0"/>
            </a:endParaRPr>
          </a:p>
        </p:txBody>
      </p:sp>
      <p:pic>
        <p:nvPicPr>
          <p:cNvPr id="8" name="Content Placeholder 5"/>
          <p:cNvPicPr>
            <a:picLocks noChangeAspect="1"/>
          </p:cNvPicPr>
          <p:nvPr>
            <p:ph idx="1"/>
          </p:nvPr>
        </p:nvPicPr>
        <p:blipFill>
          <a:blip r:embed="rId1"/>
          <a:srcRect l="43517" t="34780" r="30423" b="33062"/>
          <a:stretch>
            <a:fillRect/>
          </a:stretch>
        </p:blipFill>
        <p:spPr>
          <a:xfrm>
            <a:off x="461010" y="966470"/>
            <a:ext cx="8096885" cy="2044065"/>
          </a:xfrm>
          <a:prstGeom prst="rect">
            <a:avLst/>
          </a:prstGeom>
        </p:spPr>
      </p:pic>
      <p:sp>
        <p:nvSpPr>
          <p:cNvPr id="9" name="Text Box 8"/>
          <p:cNvSpPr txBox="1"/>
          <p:nvPr/>
        </p:nvSpPr>
        <p:spPr>
          <a:xfrm>
            <a:off x="101600" y="4572635"/>
            <a:ext cx="3455670" cy="506730"/>
          </a:xfrm>
          <a:prstGeom prst="rect">
            <a:avLst/>
          </a:prstGeom>
          <a:noFill/>
        </p:spPr>
        <p:txBody>
          <a:bodyPr wrap="square" rtlCol="0">
            <a:spAutoFit/>
          </a:bodyPr>
          <a:p>
            <a:r>
              <a:rPr lang="en-US" sz="900">
                <a:solidFill>
                  <a:schemeClr val="bg1"/>
                </a:solidFill>
                <a:latin typeface="Californian FB" panose="0207040306080B030204" charset="0"/>
                <a:cs typeface="Californian FB" panose="0207040306080B030204" charset="0"/>
              </a:rPr>
              <a:t>SUMBER : BOOKLETPENGGUNAAN ALAT PELINDUNG DIRI </a:t>
            </a:r>
            <a:endParaRPr lang="en-US" sz="900">
              <a:solidFill>
                <a:schemeClr val="bg1"/>
              </a:solidFill>
              <a:latin typeface="Californian FB" panose="0207040306080B030204" charset="0"/>
              <a:cs typeface="Californian FB" panose="0207040306080B030204" charset="0"/>
            </a:endParaRPr>
          </a:p>
          <a:p>
            <a:r>
              <a:rPr lang="en-US" sz="900">
                <a:solidFill>
                  <a:schemeClr val="bg1"/>
                </a:solidFill>
                <a:latin typeface="Californian FB" panose="0207040306080B030204" charset="0"/>
                <a:cs typeface="Californian FB" panose="0207040306080B030204" charset="0"/>
              </a:rPr>
              <a:t>BAGI PETUGAS KESEHATAN DALAM </a:t>
            </a:r>
            <a:endParaRPr lang="en-US" sz="900">
              <a:solidFill>
                <a:schemeClr val="bg1"/>
              </a:solidFill>
              <a:latin typeface="Californian FB" panose="0207040306080B030204" charset="0"/>
              <a:cs typeface="Californian FB" panose="0207040306080B030204" charset="0"/>
            </a:endParaRPr>
          </a:p>
          <a:p>
            <a:r>
              <a:rPr lang="en-US" sz="900">
                <a:solidFill>
                  <a:schemeClr val="bg1"/>
                </a:solidFill>
                <a:latin typeface="Californian FB" panose="0207040306080B030204" charset="0"/>
                <a:cs typeface="Californian FB" panose="0207040306080B030204" charset="0"/>
              </a:rPr>
              <a:t>PENANGANAN PASIEN COVID-19, </a:t>
            </a:r>
            <a:r>
              <a:rPr lang="en-US" sz="900">
                <a:solidFill>
                  <a:schemeClr val="bg1"/>
                </a:solidFill>
                <a:latin typeface="Californian FB" panose="0207040306080B030204" charset="0"/>
                <a:cs typeface="Californian FB" panose="0207040306080B030204" charset="0"/>
                <a:sym typeface="+mn-ea"/>
              </a:rPr>
              <a:t>HIPPII 2020</a:t>
            </a:r>
            <a:endParaRPr lang="en-US" sz="900">
              <a:solidFill>
                <a:schemeClr val="bg1"/>
              </a:solidFill>
              <a:latin typeface="Californian FB" panose="0207040306080B030204" charset="0"/>
              <a:cs typeface="Californian FB" panose="0207040306080B0302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890925" y="238300"/>
            <a:ext cx="6871725" cy="572644"/>
          </a:xfrm>
        </p:spPr>
        <p:txBody>
          <a:bodyPr>
            <a:normAutofit fontScale="90000"/>
          </a:bodyPr>
          <a:p>
            <a:pPr algn="ctr"/>
            <a:r>
              <a:rPr lang="en-US" b="1">
                <a:solidFill>
                  <a:schemeClr val="bg1"/>
                </a:solidFill>
                <a:latin typeface="Comic Sans MS" panose="030F0702030302020204" charset="0"/>
                <a:cs typeface="Comic Sans MS" panose="030F0702030302020204" charset="0"/>
              </a:rPr>
              <a:t>Pertimbangan penggunaan APD</a:t>
            </a:r>
            <a:endParaRPr lang="en-US" b="1">
              <a:solidFill>
                <a:schemeClr val="bg1"/>
              </a:solidFill>
              <a:latin typeface="Comic Sans MS" panose="030F0702030302020204" charset="0"/>
              <a:cs typeface="Comic Sans MS" panose="030F0702030302020204" charset="0"/>
            </a:endParaRPr>
          </a:p>
        </p:txBody>
      </p:sp>
      <p:sp>
        <p:nvSpPr>
          <p:cNvPr id="5" name="Text Box 4"/>
          <p:cNvSpPr txBox="1"/>
          <p:nvPr/>
        </p:nvSpPr>
        <p:spPr>
          <a:xfrm>
            <a:off x="1037590" y="3393440"/>
            <a:ext cx="7069455" cy="101473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p>
            <a:pPr marL="297180" indent="-268605"/>
            <a:r>
              <a:rPr lang="en-US" sz="2000">
                <a:latin typeface="Comic Sans MS" panose="030F0702030302020204" charset="0"/>
                <a:cs typeface="Comic Sans MS" panose="030F0702030302020204" charset="0"/>
              </a:rPr>
              <a:t>1. Jenis paparan dan kontaminasi yang akan di antisipasi</a:t>
            </a:r>
            <a:endParaRPr lang="en-US" sz="2000">
              <a:latin typeface="Comic Sans MS" panose="030F0702030302020204" charset="0"/>
              <a:cs typeface="Comic Sans MS" panose="030F0702030302020204" charset="0"/>
            </a:endParaRPr>
          </a:p>
          <a:p>
            <a:pPr marL="309880" indent="-309880"/>
            <a:r>
              <a:rPr lang="en-US" sz="2000">
                <a:latin typeface="Comic Sans MS" panose="030F0702030302020204" charset="0"/>
                <a:cs typeface="Comic Sans MS" panose="030F0702030302020204" charset="0"/>
              </a:rPr>
              <a:t>2. Daya Tahan dan Kesesuaian APD terhadap tindakan</a:t>
            </a:r>
            <a:endParaRPr lang="en-US" sz="2000">
              <a:latin typeface="Comic Sans MS" panose="030F0702030302020204" charset="0"/>
              <a:cs typeface="Comic Sans MS" panose="030F0702030302020204" charset="0"/>
            </a:endParaRPr>
          </a:p>
          <a:p>
            <a:pPr marL="260985" indent="-260985"/>
            <a:r>
              <a:rPr lang="en-US" sz="2000">
                <a:latin typeface="Comic Sans MS" panose="030F0702030302020204" charset="0"/>
                <a:cs typeface="Comic Sans MS" panose="030F0702030302020204" charset="0"/>
              </a:rPr>
              <a:t>3. Ukuran APD harus sesuai dengan Individu</a:t>
            </a:r>
            <a:endParaRPr lang="en-US" sz="2000">
              <a:latin typeface="Comic Sans MS" panose="030F0702030302020204" charset="0"/>
              <a:cs typeface="Comic Sans MS" panose="030F0702030302020204" charset="0"/>
            </a:endParaRPr>
          </a:p>
        </p:txBody>
      </p:sp>
      <p:pic>
        <p:nvPicPr>
          <p:cNvPr id="6" name="Content Placeholder 5"/>
          <p:cNvPicPr>
            <a:picLocks noChangeAspect="1"/>
          </p:cNvPicPr>
          <p:nvPr>
            <p:ph idx="1"/>
          </p:nvPr>
        </p:nvPicPr>
        <p:blipFill>
          <a:blip r:embed="rId1"/>
          <a:srcRect l="34099" t="26081" r="24316" b="12154"/>
          <a:stretch>
            <a:fillRect/>
          </a:stretch>
        </p:blipFill>
        <p:spPr>
          <a:xfrm>
            <a:off x="890905" y="929640"/>
            <a:ext cx="7782560" cy="2344420"/>
          </a:xfrm>
          <a:prstGeom prst="rect">
            <a:avLst/>
          </a:prstGeom>
        </p:spPr>
      </p:pic>
      <p:sp>
        <p:nvSpPr>
          <p:cNvPr id="7" name="Text Box 6"/>
          <p:cNvSpPr txBox="1"/>
          <p:nvPr/>
        </p:nvSpPr>
        <p:spPr>
          <a:xfrm>
            <a:off x="4445" y="4752340"/>
            <a:ext cx="2894330" cy="368300"/>
          </a:xfrm>
          <a:prstGeom prst="rect">
            <a:avLst/>
          </a:prstGeom>
          <a:noFill/>
        </p:spPr>
        <p:txBody>
          <a:bodyPr wrap="square" rtlCol="0">
            <a:spAutoFit/>
          </a:bodyPr>
          <a:p>
            <a:r>
              <a:rPr lang="en-US" sz="900">
                <a:solidFill>
                  <a:schemeClr val="bg1"/>
                </a:solidFill>
              </a:rPr>
              <a:t>sumber : ALAT PELINDUNG DIRI </a:t>
            </a:r>
            <a:endParaRPr lang="en-US" sz="900">
              <a:solidFill>
                <a:schemeClr val="bg1"/>
              </a:solidFill>
            </a:endParaRPr>
          </a:p>
          <a:p>
            <a:r>
              <a:rPr lang="en-US" sz="900">
                <a:solidFill>
                  <a:schemeClr val="bg1"/>
                </a:solidFill>
              </a:rPr>
              <a:t>TINJAUAN KONSEP DASAR-PERDALINKOTAPRAJA2020</a:t>
            </a:r>
            <a:endParaRPr lang="en-US" sz="90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ext Box 7"/>
          <p:cNvSpPr txBox="1"/>
          <p:nvPr/>
        </p:nvSpPr>
        <p:spPr>
          <a:xfrm>
            <a:off x="190500" y="208280"/>
            <a:ext cx="5857240" cy="829945"/>
          </a:xfrm>
          <a:prstGeom prst="rect">
            <a:avLst/>
          </a:prstGeom>
          <a:noFill/>
        </p:spPr>
        <p:txBody>
          <a:bodyPr wrap="square" rtlCol="0">
            <a:spAutoFit/>
          </a:bodyPr>
          <a:p>
            <a:pPr algn="ctr"/>
            <a:r>
              <a:rPr lang="en-US" sz="2400" b="1">
                <a:solidFill>
                  <a:srgbClr val="002060"/>
                </a:solidFill>
                <a:latin typeface="Comic Sans MS" panose="030F0702030302020204" charset="0"/>
                <a:cs typeface="Comic Sans MS" panose="030F0702030302020204" charset="0"/>
              </a:rPr>
              <a:t>JENIS - JENIS ALAT PELINDUNG DIRI</a:t>
            </a:r>
            <a:endParaRPr lang="en-US" sz="2400" b="1">
              <a:solidFill>
                <a:srgbClr val="002060"/>
              </a:solidFill>
              <a:latin typeface="Comic Sans MS" panose="030F0702030302020204" charset="0"/>
              <a:cs typeface="Comic Sans MS" panose="030F0702030302020204" charset="0"/>
            </a:endParaRPr>
          </a:p>
        </p:txBody>
      </p:sp>
      <p:pic>
        <p:nvPicPr>
          <p:cNvPr id="15" name="Content Placeholder 14" descr="UT8OWTfXFpXXXagOFbXu.jpg_350x350"/>
          <p:cNvPicPr>
            <a:picLocks noChangeAspect="1"/>
          </p:cNvPicPr>
          <p:nvPr>
            <p:ph sz="half" idx="1"/>
          </p:nvPr>
        </p:nvPicPr>
        <p:blipFill>
          <a:blip r:embed="rId1"/>
          <a:stretch>
            <a:fillRect/>
          </a:stretch>
        </p:blipFill>
        <p:spPr>
          <a:xfrm>
            <a:off x="190500" y="1796415"/>
            <a:ext cx="1409700" cy="2326005"/>
          </a:xfrm>
          <a:prstGeom prst="rect">
            <a:avLst/>
          </a:prstGeom>
        </p:spPr>
      </p:pic>
      <p:sp>
        <p:nvSpPr>
          <p:cNvPr id="2" name="Text Box 1"/>
          <p:cNvSpPr txBox="1"/>
          <p:nvPr/>
        </p:nvSpPr>
        <p:spPr>
          <a:xfrm>
            <a:off x="190500" y="1212850"/>
            <a:ext cx="2959100" cy="39878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p>
            <a:r>
              <a:rPr lang="en-US" sz="2000" b="1">
                <a:latin typeface="Californian FB" panose="0207040306080B030204" charset="0"/>
                <a:cs typeface="Californian FB" panose="0207040306080B030204" charset="0"/>
              </a:rPr>
              <a:t>SARUNG TANGAN</a:t>
            </a:r>
            <a:endParaRPr lang="en-US" sz="2000" b="1">
              <a:latin typeface="Californian FB" panose="0207040306080B030204" charset="0"/>
              <a:cs typeface="Californian FB" panose="0207040306080B030204" charset="0"/>
            </a:endParaRPr>
          </a:p>
        </p:txBody>
      </p:sp>
      <p:sp>
        <p:nvSpPr>
          <p:cNvPr id="3" name="Text Box 2"/>
          <p:cNvSpPr txBox="1"/>
          <p:nvPr/>
        </p:nvSpPr>
        <p:spPr>
          <a:xfrm>
            <a:off x="3636010" y="1362710"/>
            <a:ext cx="5337810" cy="34150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p>
            <a:pPr algn="just"/>
            <a:r>
              <a:rPr lang="en-US" sz="2400"/>
              <a:t>Melindungi tangan dari kontak darah, semuanya jenis cairan badan, sekret, ekskreta, kulit yg tidak utuh. Selaput lendir pasien dan benda yang terkontaminasi</a:t>
            </a:r>
            <a:endParaRPr lang="en-US" sz="2400"/>
          </a:p>
          <a:p>
            <a:pPr algn="just"/>
            <a:endParaRPr lang="en-US" sz="2400"/>
          </a:p>
          <a:p>
            <a:pPr algn="just"/>
            <a:r>
              <a:rPr lang="en-US" sz="2400"/>
              <a:t>Sarung tangan sekali terkontaminasi dapat menjadi sarana penyebaran bahan menular ke diri sendiri, orang lain</a:t>
            </a:r>
            <a:endParaRPr lang="en-US" sz="2400"/>
          </a:p>
        </p:txBody>
      </p:sp>
      <p:pic>
        <p:nvPicPr>
          <p:cNvPr id="4" name="Content Placeholder 3"/>
          <p:cNvPicPr>
            <a:picLocks noChangeAspect="1"/>
          </p:cNvPicPr>
          <p:nvPr>
            <p:ph sz="half" idx="2"/>
          </p:nvPr>
        </p:nvPicPr>
        <p:blipFill>
          <a:blip r:embed="rId2"/>
          <a:srcRect l="24591" t="42406" r="60283" b="17231"/>
          <a:stretch>
            <a:fillRect/>
          </a:stretch>
        </p:blipFill>
        <p:spPr>
          <a:xfrm>
            <a:off x="1749425" y="1796415"/>
            <a:ext cx="1400810" cy="2193290"/>
          </a:xfrm>
          <a:prstGeom prst="rect">
            <a:avLst/>
          </a:prstGeom>
        </p:spPr>
      </p:pic>
      <p:sp>
        <p:nvSpPr>
          <p:cNvPr id="9" name="Text Box 8"/>
          <p:cNvSpPr txBox="1"/>
          <p:nvPr/>
        </p:nvSpPr>
        <p:spPr>
          <a:xfrm>
            <a:off x="101600" y="4572635"/>
            <a:ext cx="3455670" cy="506730"/>
          </a:xfrm>
          <a:prstGeom prst="rect">
            <a:avLst/>
          </a:prstGeom>
          <a:noFill/>
        </p:spPr>
        <p:txBody>
          <a:bodyPr wrap="square" rtlCol="0">
            <a:spAutoFit/>
          </a:bodyPr>
          <a:p>
            <a:r>
              <a:rPr lang="en-US" sz="900">
                <a:solidFill>
                  <a:schemeClr val="bg1"/>
                </a:solidFill>
                <a:latin typeface="Californian FB" panose="0207040306080B030204" charset="0"/>
                <a:cs typeface="Californian FB" panose="0207040306080B030204" charset="0"/>
              </a:rPr>
              <a:t>SUMBER : BOOKLETPENGGUNAAN ALAT PELINDUNG DIRI </a:t>
            </a:r>
            <a:endParaRPr lang="en-US" sz="900">
              <a:solidFill>
                <a:schemeClr val="bg1"/>
              </a:solidFill>
              <a:latin typeface="Californian FB" panose="0207040306080B030204" charset="0"/>
              <a:cs typeface="Californian FB" panose="0207040306080B030204" charset="0"/>
            </a:endParaRPr>
          </a:p>
          <a:p>
            <a:r>
              <a:rPr lang="en-US" sz="900">
                <a:solidFill>
                  <a:schemeClr val="bg1"/>
                </a:solidFill>
                <a:latin typeface="Californian FB" panose="0207040306080B030204" charset="0"/>
                <a:cs typeface="Californian FB" panose="0207040306080B030204" charset="0"/>
              </a:rPr>
              <a:t>BAGI PETUGAS KESEHATAN DALAM </a:t>
            </a:r>
            <a:endParaRPr lang="en-US" sz="900">
              <a:solidFill>
                <a:schemeClr val="bg1"/>
              </a:solidFill>
              <a:latin typeface="Californian FB" panose="0207040306080B030204" charset="0"/>
              <a:cs typeface="Californian FB" panose="0207040306080B030204" charset="0"/>
            </a:endParaRPr>
          </a:p>
          <a:p>
            <a:r>
              <a:rPr lang="en-US" sz="900">
                <a:solidFill>
                  <a:schemeClr val="bg1"/>
                </a:solidFill>
                <a:latin typeface="Californian FB" panose="0207040306080B030204" charset="0"/>
                <a:cs typeface="Californian FB" panose="0207040306080B030204" charset="0"/>
              </a:rPr>
              <a:t>PENANGANAN PASIEN COVID-19, </a:t>
            </a:r>
            <a:r>
              <a:rPr lang="en-US" sz="900">
                <a:solidFill>
                  <a:schemeClr val="bg1"/>
                </a:solidFill>
                <a:latin typeface="Californian FB" panose="0207040306080B030204" charset="0"/>
                <a:cs typeface="Californian FB" panose="0207040306080B030204" charset="0"/>
                <a:sym typeface="+mn-ea"/>
              </a:rPr>
              <a:t>HIPPII 2020</a:t>
            </a:r>
            <a:endParaRPr lang="en-US" sz="900">
              <a:solidFill>
                <a:schemeClr val="bg1"/>
              </a:solidFill>
              <a:latin typeface="Californian FB" panose="0207040306080B030204" charset="0"/>
              <a:cs typeface="Californian FB" panose="0207040306080B03020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448945" y="1233805"/>
            <a:ext cx="3455670" cy="46037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p>
            <a:r>
              <a:rPr lang="en-US" sz="2400" b="1">
                <a:latin typeface="Californian FB" panose="0207040306080B030204" charset="0"/>
                <a:cs typeface="Californian FB" panose="0207040306080B030204" charset="0"/>
              </a:rPr>
              <a:t>Gaun dan coverall</a:t>
            </a:r>
            <a:endParaRPr lang="en-US" sz="2400" b="1">
              <a:latin typeface="Californian FB" panose="0207040306080B030204" charset="0"/>
              <a:cs typeface="Californian FB" panose="0207040306080B030204" charset="0"/>
            </a:endParaRPr>
          </a:p>
        </p:txBody>
      </p:sp>
      <p:sp>
        <p:nvSpPr>
          <p:cNvPr id="8" name="Text Box 7"/>
          <p:cNvSpPr txBox="1"/>
          <p:nvPr/>
        </p:nvSpPr>
        <p:spPr>
          <a:xfrm>
            <a:off x="190500" y="208280"/>
            <a:ext cx="6147435" cy="398780"/>
          </a:xfrm>
          <a:prstGeom prst="rect">
            <a:avLst/>
          </a:prstGeom>
          <a:noFill/>
          <a:ln>
            <a:noFill/>
          </a:ln>
        </p:spPr>
        <p:txBody>
          <a:bodyPr wrap="square" rtlCol="0">
            <a:spAutoFit/>
          </a:bodyPr>
          <a:p>
            <a:pPr algn="ctr"/>
            <a:r>
              <a:rPr lang="en-US" sz="2000" b="1">
                <a:solidFill>
                  <a:srgbClr val="0070C0"/>
                </a:solidFill>
                <a:latin typeface="Comic Sans MS" panose="030F0702030302020204" charset="0"/>
                <a:cs typeface="Comic Sans MS" panose="030F0702030302020204" charset="0"/>
              </a:rPr>
              <a:t>JENIS - JENIS ALAT PELINDUNG DIRI</a:t>
            </a:r>
            <a:endParaRPr lang="en-US" sz="2000" b="1">
              <a:solidFill>
                <a:srgbClr val="0070C0"/>
              </a:solidFill>
              <a:latin typeface="Comic Sans MS" panose="030F0702030302020204" charset="0"/>
              <a:cs typeface="Comic Sans MS" panose="030F0702030302020204" charset="0"/>
            </a:endParaRPr>
          </a:p>
        </p:txBody>
      </p:sp>
      <p:pic>
        <p:nvPicPr>
          <p:cNvPr id="5" name="Content Placeholder 4"/>
          <p:cNvPicPr>
            <a:picLocks noChangeAspect="1"/>
          </p:cNvPicPr>
          <p:nvPr>
            <p:ph sz="half" idx="1"/>
          </p:nvPr>
        </p:nvPicPr>
        <p:blipFill>
          <a:blip r:embed="rId1"/>
          <a:srcRect l="21350" t="40919" r="29192" b="22718"/>
          <a:stretch>
            <a:fillRect/>
          </a:stretch>
        </p:blipFill>
        <p:spPr>
          <a:xfrm>
            <a:off x="190500" y="1689100"/>
            <a:ext cx="2177415" cy="1968500"/>
          </a:xfrm>
          <a:prstGeom prst="rect">
            <a:avLst/>
          </a:prstGeom>
        </p:spPr>
      </p:pic>
      <p:sp>
        <p:nvSpPr>
          <p:cNvPr id="7" name="Text Box 6"/>
          <p:cNvSpPr txBox="1"/>
          <p:nvPr/>
        </p:nvSpPr>
        <p:spPr>
          <a:xfrm>
            <a:off x="4137025" y="1416685"/>
            <a:ext cx="4638040" cy="163004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p>
            <a:pPr algn="just"/>
            <a:r>
              <a:rPr lang="en-US" sz="2000">
                <a:solidFill>
                  <a:srgbClr val="002060"/>
                </a:solidFill>
                <a:latin typeface="Constantia" panose="02030602050306030303" charset="0"/>
                <a:cs typeface="Constantia" panose="02030602050306030303" charset="0"/>
              </a:rPr>
              <a:t>Pelindung kontak dan droplet dengan cairan dan zat padat infeksius untuk melindungi lengan dan badan nakes selama prosedur dan kegiatan perawatan pasien</a:t>
            </a:r>
            <a:endParaRPr lang="en-US" sz="2000">
              <a:solidFill>
                <a:srgbClr val="002060"/>
              </a:solidFill>
              <a:latin typeface="Constantia" panose="02030602050306030303" charset="0"/>
              <a:cs typeface="Constantia" panose="02030602050306030303" charset="0"/>
            </a:endParaRPr>
          </a:p>
        </p:txBody>
      </p:sp>
      <p:sp>
        <p:nvSpPr>
          <p:cNvPr id="9" name="Text Box 8"/>
          <p:cNvSpPr txBox="1"/>
          <p:nvPr/>
        </p:nvSpPr>
        <p:spPr>
          <a:xfrm>
            <a:off x="4137025" y="3228975"/>
            <a:ext cx="4579620" cy="147637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p>
            <a:r>
              <a:rPr lang="en-US">
                <a:solidFill>
                  <a:srgbClr val="002060"/>
                </a:solidFill>
              </a:rPr>
              <a:t>Covid-19 beda dengan penyakit ebola yang di tularkan melalui cairan tubuh infeksius namun karna peningkatan kasus yang cepat, penggunaan coverall dapat memperluas area perlindungan petugas</a:t>
            </a:r>
            <a:endParaRPr lang="en-US">
              <a:solidFill>
                <a:srgbClr val="002060"/>
              </a:solidFill>
            </a:endParaRPr>
          </a:p>
        </p:txBody>
      </p:sp>
      <p:pic>
        <p:nvPicPr>
          <p:cNvPr id="14" name="Content Placeholder 13"/>
          <p:cNvPicPr>
            <a:picLocks noChangeAspect="1"/>
          </p:cNvPicPr>
          <p:nvPr>
            <p:ph sz="half" idx="2"/>
          </p:nvPr>
        </p:nvPicPr>
        <p:blipFill>
          <a:blip r:embed="rId2"/>
          <a:srcRect l="64554" t="14406" r="14374" b="23972"/>
          <a:stretch>
            <a:fillRect/>
          </a:stretch>
        </p:blipFill>
        <p:spPr>
          <a:xfrm>
            <a:off x="2473960" y="2374265"/>
            <a:ext cx="1430655" cy="1727200"/>
          </a:xfrm>
          <a:prstGeom prst="rect">
            <a:avLst/>
          </a:prstGeom>
        </p:spPr>
      </p:pic>
      <p:sp>
        <p:nvSpPr>
          <p:cNvPr id="16" name="Text Box 15"/>
          <p:cNvSpPr txBox="1"/>
          <p:nvPr/>
        </p:nvSpPr>
        <p:spPr>
          <a:xfrm>
            <a:off x="29845" y="4738370"/>
            <a:ext cx="2448560" cy="368300"/>
          </a:xfrm>
          <a:prstGeom prst="rect">
            <a:avLst/>
          </a:prstGeom>
          <a:noFill/>
        </p:spPr>
        <p:txBody>
          <a:bodyPr wrap="square" rtlCol="0">
            <a:spAutoFit/>
          </a:bodyPr>
          <a:p>
            <a:pPr algn="l"/>
            <a:r>
              <a:rPr lang="en-US" sz="900">
                <a:solidFill>
                  <a:schemeClr val="bg1"/>
                </a:solidFill>
              </a:rPr>
              <a:t>sumber :  Petunjuk tehnis penggunaan APD dalam Wabah Covid-19, Kemkes 2020</a:t>
            </a:r>
            <a:endParaRPr lang="en-US" sz="90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ext Box 7"/>
          <p:cNvSpPr txBox="1"/>
          <p:nvPr/>
        </p:nvSpPr>
        <p:spPr>
          <a:xfrm>
            <a:off x="190500" y="301625"/>
            <a:ext cx="6147435" cy="398780"/>
          </a:xfrm>
          <a:prstGeom prst="rect">
            <a:avLst/>
          </a:prstGeom>
          <a:noFill/>
          <a:ln>
            <a:noFill/>
          </a:ln>
        </p:spPr>
        <p:txBody>
          <a:bodyPr wrap="square" rtlCol="0">
            <a:spAutoFit/>
          </a:bodyPr>
          <a:p>
            <a:pPr algn="ctr"/>
            <a:r>
              <a:rPr lang="en-US" sz="2000" b="1">
                <a:solidFill>
                  <a:srgbClr val="0070C0"/>
                </a:solidFill>
                <a:latin typeface="Comic Sans MS" panose="030F0702030302020204" charset="0"/>
                <a:cs typeface="Comic Sans MS" panose="030F0702030302020204" charset="0"/>
              </a:rPr>
              <a:t>JENIS - JENIS ALAT PELINDUNG DIRI</a:t>
            </a:r>
            <a:endParaRPr lang="en-US" sz="2000" b="1">
              <a:solidFill>
                <a:srgbClr val="0070C0"/>
              </a:solidFill>
              <a:latin typeface="Comic Sans MS" panose="030F0702030302020204" charset="0"/>
              <a:cs typeface="Comic Sans MS" panose="030F0702030302020204" charset="0"/>
            </a:endParaRPr>
          </a:p>
        </p:txBody>
      </p:sp>
      <p:sp>
        <p:nvSpPr>
          <p:cNvPr id="5" name="Text Box 4"/>
          <p:cNvSpPr txBox="1"/>
          <p:nvPr/>
        </p:nvSpPr>
        <p:spPr>
          <a:xfrm>
            <a:off x="448945" y="1233805"/>
            <a:ext cx="2332355" cy="39878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p>
            <a:r>
              <a:rPr lang="en-US" sz="2000" b="1">
                <a:latin typeface="Californian FB" panose="0207040306080B030204" charset="0"/>
                <a:cs typeface="Californian FB" panose="0207040306080B030204" charset="0"/>
              </a:rPr>
              <a:t>MASKER BEDAH</a:t>
            </a:r>
            <a:endParaRPr lang="en-US" sz="2000" b="1">
              <a:latin typeface="Californian FB" panose="0207040306080B030204" charset="0"/>
              <a:cs typeface="Californian FB" panose="0207040306080B030204" charset="0"/>
            </a:endParaRPr>
          </a:p>
        </p:txBody>
      </p:sp>
      <p:sp>
        <p:nvSpPr>
          <p:cNvPr id="6" name="Text Box 5"/>
          <p:cNvSpPr txBox="1"/>
          <p:nvPr/>
        </p:nvSpPr>
        <p:spPr>
          <a:xfrm>
            <a:off x="4008755" y="1856740"/>
            <a:ext cx="4448810" cy="203009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p>
            <a:r>
              <a:rPr lang="en-US">
                <a:latin typeface="Comic Sans MS" panose="030F0702030302020204" charset="0"/>
                <a:cs typeface="Comic Sans MS" panose="030F0702030302020204" charset="0"/>
              </a:rPr>
              <a:t>Melindungi selaput lendir hidung, mulut, </a:t>
            </a:r>
            <a:endParaRPr lang="en-US">
              <a:latin typeface="Comic Sans MS" panose="030F0702030302020204" charset="0"/>
              <a:cs typeface="Comic Sans MS" panose="030F0702030302020204" charset="0"/>
            </a:endParaRPr>
          </a:p>
          <a:p>
            <a:r>
              <a:rPr lang="en-US">
                <a:latin typeface="Comic Sans MS" panose="030F0702030302020204" charset="0"/>
                <a:cs typeface="Comic Sans MS" panose="030F0702030302020204" charset="0"/>
              </a:rPr>
              <a:t>sepanjang bertindak atau perawatan </a:t>
            </a:r>
            <a:endParaRPr lang="en-US">
              <a:latin typeface="Comic Sans MS" panose="030F0702030302020204" charset="0"/>
              <a:cs typeface="Comic Sans MS" panose="030F0702030302020204" charset="0"/>
            </a:endParaRPr>
          </a:p>
          <a:p>
            <a:pPr algn="just"/>
            <a:r>
              <a:rPr lang="en-US">
                <a:latin typeface="Comic Sans MS" panose="030F0702030302020204" charset="0"/>
                <a:cs typeface="Comic Sans MS" panose="030F0702030302020204" charset="0"/>
              </a:rPr>
              <a:t>pasien yang mungkin terjadi percikan, </a:t>
            </a:r>
            <a:endParaRPr lang="en-US">
              <a:latin typeface="Comic Sans MS" panose="030F0702030302020204" charset="0"/>
              <a:cs typeface="Comic Sans MS" panose="030F0702030302020204" charset="0"/>
            </a:endParaRPr>
          </a:p>
          <a:p>
            <a:r>
              <a:rPr lang="en-US">
                <a:latin typeface="Comic Sans MS" panose="030F0702030302020204" charset="0"/>
                <a:cs typeface="Comic Sans MS" panose="030F0702030302020204" charset="0"/>
              </a:rPr>
              <a:t>(masker ini TIDAK dapat di reuse)</a:t>
            </a:r>
            <a:endParaRPr lang="en-US">
              <a:latin typeface="Comic Sans MS" panose="030F0702030302020204" charset="0"/>
              <a:cs typeface="Comic Sans MS" panose="030F0702030302020204" charset="0"/>
            </a:endParaRPr>
          </a:p>
          <a:p>
            <a:endParaRPr lang="en-US">
              <a:latin typeface="Comic Sans MS" panose="030F0702030302020204" charset="0"/>
              <a:cs typeface="Comic Sans MS" panose="030F0702030302020204" charset="0"/>
            </a:endParaRPr>
          </a:p>
          <a:p>
            <a:r>
              <a:rPr lang="en-US">
                <a:latin typeface="Comic Sans MS" panose="030F0702030302020204" charset="0"/>
                <a:cs typeface="Comic Sans MS" panose="030F0702030302020204" charset="0"/>
              </a:rPr>
              <a:t>Terdiri dari 3 lapis (non woven/tidak dijahit)</a:t>
            </a:r>
            <a:endParaRPr lang="en-US">
              <a:latin typeface="Comic Sans MS" panose="030F0702030302020204" charset="0"/>
              <a:cs typeface="Comic Sans MS" panose="030F0702030302020204" charset="0"/>
            </a:endParaRPr>
          </a:p>
        </p:txBody>
      </p:sp>
      <p:pic>
        <p:nvPicPr>
          <p:cNvPr id="7" name="Content Placeholder 6"/>
          <p:cNvPicPr>
            <a:picLocks noChangeAspect="1"/>
          </p:cNvPicPr>
          <p:nvPr>
            <p:ph idx="1"/>
          </p:nvPr>
        </p:nvPicPr>
        <p:blipFill>
          <a:blip r:embed="rId1"/>
          <a:stretch>
            <a:fillRect/>
          </a:stretch>
        </p:blipFill>
        <p:spPr>
          <a:xfrm>
            <a:off x="645160" y="1932940"/>
            <a:ext cx="2857500" cy="1600200"/>
          </a:xfrm>
          <a:prstGeom prst="rect">
            <a:avLst/>
          </a:prstGeom>
        </p:spPr>
      </p:pic>
      <p:sp>
        <p:nvSpPr>
          <p:cNvPr id="10" name="Text Box 9"/>
          <p:cNvSpPr txBox="1"/>
          <p:nvPr/>
        </p:nvSpPr>
        <p:spPr>
          <a:xfrm>
            <a:off x="101600" y="4572635"/>
            <a:ext cx="3455670" cy="506730"/>
          </a:xfrm>
          <a:prstGeom prst="rect">
            <a:avLst/>
          </a:prstGeom>
          <a:noFill/>
        </p:spPr>
        <p:txBody>
          <a:bodyPr wrap="square" rtlCol="0">
            <a:spAutoFit/>
          </a:bodyPr>
          <a:p>
            <a:r>
              <a:rPr lang="en-US" sz="900">
                <a:solidFill>
                  <a:schemeClr val="bg1"/>
                </a:solidFill>
                <a:latin typeface="Californian FB" panose="0207040306080B030204" charset="0"/>
                <a:cs typeface="Californian FB" panose="0207040306080B030204" charset="0"/>
              </a:rPr>
              <a:t>SUMBER : BOOKLETPENGGUNAAN ALAT PELINDUNG DIRI </a:t>
            </a:r>
            <a:endParaRPr lang="en-US" sz="900">
              <a:solidFill>
                <a:schemeClr val="bg1"/>
              </a:solidFill>
              <a:latin typeface="Californian FB" panose="0207040306080B030204" charset="0"/>
              <a:cs typeface="Californian FB" panose="0207040306080B030204" charset="0"/>
            </a:endParaRPr>
          </a:p>
          <a:p>
            <a:r>
              <a:rPr lang="en-US" sz="900">
                <a:solidFill>
                  <a:schemeClr val="bg1"/>
                </a:solidFill>
                <a:latin typeface="Californian FB" panose="0207040306080B030204" charset="0"/>
                <a:cs typeface="Californian FB" panose="0207040306080B030204" charset="0"/>
              </a:rPr>
              <a:t>BAGI PETUGAS KESEHATAN DALAM PENANGANAN PASIEN COVID-19, </a:t>
            </a:r>
            <a:r>
              <a:rPr lang="en-US" sz="900">
                <a:solidFill>
                  <a:schemeClr val="bg1"/>
                </a:solidFill>
                <a:latin typeface="Californian FB" panose="0207040306080B030204" charset="0"/>
                <a:cs typeface="Californian FB" panose="0207040306080B030204" charset="0"/>
                <a:sym typeface="+mn-ea"/>
              </a:rPr>
              <a:t>HIPPII 2020</a:t>
            </a:r>
            <a:endParaRPr lang="en-US" sz="900">
              <a:solidFill>
                <a:schemeClr val="bg1"/>
              </a:solidFill>
              <a:latin typeface="Californian FB" panose="0207040306080B030204" charset="0"/>
              <a:cs typeface="Californian FB" panose="0207040306080B03020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ext Box 7"/>
          <p:cNvSpPr txBox="1"/>
          <p:nvPr/>
        </p:nvSpPr>
        <p:spPr>
          <a:xfrm>
            <a:off x="190500" y="301625"/>
            <a:ext cx="6147435" cy="398780"/>
          </a:xfrm>
          <a:prstGeom prst="rect">
            <a:avLst/>
          </a:prstGeom>
          <a:noFill/>
          <a:ln>
            <a:noFill/>
          </a:ln>
        </p:spPr>
        <p:txBody>
          <a:bodyPr wrap="square" rtlCol="0">
            <a:spAutoFit/>
          </a:bodyPr>
          <a:p>
            <a:pPr algn="ctr"/>
            <a:r>
              <a:rPr lang="en-US" sz="2000" b="1">
                <a:solidFill>
                  <a:srgbClr val="0070C0"/>
                </a:solidFill>
                <a:latin typeface="Comic Sans MS" panose="030F0702030302020204" charset="0"/>
                <a:cs typeface="Comic Sans MS" panose="030F0702030302020204" charset="0"/>
              </a:rPr>
              <a:t>JENIS - JENIS ALAT PELINDUNG DIRI</a:t>
            </a:r>
            <a:endParaRPr lang="en-US" sz="2000" b="1">
              <a:solidFill>
                <a:srgbClr val="0070C0"/>
              </a:solidFill>
              <a:latin typeface="Comic Sans MS" panose="030F0702030302020204" charset="0"/>
              <a:cs typeface="Comic Sans MS" panose="030F0702030302020204" charset="0"/>
            </a:endParaRPr>
          </a:p>
        </p:txBody>
      </p:sp>
      <p:sp>
        <p:nvSpPr>
          <p:cNvPr id="5" name="Text Box 4"/>
          <p:cNvSpPr txBox="1"/>
          <p:nvPr/>
        </p:nvSpPr>
        <p:spPr>
          <a:xfrm>
            <a:off x="448945" y="1233805"/>
            <a:ext cx="1809750" cy="39878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p>
            <a:r>
              <a:rPr lang="en-US" sz="2000" b="1">
                <a:latin typeface="Californian FB" panose="0207040306080B030204" charset="0"/>
                <a:cs typeface="Californian FB" panose="0207040306080B030204" charset="0"/>
              </a:rPr>
              <a:t>MASKER N95</a:t>
            </a:r>
            <a:endParaRPr lang="en-US" sz="2000" b="1">
              <a:latin typeface="Californian FB" panose="0207040306080B030204" charset="0"/>
              <a:cs typeface="Californian FB" panose="0207040306080B030204" charset="0"/>
            </a:endParaRPr>
          </a:p>
        </p:txBody>
      </p:sp>
      <p:pic>
        <p:nvPicPr>
          <p:cNvPr id="4" name="Content Placeholder 3"/>
          <p:cNvPicPr>
            <a:picLocks noChangeAspect="1"/>
          </p:cNvPicPr>
          <p:nvPr>
            <p:ph idx="1"/>
          </p:nvPr>
        </p:nvPicPr>
        <p:blipFill>
          <a:blip r:embed="rId1"/>
          <a:stretch>
            <a:fillRect/>
          </a:stretch>
        </p:blipFill>
        <p:spPr>
          <a:xfrm>
            <a:off x="586105" y="2044065"/>
            <a:ext cx="2697480" cy="1970405"/>
          </a:xfrm>
          <a:prstGeom prst="rect">
            <a:avLst/>
          </a:prstGeom>
        </p:spPr>
      </p:pic>
      <p:sp>
        <p:nvSpPr>
          <p:cNvPr id="7" name="Text Box 6"/>
          <p:cNvSpPr txBox="1"/>
          <p:nvPr/>
        </p:nvSpPr>
        <p:spPr>
          <a:xfrm>
            <a:off x="3788410" y="1682115"/>
            <a:ext cx="4777105" cy="230695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p>
            <a:r>
              <a:rPr lang="en-US" sz="2400"/>
              <a:t>Proteksi terhadap hidung dan mulut dari paparan partikel termasuk partikel kecil aerosol. </a:t>
            </a:r>
            <a:endParaRPr lang="en-US" sz="2400"/>
          </a:p>
          <a:p>
            <a:endParaRPr lang="en-US" sz="2400"/>
          </a:p>
          <a:p>
            <a:r>
              <a:rPr lang="en-US" sz="2400"/>
              <a:t>Dapat dilakukan reuse untuk petugas yang sama</a:t>
            </a:r>
            <a:endParaRPr lang="en-US" sz="2400"/>
          </a:p>
        </p:txBody>
      </p:sp>
      <p:sp>
        <p:nvSpPr>
          <p:cNvPr id="10" name="Text Box 9"/>
          <p:cNvSpPr txBox="1"/>
          <p:nvPr/>
        </p:nvSpPr>
        <p:spPr>
          <a:xfrm>
            <a:off x="101600" y="4572635"/>
            <a:ext cx="3455670" cy="506730"/>
          </a:xfrm>
          <a:prstGeom prst="rect">
            <a:avLst/>
          </a:prstGeom>
          <a:noFill/>
        </p:spPr>
        <p:txBody>
          <a:bodyPr wrap="square" rtlCol="0">
            <a:spAutoFit/>
          </a:bodyPr>
          <a:p>
            <a:r>
              <a:rPr lang="en-US" sz="900">
                <a:solidFill>
                  <a:schemeClr val="bg1"/>
                </a:solidFill>
                <a:latin typeface="Californian FB" panose="0207040306080B030204" charset="0"/>
                <a:cs typeface="Californian FB" panose="0207040306080B030204" charset="0"/>
              </a:rPr>
              <a:t>SUMBER : BOOKLETPENGGUNAAN ALAT PELINDUNG DIRI </a:t>
            </a:r>
            <a:endParaRPr lang="en-US" sz="900">
              <a:solidFill>
                <a:schemeClr val="bg1"/>
              </a:solidFill>
              <a:latin typeface="Californian FB" panose="0207040306080B030204" charset="0"/>
              <a:cs typeface="Californian FB" panose="0207040306080B030204" charset="0"/>
            </a:endParaRPr>
          </a:p>
          <a:p>
            <a:r>
              <a:rPr lang="en-US" sz="900">
                <a:solidFill>
                  <a:schemeClr val="bg1"/>
                </a:solidFill>
                <a:latin typeface="Californian FB" panose="0207040306080B030204" charset="0"/>
                <a:cs typeface="Californian FB" panose="0207040306080B030204" charset="0"/>
              </a:rPr>
              <a:t>BAGI PETUGAS KESEHATAN DALAM </a:t>
            </a:r>
            <a:endParaRPr lang="en-US" sz="900">
              <a:solidFill>
                <a:schemeClr val="bg1"/>
              </a:solidFill>
              <a:latin typeface="Californian FB" panose="0207040306080B030204" charset="0"/>
              <a:cs typeface="Californian FB" panose="0207040306080B030204" charset="0"/>
            </a:endParaRPr>
          </a:p>
          <a:p>
            <a:r>
              <a:rPr lang="en-US" sz="900">
                <a:solidFill>
                  <a:schemeClr val="bg1"/>
                </a:solidFill>
                <a:latin typeface="Californian FB" panose="0207040306080B030204" charset="0"/>
                <a:cs typeface="Californian FB" panose="0207040306080B030204" charset="0"/>
              </a:rPr>
              <a:t>PENANGANAN PASIEN COVID-19, </a:t>
            </a:r>
            <a:r>
              <a:rPr lang="en-US" sz="900">
                <a:solidFill>
                  <a:schemeClr val="bg1"/>
                </a:solidFill>
                <a:latin typeface="Californian FB" panose="0207040306080B030204" charset="0"/>
                <a:cs typeface="Californian FB" panose="0207040306080B030204" charset="0"/>
                <a:sym typeface="+mn-ea"/>
              </a:rPr>
              <a:t>HIPPII 2020</a:t>
            </a:r>
            <a:endParaRPr lang="en-US" sz="900">
              <a:solidFill>
                <a:schemeClr val="bg1"/>
              </a:solidFill>
              <a:latin typeface="Californian FB" panose="0207040306080B030204" charset="0"/>
              <a:cs typeface="Californian FB" panose="0207040306080B03020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ext Box 7"/>
          <p:cNvSpPr txBox="1"/>
          <p:nvPr/>
        </p:nvSpPr>
        <p:spPr>
          <a:xfrm>
            <a:off x="190500" y="301625"/>
            <a:ext cx="6147435" cy="398780"/>
          </a:xfrm>
          <a:prstGeom prst="rect">
            <a:avLst/>
          </a:prstGeom>
          <a:noFill/>
          <a:ln>
            <a:noFill/>
          </a:ln>
        </p:spPr>
        <p:txBody>
          <a:bodyPr wrap="square" rtlCol="0">
            <a:spAutoFit/>
          </a:bodyPr>
          <a:p>
            <a:pPr algn="ctr"/>
            <a:r>
              <a:rPr lang="en-US" sz="2000" b="1">
                <a:solidFill>
                  <a:srgbClr val="0070C0"/>
                </a:solidFill>
                <a:latin typeface="Comic Sans MS" panose="030F0702030302020204" charset="0"/>
                <a:cs typeface="Comic Sans MS" panose="030F0702030302020204" charset="0"/>
              </a:rPr>
              <a:t>JENIS - JENIS ALAT PELINDUNG DIRI</a:t>
            </a:r>
            <a:endParaRPr lang="en-US" sz="2000" b="1">
              <a:solidFill>
                <a:srgbClr val="0070C0"/>
              </a:solidFill>
              <a:latin typeface="Comic Sans MS" panose="030F0702030302020204" charset="0"/>
              <a:cs typeface="Comic Sans MS" panose="030F0702030302020204" charset="0"/>
            </a:endParaRPr>
          </a:p>
        </p:txBody>
      </p:sp>
      <p:sp>
        <p:nvSpPr>
          <p:cNvPr id="5" name="Text Box 4"/>
          <p:cNvSpPr txBox="1"/>
          <p:nvPr/>
        </p:nvSpPr>
        <p:spPr>
          <a:xfrm>
            <a:off x="448945" y="1233805"/>
            <a:ext cx="3295650" cy="36830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p>
            <a:r>
              <a:rPr lang="en-US" b="1">
                <a:latin typeface="Californian FB" panose="0207040306080B030204" charset="0"/>
                <a:cs typeface="Californian FB" panose="0207040306080B030204" charset="0"/>
              </a:rPr>
              <a:t>FACE SHIELD DAN GOGLESS</a:t>
            </a:r>
            <a:endParaRPr lang="en-US" b="1">
              <a:latin typeface="Californian FB" panose="0207040306080B030204" charset="0"/>
              <a:cs typeface="Californian FB" panose="0207040306080B030204" charset="0"/>
            </a:endParaRPr>
          </a:p>
        </p:txBody>
      </p:sp>
      <p:sp>
        <p:nvSpPr>
          <p:cNvPr id="7" name="Text Box 6"/>
          <p:cNvSpPr txBox="1"/>
          <p:nvPr/>
        </p:nvSpPr>
        <p:spPr>
          <a:xfrm>
            <a:off x="4130675" y="1632585"/>
            <a:ext cx="4533900" cy="224536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p>
            <a:pPr algn="just"/>
            <a:r>
              <a:rPr lang="en-US" sz="2000">
                <a:latin typeface="Comic Sans MS" panose="030F0702030302020204" charset="0"/>
                <a:cs typeface="Comic Sans MS" panose="030F0702030302020204" charset="0"/>
              </a:rPr>
              <a:t>Proteksi terhadap mata dari paparan </a:t>
            </a:r>
            <a:endParaRPr lang="en-US" sz="2000">
              <a:latin typeface="Comic Sans MS" panose="030F0702030302020204" charset="0"/>
              <a:cs typeface="Comic Sans MS" panose="030F0702030302020204" charset="0"/>
            </a:endParaRPr>
          </a:p>
          <a:p>
            <a:pPr algn="just"/>
            <a:r>
              <a:rPr lang="en-US" sz="2000">
                <a:latin typeface="Comic Sans MS" panose="030F0702030302020204" charset="0"/>
                <a:cs typeface="Comic Sans MS" panose="030F0702030302020204" charset="0"/>
              </a:rPr>
              <a:t>partikel termasuk partikel kecil aerosol dapat dipergunakan kembali dengan membersihkan semua permukaan dengan kain bersih dan cairan disinfektan atau detergen dan keringkan</a:t>
            </a:r>
            <a:endParaRPr lang="en-US" sz="2000">
              <a:latin typeface="Comic Sans MS" panose="030F0702030302020204" charset="0"/>
              <a:cs typeface="Comic Sans MS" panose="030F0702030302020204" charset="0"/>
            </a:endParaRPr>
          </a:p>
        </p:txBody>
      </p:sp>
      <p:pic>
        <p:nvPicPr>
          <p:cNvPr id="12" name="Content Placeholder 11"/>
          <p:cNvPicPr>
            <a:picLocks noChangeAspect="1"/>
          </p:cNvPicPr>
          <p:nvPr>
            <p:ph sz="half" idx="1"/>
          </p:nvPr>
        </p:nvPicPr>
        <p:blipFill>
          <a:blip r:embed="rId1"/>
          <a:stretch>
            <a:fillRect/>
          </a:stretch>
        </p:blipFill>
        <p:spPr>
          <a:xfrm>
            <a:off x="448945" y="1827530"/>
            <a:ext cx="1516380" cy="2143125"/>
          </a:xfrm>
          <a:prstGeom prst="rect">
            <a:avLst/>
          </a:prstGeom>
        </p:spPr>
      </p:pic>
      <p:pic>
        <p:nvPicPr>
          <p:cNvPr id="13" name="Content Placeholder 12"/>
          <p:cNvPicPr>
            <a:picLocks noChangeAspect="1"/>
          </p:cNvPicPr>
          <p:nvPr>
            <p:ph sz="half" idx="2"/>
          </p:nvPr>
        </p:nvPicPr>
        <p:blipFill>
          <a:blip r:embed="rId2"/>
          <a:srcRect t="17096" r="5633" b="18756"/>
          <a:stretch>
            <a:fillRect/>
          </a:stretch>
        </p:blipFill>
        <p:spPr>
          <a:xfrm>
            <a:off x="2258695" y="2282825"/>
            <a:ext cx="1244600" cy="1885315"/>
          </a:xfrm>
          <a:prstGeom prst="rect">
            <a:avLst/>
          </a:prstGeom>
        </p:spPr>
      </p:pic>
      <p:sp>
        <p:nvSpPr>
          <p:cNvPr id="15" name="Text Box 14"/>
          <p:cNvSpPr txBox="1"/>
          <p:nvPr/>
        </p:nvSpPr>
        <p:spPr>
          <a:xfrm>
            <a:off x="190500" y="4549140"/>
            <a:ext cx="3553460" cy="506730"/>
          </a:xfrm>
          <a:prstGeom prst="rect">
            <a:avLst/>
          </a:prstGeom>
          <a:noFill/>
        </p:spPr>
        <p:txBody>
          <a:bodyPr wrap="square" rtlCol="0">
            <a:spAutoFit/>
          </a:bodyPr>
          <a:p>
            <a:r>
              <a:rPr lang="en-US" sz="900">
                <a:solidFill>
                  <a:schemeClr val="bg1"/>
                </a:solidFill>
                <a:latin typeface="Californian FB" panose="0207040306080B030204" charset="0"/>
                <a:cs typeface="Californian FB" panose="0207040306080B030204" charset="0"/>
              </a:rPr>
              <a:t>SUMBER : BOOKLETPENGGUNAAN ALAT PELINDUNG DIRI </a:t>
            </a:r>
            <a:endParaRPr lang="en-US" sz="900">
              <a:solidFill>
                <a:schemeClr val="bg1"/>
              </a:solidFill>
              <a:latin typeface="Californian FB" panose="0207040306080B030204" charset="0"/>
              <a:cs typeface="Californian FB" panose="0207040306080B030204" charset="0"/>
            </a:endParaRPr>
          </a:p>
          <a:p>
            <a:r>
              <a:rPr lang="en-US" sz="900">
                <a:solidFill>
                  <a:schemeClr val="bg1"/>
                </a:solidFill>
                <a:latin typeface="Californian FB" panose="0207040306080B030204" charset="0"/>
                <a:cs typeface="Californian FB" panose="0207040306080B030204" charset="0"/>
              </a:rPr>
              <a:t>BAGI PETUGAS KESEHATAN DALAM </a:t>
            </a:r>
            <a:endParaRPr lang="en-US" sz="900">
              <a:solidFill>
                <a:schemeClr val="bg1"/>
              </a:solidFill>
              <a:latin typeface="Californian FB" panose="0207040306080B030204" charset="0"/>
              <a:cs typeface="Californian FB" panose="0207040306080B030204" charset="0"/>
            </a:endParaRPr>
          </a:p>
          <a:p>
            <a:r>
              <a:rPr lang="en-US" sz="900">
                <a:solidFill>
                  <a:schemeClr val="bg1"/>
                </a:solidFill>
                <a:latin typeface="Californian FB" panose="0207040306080B030204" charset="0"/>
                <a:cs typeface="Californian FB" panose="0207040306080B030204" charset="0"/>
              </a:rPr>
              <a:t>PENANGANAN PASIEN COVID-19, </a:t>
            </a:r>
            <a:r>
              <a:rPr lang="en-US" sz="900">
                <a:solidFill>
                  <a:schemeClr val="bg1"/>
                </a:solidFill>
                <a:latin typeface="Californian FB" panose="0207040306080B030204" charset="0"/>
                <a:cs typeface="Californian FB" panose="0207040306080B030204" charset="0"/>
                <a:sym typeface="+mn-ea"/>
              </a:rPr>
              <a:t>HIPPII 2020</a:t>
            </a:r>
            <a:endParaRPr lang="en-US" sz="900">
              <a:solidFill>
                <a:schemeClr val="bg1"/>
              </a:solidFill>
              <a:latin typeface="Californian FB" panose="0207040306080B030204" charset="0"/>
              <a:cs typeface="Californian FB" panose="0207040306080B0302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45" y="128270"/>
            <a:ext cx="4829810" cy="608330"/>
          </a:xfrm>
        </p:spPr>
        <p:txBody>
          <a:bodyPr>
            <a:normAutofit fontScale="90000"/>
          </a:bodyPr>
          <a:lstStyle/>
          <a:p>
            <a:pPr algn="ctr"/>
            <a:r>
              <a:rPr lang="en-US" dirty="0"/>
              <a:t>CURICULUM VITAE</a:t>
            </a:r>
            <a:endParaRPr lang="en-US" dirty="0"/>
          </a:p>
        </p:txBody>
      </p:sp>
      <p:pic>
        <p:nvPicPr>
          <p:cNvPr id="6" name="Content Placeholder 5"/>
          <p:cNvPicPr>
            <a:picLocks noChangeAspect="1"/>
          </p:cNvPicPr>
          <p:nvPr>
            <p:ph sz="half" idx="2"/>
          </p:nvPr>
        </p:nvPicPr>
        <p:blipFill>
          <a:blip r:embed="rId1"/>
          <a:srcRect l="36950" t="10210" r="37075" b="9315"/>
          <a:stretch>
            <a:fillRect/>
          </a:stretch>
        </p:blipFill>
        <p:spPr>
          <a:xfrm>
            <a:off x="6506210" y="896620"/>
            <a:ext cx="2301875" cy="3642995"/>
          </a:xfrm>
          <a:prstGeom prst="rect">
            <a:avLst/>
          </a:prstGeom>
        </p:spPr>
      </p:pic>
      <p:sp>
        <p:nvSpPr>
          <p:cNvPr id="7" name="Text Box 6"/>
          <p:cNvSpPr txBox="1"/>
          <p:nvPr/>
        </p:nvSpPr>
        <p:spPr>
          <a:xfrm>
            <a:off x="344170" y="1160145"/>
            <a:ext cx="6283325" cy="3784600"/>
          </a:xfrm>
          <a:prstGeom prst="rect">
            <a:avLst/>
          </a:prstGeom>
          <a:noFill/>
        </p:spPr>
        <p:txBody>
          <a:bodyPr wrap="square" rtlCol="0">
            <a:spAutoFit/>
          </a:bodyPr>
          <a:p>
            <a:r>
              <a:rPr lang="en-US" sz="1600">
                <a:solidFill>
                  <a:schemeClr val="bg1"/>
                </a:solidFill>
                <a:latin typeface="Comic Sans MS" panose="030F0702030302020204" charset="0"/>
                <a:cs typeface="Comic Sans MS" panose="030F0702030302020204" charset="0"/>
              </a:rPr>
              <a:t>Nama	: Haslinda Rinto Rahayu, S.Kep.Ns.MPH</a:t>
            </a:r>
            <a:endParaRPr lang="en-US" sz="1600">
              <a:solidFill>
                <a:schemeClr val="bg1"/>
              </a:solidFill>
              <a:latin typeface="Comic Sans MS" panose="030F0702030302020204" charset="0"/>
              <a:cs typeface="Comic Sans MS" panose="030F0702030302020204" charset="0"/>
            </a:endParaRPr>
          </a:p>
          <a:p>
            <a:r>
              <a:rPr lang="en-US" sz="1600">
                <a:solidFill>
                  <a:schemeClr val="bg1"/>
                </a:solidFill>
                <a:latin typeface="Comic Sans MS" panose="030F0702030302020204" charset="0"/>
                <a:cs typeface="Comic Sans MS" panose="030F0702030302020204" charset="0"/>
              </a:rPr>
              <a:t>Lahir 	: Wonogiri, 17 September 1982</a:t>
            </a:r>
            <a:endParaRPr lang="en-US" sz="1600">
              <a:solidFill>
                <a:schemeClr val="bg1"/>
              </a:solidFill>
              <a:latin typeface="Comic Sans MS" panose="030F0702030302020204" charset="0"/>
              <a:cs typeface="Comic Sans MS" panose="030F0702030302020204" charset="0"/>
            </a:endParaRPr>
          </a:p>
          <a:p>
            <a:r>
              <a:rPr lang="en-US" sz="1600">
                <a:solidFill>
                  <a:schemeClr val="bg1"/>
                </a:solidFill>
                <a:latin typeface="Comic Sans MS" panose="030F0702030302020204" charset="0"/>
                <a:cs typeface="Comic Sans MS" panose="030F0702030302020204" charset="0"/>
              </a:rPr>
              <a:t>Alamat	: Sukoroyom Kulon Rt 02/03 Pucanganom Giritontro</a:t>
            </a:r>
            <a:endParaRPr lang="en-US" sz="1600">
              <a:solidFill>
                <a:schemeClr val="bg1"/>
              </a:solidFill>
              <a:latin typeface="Comic Sans MS" panose="030F0702030302020204" charset="0"/>
              <a:cs typeface="Comic Sans MS" panose="030F0702030302020204" charset="0"/>
            </a:endParaRPr>
          </a:p>
          <a:p>
            <a:r>
              <a:rPr lang="en-US" sz="1600">
                <a:solidFill>
                  <a:schemeClr val="bg1"/>
                </a:solidFill>
                <a:latin typeface="Comic Sans MS" panose="030F0702030302020204" charset="0"/>
                <a:cs typeface="Comic Sans MS" panose="030F0702030302020204" charset="0"/>
              </a:rPr>
              <a:t>	  Wonogiri</a:t>
            </a:r>
            <a:endParaRPr lang="en-US" sz="1600">
              <a:solidFill>
                <a:schemeClr val="bg1"/>
              </a:solidFill>
              <a:latin typeface="Comic Sans MS" panose="030F0702030302020204" charset="0"/>
              <a:cs typeface="Comic Sans MS" panose="030F0702030302020204" charset="0"/>
            </a:endParaRPr>
          </a:p>
          <a:p>
            <a:r>
              <a:rPr lang="en-US" sz="1600">
                <a:solidFill>
                  <a:schemeClr val="bg1"/>
                </a:solidFill>
                <a:latin typeface="Comic Sans MS" panose="030F0702030302020204" charset="0"/>
                <a:cs typeface="Comic Sans MS" panose="030F0702030302020204" charset="0"/>
              </a:rPr>
              <a:t>Telepon	: 082136404002</a:t>
            </a:r>
            <a:endParaRPr lang="en-US" sz="1600">
              <a:solidFill>
                <a:schemeClr val="bg1"/>
              </a:solidFill>
              <a:latin typeface="Comic Sans MS" panose="030F0702030302020204" charset="0"/>
              <a:cs typeface="Comic Sans MS" panose="030F0702030302020204" charset="0"/>
            </a:endParaRPr>
          </a:p>
          <a:p>
            <a:r>
              <a:rPr lang="en-US" sz="1600">
                <a:solidFill>
                  <a:schemeClr val="bg1"/>
                </a:solidFill>
                <a:latin typeface="Comic Sans MS" panose="030F0702030302020204" charset="0"/>
                <a:cs typeface="Comic Sans MS" panose="030F0702030302020204" charset="0"/>
              </a:rPr>
              <a:t>Email	: Haslindaassyifa@gmail.com</a:t>
            </a:r>
            <a:endParaRPr lang="en-US" sz="1600">
              <a:solidFill>
                <a:schemeClr val="bg1"/>
              </a:solidFill>
              <a:latin typeface="Comic Sans MS" panose="030F0702030302020204" charset="0"/>
              <a:cs typeface="Comic Sans MS" panose="030F0702030302020204" charset="0"/>
            </a:endParaRPr>
          </a:p>
          <a:p>
            <a:endParaRPr lang="en-US" sz="1600">
              <a:solidFill>
                <a:schemeClr val="bg1"/>
              </a:solidFill>
              <a:latin typeface="Comic Sans MS" panose="030F0702030302020204" charset="0"/>
              <a:cs typeface="Comic Sans MS" panose="030F0702030302020204" charset="0"/>
            </a:endParaRPr>
          </a:p>
          <a:p>
            <a:r>
              <a:rPr lang="en-US" sz="1600">
                <a:solidFill>
                  <a:schemeClr val="bg1"/>
                </a:solidFill>
                <a:latin typeface="Comic Sans MS" panose="030F0702030302020204" charset="0"/>
                <a:cs typeface="Comic Sans MS" panose="030F0702030302020204" charset="0"/>
              </a:rPr>
              <a:t>Pendidikan :</a:t>
            </a:r>
            <a:endParaRPr lang="en-US" sz="1600">
              <a:solidFill>
                <a:schemeClr val="bg1"/>
              </a:solidFill>
              <a:latin typeface="Comic Sans MS" panose="030F0702030302020204" charset="0"/>
              <a:cs typeface="Comic Sans MS" panose="030F0702030302020204" charset="0"/>
            </a:endParaRPr>
          </a:p>
          <a:p>
            <a:pPr marL="285750" indent="67945">
              <a:buFont typeface="Wingdings" panose="05000000000000000000" charset="0"/>
              <a:buChar char="v"/>
            </a:pPr>
            <a:r>
              <a:rPr lang="en-US" sz="1600">
                <a:solidFill>
                  <a:schemeClr val="bg1"/>
                </a:solidFill>
                <a:latin typeface="Comic Sans MS" panose="030F0702030302020204" charset="0"/>
                <a:cs typeface="Comic Sans MS" panose="030F0702030302020204" charset="0"/>
              </a:rPr>
              <a:t>Pendidikan Ners Tahun 2017</a:t>
            </a:r>
            <a:endParaRPr lang="en-US" sz="1600">
              <a:solidFill>
                <a:schemeClr val="bg1"/>
              </a:solidFill>
              <a:latin typeface="Comic Sans MS" panose="030F0702030302020204" charset="0"/>
              <a:cs typeface="Comic Sans MS" panose="030F0702030302020204" charset="0"/>
            </a:endParaRPr>
          </a:p>
          <a:p>
            <a:pPr marL="285750" indent="67945">
              <a:buFont typeface="Wingdings" panose="05000000000000000000" charset="0"/>
              <a:buChar char="v"/>
            </a:pPr>
            <a:r>
              <a:rPr lang="en-US" sz="1600">
                <a:solidFill>
                  <a:schemeClr val="bg1"/>
                </a:solidFill>
                <a:latin typeface="Comic Sans MS" panose="030F0702030302020204" charset="0"/>
                <a:cs typeface="Comic Sans MS" panose="030F0702030302020204" charset="0"/>
              </a:rPr>
              <a:t>S2 Magister Managemen Rumah Sakit, UGM 2011</a:t>
            </a:r>
            <a:endParaRPr lang="en-US" sz="1600">
              <a:solidFill>
                <a:schemeClr val="bg1"/>
              </a:solidFill>
              <a:latin typeface="Comic Sans MS" panose="030F0702030302020204" charset="0"/>
              <a:cs typeface="Comic Sans MS" panose="030F0702030302020204" charset="0"/>
            </a:endParaRPr>
          </a:p>
          <a:p>
            <a:pPr indent="0">
              <a:buFont typeface="Wingdings" panose="05000000000000000000" charset="0"/>
              <a:buNone/>
            </a:pPr>
            <a:r>
              <a:rPr lang="en-US" sz="1600">
                <a:solidFill>
                  <a:schemeClr val="bg1"/>
                </a:solidFill>
                <a:latin typeface="Comic Sans MS" panose="030F0702030302020204" charset="0"/>
                <a:cs typeface="Comic Sans MS" panose="030F0702030302020204" charset="0"/>
              </a:rPr>
              <a:t>Pekerjaan :</a:t>
            </a:r>
            <a:endParaRPr lang="en-US" sz="1600">
              <a:solidFill>
                <a:schemeClr val="bg1"/>
              </a:solidFill>
              <a:latin typeface="Comic Sans MS" panose="030F0702030302020204" charset="0"/>
              <a:cs typeface="Comic Sans MS" panose="030F0702030302020204" charset="0"/>
            </a:endParaRPr>
          </a:p>
          <a:p>
            <a:pPr marL="285750" indent="32385">
              <a:buFont typeface="Wingdings" panose="05000000000000000000" charset="0"/>
              <a:buChar char="v"/>
            </a:pPr>
            <a:r>
              <a:rPr lang="en-US" sz="1600">
                <a:solidFill>
                  <a:schemeClr val="bg1"/>
                </a:solidFill>
                <a:latin typeface="Comic Sans MS" panose="030F0702030302020204" charset="0"/>
                <a:cs typeface="Comic Sans MS" panose="030F0702030302020204" charset="0"/>
              </a:rPr>
              <a:t>UPTD. PUSKESMAS KARANGTENGAH WONOGIRI</a:t>
            </a:r>
            <a:endParaRPr lang="en-US" sz="1600">
              <a:solidFill>
                <a:schemeClr val="bg1"/>
              </a:solidFill>
              <a:latin typeface="Comic Sans MS" panose="030F0702030302020204" charset="0"/>
              <a:cs typeface="Comic Sans MS" panose="030F0702030302020204" charset="0"/>
            </a:endParaRPr>
          </a:p>
          <a:p>
            <a:pPr indent="0">
              <a:buFont typeface="Wingdings" panose="05000000000000000000" charset="0"/>
              <a:buNone/>
            </a:pPr>
            <a:r>
              <a:rPr lang="en-US" sz="1600">
                <a:solidFill>
                  <a:schemeClr val="bg1"/>
                </a:solidFill>
                <a:latin typeface="Comic Sans MS" panose="030F0702030302020204" charset="0"/>
                <a:cs typeface="Comic Sans MS" panose="030F0702030302020204" charset="0"/>
              </a:rPr>
              <a:t>ORGANISASI :</a:t>
            </a:r>
            <a:endParaRPr lang="en-US" sz="1600">
              <a:solidFill>
                <a:schemeClr val="bg1"/>
              </a:solidFill>
              <a:latin typeface="Comic Sans MS" panose="030F0702030302020204" charset="0"/>
              <a:cs typeface="Comic Sans MS" panose="030F0702030302020204" charset="0"/>
            </a:endParaRPr>
          </a:p>
          <a:p>
            <a:pPr marL="285750" indent="8890">
              <a:buFont typeface="Wingdings" panose="05000000000000000000" charset="0"/>
              <a:buChar char="v"/>
            </a:pPr>
            <a:r>
              <a:rPr lang="en-US" sz="1600">
                <a:solidFill>
                  <a:schemeClr val="bg1"/>
                </a:solidFill>
                <a:latin typeface="Comic Sans MS" panose="030F0702030302020204" charset="0"/>
                <a:cs typeface="Comic Sans MS" panose="030F0702030302020204" charset="0"/>
              </a:rPr>
              <a:t>PPNI</a:t>
            </a:r>
            <a:endParaRPr lang="en-US" sz="1600">
              <a:solidFill>
                <a:schemeClr val="bg1"/>
              </a:solidFill>
              <a:latin typeface="Comic Sans MS" panose="030F0702030302020204" charset="0"/>
              <a:cs typeface="Comic Sans MS" panose="030F0702030302020204" charset="0"/>
            </a:endParaRPr>
          </a:p>
          <a:p>
            <a:pPr marL="285750" indent="8890">
              <a:buFont typeface="Wingdings" panose="05000000000000000000" charset="0"/>
              <a:buChar char="v"/>
            </a:pPr>
            <a:r>
              <a:rPr lang="en-US" sz="1600">
                <a:solidFill>
                  <a:schemeClr val="bg1"/>
                </a:solidFill>
                <a:latin typeface="Comic Sans MS" panose="030F0702030302020204" charset="0"/>
                <a:cs typeface="Comic Sans MS" panose="030F0702030302020204" charset="0"/>
              </a:rPr>
              <a:t>PENGURUS HIPPII JATENG</a:t>
            </a:r>
            <a:endParaRPr lang="en-US" sz="1600">
              <a:solidFill>
                <a:schemeClr val="bg1"/>
              </a:solidFill>
              <a:latin typeface="Comic Sans MS" panose="030F0702030302020204" charset="0"/>
              <a:cs typeface="Comic Sans MS" panose="030F070203030202020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ext Box 7"/>
          <p:cNvSpPr txBox="1"/>
          <p:nvPr/>
        </p:nvSpPr>
        <p:spPr>
          <a:xfrm>
            <a:off x="190500" y="301625"/>
            <a:ext cx="6147435" cy="398780"/>
          </a:xfrm>
          <a:prstGeom prst="rect">
            <a:avLst/>
          </a:prstGeom>
          <a:noFill/>
          <a:ln>
            <a:noFill/>
          </a:ln>
        </p:spPr>
        <p:txBody>
          <a:bodyPr wrap="square" rtlCol="0">
            <a:spAutoFit/>
          </a:bodyPr>
          <a:p>
            <a:pPr algn="ctr"/>
            <a:r>
              <a:rPr lang="en-US" sz="2000" b="1">
                <a:solidFill>
                  <a:srgbClr val="0070C0"/>
                </a:solidFill>
                <a:latin typeface="Comic Sans MS" panose="030F0702030302020204" charset="0"/>
                <a:cs typeface="Comic Sans MS" panose="030F0702030302020204" charset="0"/>
              </a:rPr>
              <a:t>JENIS - JENIS ALAT PELINDUNG DIRI</a:t>
            </a:r>
            <a:endParaRPr lang="en-US" sz="2000" b="1">
              <a:solidFill>
                <a:srgbClr val="0070C0"/>
              </a:solidFill>
              <a:latin typeface="Comic Sans MS" panose="030F0702030302020204" charset="0"/>
              <a:cs typeface="Comic Sans MS" panose="030F0702030302020204" charset="0"/>
            </a:endParaRPr>
          </a:p>
        </p:txBody>
      </p:sp>
      <p:sp>
        <p:nvSpPr>
          <p:cNvPr id="5" name="Text Box 4"/>
          <p:cNvSpPr txBox="1"/>
          <p:nvPr/>
        </p:nvSpPr>
        <p:spPr>
          <a:xfrm>
            <a:off x="448945" y="1233805"/>
            <a:ext cx="1414780" cy="36830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p>
            <a:r>
              <a:rPr lang="en-US" b="1">
                <a:latin typeface="Californian FB" panose="0207040306080B030204" charset="0"/>
                <a:cs typeface="Californian FB" panose="0207040306080B030204" charset="0"/>
              </a:rPr>
              <a:t>HEAD CUP</a:t>
            </a:r>
            <a:endParaRPr lang="en-US" b="1">
              <a:latin typeface="Californian FB" panose="0207040306080B030204" charset="0"/>
              <a:cs typeface="Californian FB" panose="0207040306080B030204" charset="0"/>
            </a:endParaRPr>
          </a:p>
        </p:txBody>
      </p:sp>
      <p:pic>
        <p:nvPicPr>
          <p:cNvPr id="6" name="Content Placeholder 5"/>
          <p:cNvPicPr>
            <a:picLocks noChangeAspect="1"/>
          </p:cNvPicPr>
          <p:nvPr>
            <p:ph idx="1"/>
          </p:nvPr>
        </p:nvPicPr>
        <p:blipFill>
          <a:blip r:embed="rId1"/>
          <a:srcRect l="32125" t="50009" r="44878" b="18182"/>
          <a:stretch>
            <a:fillRect/>
          </a:stretch>
        </p:blipFill>
        <p:spPr>
          <a:xfrm>
            <a:off x="831215" y="1926590"/>
            <a:ext cx="2025015" cy="1858010"/>
          </a:xfrm>
          <a:prstGeom prst="rect">
            <a:avLst/>
          </a:prstGeom>
        </p:spPr>
      </p:pic>
      <p:sp>
        <p:nvSpPr>
          <p:cNvPr id="9" name="Text Box 8"/>
          <p:cNvSpPr txBox="1"/>
          <p:nvPr/>
        </p:nvSpPr>
        <p:spPr>
          <a:xfrm>
            <a:off x="3475990" y="1498600"/>
            <a:ext cx="5013325" cy="255333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t">
            <a:spAutoFit/>
          </a:bodyPr>
          <a:p>
            <a:r>
              <a:rPr lang="en-US" sz="2000">
                <a:latin typeface="Comic Sans MS" panose="030F0702030302020204" charset="0"/>
                <a:cs typeface="Comic Sans MS" panose="030F0702030302020204" charset="0"/>
              </a:rPr>
              <a:t>Penutup kepala merupakan pelindung kepala dan rambut tenaga kesehatan dari percikan cairan infeksius pasien selama melakukan perawatan dan  menghindari jatuhnya mikroorganisme </a:t>
            </a:r>
            <a:endParaRPr lang="en-US" sz="2000">
              <a:latin typeface="Comic Sans MS" panose="030F0702030302020204" charset="0"/>
              <a:cs typeface="Comic Sans MS" panose="030F0702030302020204" charset="0"/>
            </a:endParaRPr>
          </a:p>
          <a:p>
            <a:r>
              <a:rPr lang="en-US" sz="2000">
                <a:latin typeface="Comic Sans MS" panose="030F0702030302020204" charset="0"/>
                <a:cs typeface="Comic Sans MS" panose="030F0702030302020204" charset="0"/>
              </a:rPr>
              <a:t>yang ada dirambut dan kulit kepala </a:t>
            </a:r>
            <a:endParaRPr lang="en-US" sz="2000">
              <a:latin typeface="Comic Sans MS" panose="030F0702030302020204" charset="0"/>
              <a:cs typeface="Comic Sans MS" panose="030F0702030302020204" charset="0"/>
            </a:endParaRPr>
          </a:p>
          <a:p>
            <a:r>
              <a:rPr lang="en-US" sz="2000">
                <a:latin typeface="Comic Sans MS" panose="030F0702030302020204" charset="0"/>
                <a:cs typeface="Comic Sans MS" panose="030F0702030302020204" charset="0"/>
              </a:rPr>
              <a:t>petugas pada alat- alat/daerah steril </a:t>
            </a:r>
            <a:endParaRPr lang="en-US" sz="2000">
              <a:latin typeface="Comic Sans MS" panose="030F0702030302020204" charset="0"/>
              <a:cs typeface="Comic Sans MS" panose="030F0702030302020204" charset="0"/>
            </a:endParaRPr>
          </a:p>
          <a:p>
            <a:r>
              <a:rPr lang="en-US" sz="2000">
                <a:latin typeface="Comic Sans MS" panose="030F0702030302020204" charset="0"/>
                <a:cs typeface="Comic Sans MS" panose="030F0702030302020204" charset="0"/>
              </a:rPr>
              <a:t>sekali pakai</a:t>
            </a:r>
            <a:endParaRPr lang="en-US" sz="2000">
              <a:latin typeface="Comic Sans MS" panose="030F0702030302020204" charset="0"/>
              <a:cs typeface="Comic Sans MS" panose="030F0702030302020204" charset="0"/>
            </a:endParaRPr>
          </a:p>
        </p:txBody>
      </p:sp>
      <p:sp>
        <p:nvSpPr>
          <p:cNvPr id="15" name="Text Box 14"/>
          <p:cNvSpPr txBox="1"/>
          <p:nvPr/>
        </p:nvSpPr>
        <p:spPr>
          <a:xfrm>
            <a:off x="190500" y="4572000"/>
            <a:ext cx="3374390" cy="506730"/>
          </a:xfrm>
          <a:prstGeom prst="rect">
            <a:avLst/>
          </a:prstGeom>
          <a:noFill/>
        </p:spPr>
        <p:txBody>
          <a:bodyPr wrap="square" rtlCol="0">
            <a:spAutoFit/>
          </a:bodyPr>
          <a:p>
            <a:r>
              <a:rPr lang="en-US" sz="900">
                <a:solidFill>
                  <a:schemeClr val="bg1"/>
                </a:solidFill>
                <a:latin typeface="Californian FB" panose="0207040306080B030204" charset="0"/>
                <a:cs typeface="Californian FB" panose="0207040306080B030204" charset="0"/>
              </a:rPr>
              <a:t>SUMBER : BOOKLETPENGGUNAAN ALAT PELINDUNG DIRI </a:t>
            </a:r>
            <a:endParaRPr lang="en-US" sz="900">
              <a:solidFill>
                <a:schemeClr val="bg1"/>
              </a:solidFill>
              <a:latin typeface="Californian FB" panose="0207040306080B030204" charset="0"/>
              <a:cs typeface="Californian FB" panose="0207040306080B030204" charset="0"/>
            </a:endParaRPr>
          </a:p>
          <a:p>
            <a:r>
              <a:rPr lang="en-US" sz="900">
                <a:solidFill>
                  <a:schemeClr val="bg1"/>
                </a:solidFill>
                <a:latin typeface="Californian FB" panose="0207040306080B030204" charset="0"/>
                <a:cs typeface="Californian FB" panose="0207040306080B030204" charset="0"/>
              </a:rPr>
              <a:t>BAGI PETUGAS KESEHATAN DALAM PENANGANAN PASIEN COVID-19, </a:t>
            </a:r>
            <a:r>
              <a:rPr lang="en-US" sz="900">
                <a:solidFill>
                  <a:schemeClr val="bg1"/>
                </a:solidFill>
                <a:latin typeface="Californian FB" panose="0207040306080B030204" charset="0"/>
                <a:cs typeface="Californian FB" panose="0207040306080B030204" charset="0"/>
                <a:sym typeface="+mn-ea"/>
              </a:rPr>
              <a:t>HIPPII 2020</a:t>
            </a:r>
            <a:endParaRPr lang="en-US" sz="900">
              <a:solidFill>
                <a:schemeClr val="bg1"/>
              </a:solidFill>
              <a:latin typeface="Californian FB" panose="0207040306080B030204" charset="0"/>
              <a:cs typeface="Californian FB" panose="0207040306080B03020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ext Box 7"/>
          <p:cNvSpPr txBox="1"/>
          <p:nvPr/>
        </p:nvSpPr>
        <p:spPr>
          <a:xfrm>
            <a:off x="190500" y="301625"/>
            <a:ext cx="6147435" cy="398780"/>
          </a:xfrm>
          <a:prstGeom prst="rect">
            <a:avLst/>
          </a:prstGeom>
          <a:noFill/>
          <a:ln>
            <a:noFill/>
          </a:ln>
        </p:spPr>
        <p:txBody>
          <a:bodyPr wrap="square" rtlCol="0">
            <a:spAutoFit/>
          </a:bodyPr>
          <a:p>
            <a:pPr algn="ctr"/>
            <a:r>
              <a:rPr lang="en-US" sz="2000" b="1">
                <a:solidFill>
                  <a:srgbClr val="0070C0"/>
                </a:solidFill>
                <a:latin typeface="Comic Sans MS" panose="030F0702030302020204" charset="0"/>
                <a:cs typeface="Comic Sans MS" panose="030F0702030302020204" charset="0"/>
              </a:rPr>
              <a:t>JENIS - JENIS ALAT PELINDUNG DIRI</a:t>
            </a:r>
            <a:endParaRPr lang="en-US" sz="2000" b="1">
              <a:solidFill>
                <a:srgbClr val="0070C0"/>
              </a:solidFill>
              <a:latin typeface="Comic Sans MS" panose="030F0702030302020204" charset="0"/>
              <a:cs typeface="Comic Sans MS" panose="030F0702030302020204" charset="0"/>
            </a:endParaRPr>
          </a:p>
        </p:txBody>
      </p:sp>
      <p:sp>
        <p:nvSpPr>
          <p:cNvPr id="5" name="Text Box 4"/>
          <p:cNvSpPr txBox="1"/>
          <p:nvPr/>
        </p:nvSpPr>
        <p:spPr>
          <a:xfrm>
            <a:off x="448945" y="1233805"/>
            <a:ext cx="2691765" cy="36830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p>
            <a:r>
              <a:rPr lang="en-US" b="1">
                <a:latin typeface="Californian FB" panose="0207040306080B030204" charset="0"/>
                <a:cs typeface="Californian FB" panose="0207040306080B030204" charset="0"/>
              </a:rPr>
              <a:t>SEPATU PELINDUNG</a:t>
            </a:r>
            <a:endParaRPr lang="en-US" b="1">
              <a:latin typeface="Californian FB" panose="0207040306080B030204" charset="0"/>
              <a:cs typeface="Californian FB" panose="0207040306080B030204" charset="0"/>
            </a:endParaRPr>
          </a:p>
        </p:txBody>
      </p:sp>
      <p:pic>
        <p:nvPicPr>
          <p:cNvPr id="4" name="Content Placeholder 3"/>
          <p:cNvPicPr>
            <a:picLocks noChangeAspect="1"/>
          </p:cNvPicPr>
          <p:nvPr>
            <p:ph idx="1"/>
          </p:nvPr>
        </p:nvPicPr>
        <p:blipFill>
          <a:blip r:embed="rId1"/>
          <a:stretch>
            <a:fillRect/>
          </a:stretch>
        </p:blipFill>
        <p:spPr>
          <a:xfrm>
            <a:off x="723265" y="1829435"/>
            <a:ext cx="2143125" cy="2143125"/>
          </a:xfrm>
          <a:prstGeom prst="rect">
            <a:avLst/>
          </a:prstGeom>
        </p:spPr>
      </p:pic>
      <p:sp>
        <p:nvSpPr>
          <p:cNvPr id="9" name="Text Box 8"/>
          <p:cNvSpPr txBox="1"/>
          <p:nvPr/>
        </p:nvSpPr>
        <p:spPr>
          <a:xfrm>
            <a:off x="3452495" y="2085975"/>
            <a:ext cx="5396230" cy="163004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t">
            <a:spAutoFit/>
          </a:bodyPr>
          <a:p>
            <a:r>
              <a:rPr lang="en-US" sz="2000">
                <a:latin typeface="Comic Sans MS" panose="030F0702030302020204" charset="0"/>
                <a:cs typeface="Comic Sans MS" panose="030F0702030302020204" charset="0"/>
              </a:rPr>
              <a:t>Sepatu pelindung dapat terbuat dari karet atau bahan tahan air atau bisa dilapisi dengan kain tahan air, merupakan alat pelindung kaki dari percikan cairan infeksius pasien selama melakukan perawatan</a:t>
            </a:r>
            <a:endParaRPr lang="en-US" sz="2000">
              <a:latin typeface="Comic Sans MS" panose="030F0702030302020204" charset="0"/>
              <a:cs typeface="Comic Sans MS" panose="030F0702030302020204" charset="0"/>
            </a:endParaRPr>
          </a:p>
        </p:txBody>
      </p:sp>
      <p:sp>
        <p:nvSpPr>
          <p:cNvPr id="10" name="Text Box 9"/>
          <p:cNvSpPr txBox="1"/>
          <p:nvPr/>
        </p:nvSpPr>
        <p:spPr>
          <a:xfrm>
            <a:off x="29845" y="4738370"/>
            <a:ext cx="2448560" cy="368300"/>
          </a:xfrm>
          <a:prstGeom prst="rect">
            <a:avLst/>
          </a:prstGeom>
          <a:noFill/>
        </p:spPr>
        <p:txBody>
          <a:bodyPr wrap="square" rtlCol="0">
            <a:spAutoFit/>
          </a:bodyPr>
          <a:p>
            <a:pPr algn="l"/>
            <a:r>
              <a:rPr lang="en-US" sz="900">
                <a:solidFill>
                  <a:schemeClr val="bg1"/>
                </a:solidFill>
              </a:rPr>
              <a:t>sumber :  Petunjuk tehnis penggunaan APD dalam Wabah Covid-19, Kemkes 2020</a:t>
            </a:r>
            <a:endParaRPr lang="en-US" sz="90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351155" y="15240"/>
            <a:ext cx="5873115" cy="857250"/>
          </a:xfrm>
        </p:spPr>
        <p:txBody>
          <a:bodyPr>
            <a:noAutofit/>
          </a:bodyPr>
          <a:p>
            <a:r>
              <a:rPr lang="en-US" sz="3200" b="1">
                <a:solidFill>
                  <a:srgbClr val="0070C0"/>
                </a:solidFill>
                <a:latin typeface="Comic Sans MS" panose="030F0702030302020204" charset="0"/>
                <a:cs typeface="Comic Sans MS" panose="030F0702030302020204" charset="0"/>
              </a:rPr>
              <a:t>SCREENING/TRIASE AWAL</a:t>
            </a:r>
            <a:endParaRPr lang="en-US" sz="3200" b="1">
              <a:solidFill>
                <a:srgbClr val="0070C0"/>
              </a:solidFill>
              <a:latin typeface="Comic Sans MS" panose="030F0702030302020204" charset="0"/>
              <a:cs typeface="Comic Sans MS" panose="030F0702030302020204" charset="0"/>
            </a:endParaRPr>
          </a:p>
        </p:txBody>
      </p:sp>
      <p:pic>
        <p:nvPicPr>
          <p:cNvPr id="4" name="Content Placeholder 3"/>
          <p:cNvPicPr>
            <a:picLocks noChangeAspect="1"/>
          </p:cNvPicPr>
          <p:nvPr>
            <p:ph sz="half" idx="1"/>
          </p:nvPr>
        </p:nvPicPr>
        <p:blipFill>
          <a:blip r:embed="rId1"/>
          <a:srcRect l="4633" t="21716" r="69330" b="36005"/>
          <a:stretch>
            <a:fillRect/>
          </a:stretch>
        </p:blipFill>
        <p:spPr>
          <a:xfrm>
            <a:off x="194945" y="1437640"/>
            <a:ext cx="2395855" cy="2821305"/>
          </a:xfrm>
          <a:prstGeom prst="rect">
            <a:avLst/>
          </a:prstGeom>
        </p:spPr>
      </p:pic>
      <p:sp>
        <p:nvSpPr>
          <p:cNvPr id="8" name="Text Box 7"/>
          <p:cNvSpPr txBox="1"/>
          <p:nvPr/>
        </p:nvSpPr>
        <p:spPr>
          <a:xfrm>
            <a:off x="3268980" y="1581785"/>
            <a:ext cx="5235575" cy="267652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p>
            <a:r>
              <a:rPr lang="en-US" sz="2400">
                <a:latin typeface="Comic Sans MS" panose="030F0702030302020204" charset="0"/>
                <a:cs typeface="Comic Sans MS" panose="030F0702030302020204" charset="0"/>
              </a:rPr>
              <a:t>Petugas menjaga jarak minimal 1 meter :</a:t>
            </a:r>
            <a:endParaRPr lang="en-US" sz="2400">
              <a:latin typeface="Comic Sans MS" panose="030F0702030302020204" charset="0"/>
              <a:cs typeface="Comic Sans MS" panose="030F0702030302020204" charset="0"/>
            </a:endParaRPr>
          </a:p>
          <a:p>
            <a:r>
              <a:rPr lang="en-US" sz="2400">
                <a:latin typeface="Comic Sans MS" panose="030F0702030302020204" charset="0"/>
                <a:cs typeface="Comic Sans MS" panose="030F0702030302020204" charset="0"/>
              </a:rPr>
              <a:t>1. Baju kerja</a:t>
            </a:r>
            <a:endParaRPr lang="en-US" sz="2400">
              <a:latin typeface="Comic Sans MS" panose="030F0702030302020204" charset="0"/>
              <a:cs typeface="Comic Sans MS" panose="030F0702030302020204" charset="0"/>
            </a:endParaRPr>
          </a:p>
          <a:p>
            <a:r>
              <a:rPr lang="en-US" sz="2400">
                <a:latin typeface="Comic Sans MS" panose="030F0702030302020204" charset="0"/>
                <a:cs typeface="Comic Sans MS" panose="030F0702030302020204" charset="0"/>
              </a:rPr>
              <a:t>2. Masker Bedah</a:t>
            </a:r>
            <a:endParaRPr lang="en-US" sz="2400">
              <a:latin typeface="Comic Sans MS" panose="030F0702030302020204" charset="0"/>
              <a:cs typeface="Comic Sans MS" panose="030F0702030302020204" charset="0"/>
            </a:endParaRPr>
          </a:p>
          <a:p>
            <a:r>
              <a:rPr lang="en-US" sz="2400">
                <a:latin typeface="Comic Sans MS" panose="030F0702030302020204" charset="0"/>
                <a:cs typeface="Comic Sans MS" panose="030F0702030302020204" charset="0"/>
              </a:rPr>
              <a:t>3. Handsanitizer/kebersihan    </a:t>
            </a:r>
            <a:endParaRPr lang="en-US" sz="2400">
              <a:latin typeface="Comic Sans MS" panose="030F0702030302020204" charset="0"/>
              <a:cs typeface="Comic Sans MS" panose="030F0702030302020204" charset="0"/>
            </a:endParaRPr>
          </a:p>
          <a:p>
            <a:r>
              <a:rPr lang="en-US" sz="2400">
                <a:latin typeface="Comic Sans MS" panose="030F0702030302020204" charset="0"/>
                <a:cs typeface="Comic Sans MS" panose="030F0702030302020204" charset="0"/>
              </a:rPr>
              <a:t>    tangan</a:t>
            </a:r>
            <a:endParaRPr lang="en-US" sz="2400">
              <a:latin typeface="Comic Sans MS" panose="030F0702030302020204" charset="0"/>
              <a:cs typeface="Comic Sans MS" panose="030F0702030302020204" charset="0"/>
            </a:endParaRPr>
          </a:p>
          <a:p>
            <a:r>
              <a:rPr lang="en-US" sz="2400">
                <a:latin typeface="Comic Sans MS" panose="030F0702030302020204" charset="0"/>
                <a:cs typeface="Comic Sans MS" panose="030F0702030302020204" charset="0"/>
              </a:rPr>
              <a:t>4. Sepatu kerja</a:t>
            </a:r>
            <a:endParaRPr lang="en-US" sz="2400">
              <a:latin typeface="Comic Sans MS" panose="030F0702030302020204" charset="0"/>
              <a:cs typeface="Comic Sans MS" panose="030F0702030302020204" charset="0"/>
            </a:endParaRPr>
          </a:p>
        </p:txBody>
      </p:sp>
      <p:sp>
        <p:nvSpPr>
          <p:cNvPr id="10" name="Text Box 9"/>
          <p:cNvSpPr txBox="1"/>
          <p:nvPr/>
        </p:nvSpPr>
        <p:spPr>
          <a:xfrm>
            <a:off x="29845" y="4738370"/>
            <a:ext cx="2448560" cy="368300"/>
          </a:xfrm>
          <a:prstGeom prst="rect">
            <a:avLst/>
          </a:prstGeom>
          <a:noFill/>
        </p:spPr>
        <p:txBody>
          <a:bodyPr wrap="square" rtlCol="0">
            <a:spAutoFit/>
          </a:bodyPr>
          <a:p>
            <a:pPr algn="l"/>
            <a:r>
              <a:rPr lang="en-US" sz="900">
                <a:solidFill>
                  <a:schemeClr val="bg1"/>
                </a:solidFill>
              </a:rPr>
              <a:t>sumber :  Petunjuk tehnis penggunaan APD dalam Wabah Covid-19, Kemkes 2020</a:t>
            </a:r>
            <a:endParaRPr lang="en-US" sz="90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48945" y="128270"/>
            <a:ext cx="5413375" cy="739140"/>
          </a:xfrm>
        </p:spPr>
        <p:txBody>
          <a:bodyPr>
            <a:noAutofit/>
          </a:bodyPr>
          <a:p>
            <a:pPr algn="ctr"/>
            <a:r>
              <a:rPr lang="en-US" sz="2800" b="1">
                <a:solidFill>
                  <a:srgbClr val="0070C0"/>
                </a:solidFill>
                <a:latin typeface="Comic Sans MS" panose="030F0702030302020204" charset="0"/>
                <a:cs typeface="Comic Sans MS" panose="030F0702030302020204" charset="0"/>
              </a:rPr>
              <a:t>RUANG PELAYANAN RAWAT JALAN</a:t>
            </a:r>
            <a:endParaRPr lang="en-US" sz="2800" b="1">
              <a:solidFill>
                <a:srgbClr val="0070C0"/>
              </a:solidFill>
              <a:latin typeface="Comic Sans MS" panose="030F0702030302020204" charset="0"/>
              <a:cs typeface="Comic Sans MS" panose="030F0702030302020204" charset="0"/>
            </a:endParaRPr>
          </a:p>
        </p:txBody>
      </p:sp>
      <p:sp>
        <p:nvSpPr>
          <p:cNvPr id="5" name="Text Box 4"/>
          <p:cNvSpPr txBox="1"/>
          <p:nvPr/>
        </p:nvSpPr>
        <p:spPr>
          <a:xfrm>
            <a:off x="3294380" y="1475105"/>
            <a:ext cx="5500370" cy="3046095"/>
          </a:xfrm>
          <a:prstGeom prst="rect">
            <a:avLst/>
          </a:prstGeom>
          <a:noFill/>
        </p:spPr>
        <p:txBody>
          <a:bodyPr wrap="square" rtlCol="0">
            <a:spAutoFit/>
          </a:bodyPr>
          <a:p>
            <a:r>
              <a:rPr lang="en-US" sz="2400">
                <a:solidFill>
                  <a:schemeClr val="bg1"/>
                </a:solidFill>
              </a:rPr>
              <a:t>PELAYANAN KONSULTASI, ANAMNESA PASIEN</a:t>
            </a:r>
            <a:endParaRPr lang="en-US" sz="2400">
              <a:solidFill>
                <a:schemeClr val="bg1"/>
              </a:solidFill>
            </a:endParaRPr>
          </a:p>
          <a:p>
            <a:r>
              <a:rPr lang="en-US" sz="2400">
                <a:solidFill>
                  <a:schemeClr val="bg1"/>
                </a:solidFill>
              </a:rPr>
              <a:t>1. BAJU KERJA</a:t>
            </a:r>
            <a:endParaRPr lang="en-US" sz="2400">
              <a:solidFill>
                <a:schemeClr val="bg1"/>
              </a:solidFill>
            </a:endParaRPr>
          </a:p>
          <a:p>
            <a:r>
              <a:rPr lang="en-US" sz="2400">
                <a:solidFill>
                  <a:schemeClr val="bg1"/>
                </a:solidFill>
              </a:rPr>
              <a:t>2. GAUN</a:t>
            </a:r>
            <a:endParaRPr lang="en-US" sz="2400">
              <a:solidFill>
                <a:schemeClr val="bg1"/>
              </a:solidFill>
            </a:endParaRPr>
          </a:p>
          <a:p>
            <a:r>
              <a:rPr lang="en-US" sz="2400">
                <a:solidFill>
                  <a:schemeClr val="bg1"/>
                </a:solidFill>
              </a:rPr>
              <a:t>3. MASKER BEDAH</a:t>
            </a:r>
            <a:endParaRPr lang="en-US" sz="2400">
              <a:solidFill>
                <a:schemeClr val="bg1"/>
              </a:solidFill>
            </a:endParaRPr>
          </a:p>
          <a:p>
            <a:r>
              <a:rPr lang="en-US" sz="2400">
                <a:solidFill>
                  <a:schemeClr val="bg1"/>
                </a:solidFill>
              </a:rPr>
              <a:t>4. PELINDUNG WAJAH (face shile)</a:t>
            </a:r>
            <a:endParaRPr lang="en-US" sz="2400">
              <a:solidFill>
                <a:schemeClr val="bg1"/>
              </a:solidFill>
            </a:endParaRPr>
          </a:p>
          <a:p>
            <a:r>
              <a:rPr lang="en-US" sz="2400">
                <a:solidFill>
                  <a:schemeClr val="bg1"/>
                </a:solidFill>
              </a:rPr>
              <a:t>5. SPATU KERJA</a:t>
            </a:r>
            <a:endParaRPr lang="en-US" sz="2400">
              <a:solidFill>
                <a:schemeClr val="bg1"/>
              </a:solidFill>
            </a:endParaRPr>
          </a:p>
          <a:p>
            <a:r>
              <a:rPr lang="en-US" sz="2400">
                <a:solidFill>
                  <a:schemeClr val="bg1"/>
                </a:solidFill>
              </a:rPr>
              <a:t>6. KEBERSIHAN TANGAN</a:t>
            </a:r>
            <a:endParaRPr lang="en-US" sz="2400">
              <a:solidFill>
                <a:schemeClr val="bg1"/>
              </a:solidFill>
            </a:endParaRPr>
          </a:p>
        </p:txBody>
      </p:sp>
      <p:pic>
        <p:nvPicPr>
          <p:cNvPr id="3" name="Content Placeholder 2"/>
          <p:cNvPicPr>
            <a:picLocks noChangeAspect="1"/>
          </p:cNvPicPr>
          <p:nvPr>
            <p:ph idx="1"/>
          </p:nvPr>
        </p:nvPicPr>
        <p:blipFill>
          <a:blip r:embed="rId1"/>
          <a:srcRect l="66599" t="17312" r="11392" b="26668"/>
          <a:stretch>
            <a:fillRect/>
          </a:stretch>
        </p:blipFill>
        <p:spPr>
          <a:xfrm>
            <a:off x="449580" y="1475105"/>
            <a:ext cx="2427605" cy="2937510"/>
          </a:xfrm>
          <a:prstGeom prst="rect">
            <a:avLst/>
          </a:prstGeom>
        </p:spPr>
      </p:pic>
      <p:sp>
        <p:nvSpPr>
          <p:cNvPr id="4" name="Text Box 3"/>
          <p:cNvSpPr txBox="1"/>
          <p:nvPr/>
        </p:nvSpPr>
        <p:spPr>
          <a:xfrm>
            <a:off x="29845" y="4738370"/>
            <a:ext cx="2448560" cy="368300"/>
          </a:xfrm>
          <a:prstGeom prst="rect">
            <a:avLst/>
          </a:prstGeom>
          <a:noFill/>
        </p:spPr>
        <p:txBody>
          <a:bodyPr wrap="square" rtlCol="0">
            <a:spAutoFit/>
          </a:bodyPr>
          <a:p>
            <a:pPr algn="l"/>
            <a:r>
              <a:rPr lang="en-US" sz="900">
                <a:solidFill>
                  <a:schemeClr val="bg1"/>
                </a:solidFill>
              </a:rPr>
              <a:t>sumber :  Petunjuk tehnis penggunaan APD dalam Wabah Covid-19, Kemkes 2020</a:t>
            </a:r>
            <a:endParaRPr lang="en-US" sz="90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48945" y="128270"/>
            <a:ext cx="5602605" cy="739140"/>
          </a:xfrm>
        </p:spPr>
        <p:txBody>
          <a:bodyPr/>
          <a:p>
            <a:pPr algn="ctr"/>
            <a:r>
              <a:rPr lang="en-US" b="1">
                <a:solidFill>
                  <a:srgbClr val="0070C0"/>
                </a:solidFill>
                <a:latin typeface="Comic Sans MS" panose="030F0702030302020204" charset="0"/>
                <a:cs typeface="Comic Sans MS" panose="030F0702030302020204" charset="0"/>
              </a:rPr>
              <a:t>RUANG TINDAKAN</a:t>
            </a:r>
            <a:endParaRPr lang="en-US" b="1">
              <a:solidFill>
                <a:srgbClr val="0070C0"/>
              </a:solidFill>
              <a:latin typeface="Comic Sans MS" panose="030F0702030302020204" charset="0"/>
              <a:cs typeface="Comic Sans MS" panose="030F0702030302020204" charset="0"/>
            </a:endParaRPr>
          </a:p>
        </p:txBody>
      </p:sp>
      <p:sp>
        <p:nvSpPr>
          <p:cNvPr id="5" name="Text Box 4"/>
          <p:cNvSpPr txBox="1"/>
          <p:nvPr/>
        </p:nvSpPr>
        <p:spPr>
          <a:xfrm>
            <a:off x="3054350" y="1675130"/>
            <a:ext cx="5761990" cy="2738120"/>
          </a:xfrm>
          <a:prstGeom prst="rect">
            <a:avLst/>
          </a:prstGeom>
          <a:noFill/>
        </p:spPr>
        <p:txBody>
          <a:bodyPr wrap="square" rtlCol="0">
            <a:spAutoFit/>
          </a:bodyPr>
          <a:p>
            <a:r>
              <a:rPr lang="en-US" sz="2800" b="1">
                <a:solidFill>
                  <a:schemeClr val="bg1"/>
                </a:solidFill>
                <a:latin typeface="Californian FB" panose="0207040306080B030204" charset="0"/>
                <a:cs typeface="Californian FB" panose="0207040306080B030204" charset="0"/>
              </a:rPr>
              <a:t>P</a:t>
            </a:r>
            <a:r>
              <a:rPr lang="en-US" b="1">
                <a:solidFill>
                  <a:schemeClr val="bg1"/>
                </a:solidFill>
                <a:latin typeface="Californian FB" panose="0207040306080B030204" charset="0"/>
                <a:cs typeface="Californian FB" panose="0207040306080B030204" charset="0"/>
              </a:rPr>
              <a:t>ELAYANAN TINDAKAN GIGI, DAN IGD</a:t>
            </a:r>
            <a:endParaRPr lang="en-US" b="1">
              <a:solidFill>
                <a:schemeClr val="bg1"/>
              </a:solidFill>
              <a:latin typeface="Californian FB" panose="0207040306080B030204" charset="0"/>
              <a:cs typeface="Californian FB" panose="0207040306080B030204" charset="0"/>
            </a:endParaRPr>
          </a:p>
          <a:p>
            <a:r>
              <a:rPr lang="en-US">
                <a:solidFill>
                  <a:schemeClr val="bg1"/>
                </a:solidFill>
                <a:latin typeface="Californian FB" panose="0207040306080B030204" charset="0"/>
                <a:cs typeface="Californian FB" panose="0207040306080B030204" charset="0"/>
              </a:rPr>
              <a:t>       1.   Baju Kerja</a:t>
            </a:r>
            <a:endParaRPr lang="en-US">
              <a:solidFill>
                <a:schemeClr val="bg1"/>
              </a:solidFill>
              <a:latin typeface="Californian FB" panose="0207040306080B030204" charset="0"/>
              <a:cs typeface="Californian FB" panose="0207040306080B030204" charset="0"/>
            </a:endParaRPr>
          </a:p>
          <a:p>
            <a:r>
              <a:rPr lang="en-US">
                <a:solidFill>
                  <a:schemeClr val="bg1"/>
                </a:solidFill>
                <a:latin typeface="Californian FB" panose="0207040306080B030204" charset="0"/>
                <a:cs typeface="Californian FB" panose="0207040306080B030204" charset="0"/>
              </a:rPr>
              <a:t>       2.  Gaun/coverall</a:t>
            </a:r>
            <a:endParaRPr lang="en-US">
              <a:solidFill>
                <a:schemeClr val="bg1"/>
              </a:solidFill>
              <a:latin typeface="Californian FB" panose="0207040306080B030204" charset="0"/>
              <a:cs typeface="Californian FB" panose="0207040306080B030204" charset="0"/>
            </a:endParaRPr>
          </a:p>
          <a:p>
            <a:r>
              <a:rPr lang="en-US">
                <a:solidFill>
                  <a:schemeClr val="bg1"/>
                </a:solidFill>
                <a:latin typeface="Californian FB" panose="0207040306080B030204" charset="0"/>
                <a:cs typeface="Californian FB" panose="0207040306080B030204" charset="0"/>
              </a:rPr>
              <a:t>       3.  Masker Bedah dan atau N95</a:t>
            </a:r>
            <a:endParaRPr lang="en-US">
              <a:solidFill>
                <a:schemeClr val="bg1"/>
              </a:solidFill>
              <a:latin typeface="Californian FB" panose="0207040306080B030204" charset="0"/>
              <a:cs typeface="Californian FB" panose="0207040306080B030204" charset="0"/>
            </a:endParaRPr>
          </a:p>
          <a:p>
            <a:r>
              <a:rPr lang="en-US">
                <a:solidFill>
                  <a:schemeClr val="bg1"/>
                </a:solidFill>
                <a:latin typeface="Californian FB" panose="0207040306080B030204" charset="0"/>
                <a:cs typeface="Californian FB" panose="0207040306080B030204" charset="0"/>
              </a:rPr>
              <a:t>       4.  Pelindung Wajah(FACE SHILE)</a:t>
            </a:r>
            <a:endParaRPr lang="en-US">
              <a:solidFill>
                <a:schemeClr val="bg1"/>
              </a:solidFill>
              <a:latin typeface="Californian FB" panose="0207040306080B030204" charset="0"/>
              <a:cs typeface="Californian FB" panose="0207040306080B030204" charset="0"/>
            </a:endParaRPr>
          </a:p>
          <a:p>
            <a:r>
              <a:rPr lang="en-US">
                <a:solidFill>
                  <a:schemeClr val="bg1"/>
                </a:solidFill>
                <a:latin typeface="Californian FB" panose="0207040306080B030204" charset="0"/>
                <a:cs typeface="Californian FB" panose="0207040306080B030204" charset="0"/>
              </a:rPr>
              <a:t>       5.  Aproun</a:t>
            </a:r>
            <a:endParaRPr lang="en-US">
              <a:solidFill>
                <a:schemeClr val="bg1"/>
              </a:solidFill>
              <a:latin typeface="Californian FB" panose="0207040306080B030204" charset="0"/>
              <a:cs typeface="Californian FB" panose="0207040306080B030204" charset="0"/>
            </a:endParaRPr>
          </a:p>
          <a:p>
            <a:r>
              <a:rPr lang="en-US">
                <a:solidFill>
                  <a:schemeClr val="bg1"/>
                </a:solidFill>
                <a:latin typeface="Californian FB" panose="0207040306080B030204" charset="0"/>
                <a:cs typeface="Californian FB" panose="0207040306080B030204" charset="0"/>
              </a:rPr>
              <a:t>       6.  Spatu pelindung</a:t>
            </a:r>
            <a:endParaRPr lang="en-US">
              <a:solidFill>
                <a:schemeClr val="bg1"/>
              </a:solidFill>
              <a:latin typeface="Californian FB" panose="0207040306080B030204" charset="0"/>
              <a:cs typeface="Californian FB" panose="0207040306080B030204" charset="0"/>
            </a:endParaRPr>
          </a:p>
          <a:p>
            <a:r>
              <a:rPr lang="en-US">
                <a:solidFill>
                  <a:schemeClr val="bg1"/>
                </a:solidFill>
                <a:latin typeface="Californian FB" panose="0207040306080B030204" charset="0"/>
                <a:cs typeface="Californian FB" panose="0207040306080B030204" charset="0"/>
              </a:rPr>
              <a:t>       7.   Sarung Tangan</a:t>
            </a:r>
            <a:endParaRPr lang="en-US">
              <a:solidFill>
                <a:schemeClr val="bg1"/>
              </a:solidFill>
              <a:latin typeface="Californian FB" panose="0207040306080B030204" charset="0"/>
              <a:cs typeface="Californian FB" panose="0207040306080B030204" charset="0"/>
            </a:endParaRPr>
          </a:p>
          <a:p>
            <a:r>
              <a:rPr lang="en-US">
                <a:solidFill>
                  <a:schemeClr val="bg1"/>
                </a:solidFill>
                <a:latin typeface="Californian FB" panose="0207040306080B030204" charset="0"/>
                <a:cs typeface="Californian FB" panose="0207040306080B030204" charset="0"/>
              </a:rPr>
              <a:t>       8.  Penutup Kepala</a:t>
            </a:r>
            <a:endParaRPr lang="en-US">
              <a:solidFill>
                <a:schemeClr val="bg1"/>
              </a:solidFill>
              <a:latin typeface="Californian FB" panose="0207040306080B030204" charset="0"/>
              <a:cs typeface="Californian FB" panose="0207040306080B030204" charset="0"/>
            </a:endParaRPr>
          </a:p>
        </p:txBody>
      </p:sp>
      <p:pic>
        <p:nvPicPr>
          <p:cNvPr id="7" name="Content Placeholder 6"/>
          <p:cNvPicPr>
            <a:picLocks noChangeAspect="1"/>
          </p:cNvPicPr>
          <p:nvPr>
            <p:ph idx="1"/>
          </p:nvPr>
        </p:nvPicPr>
        <p:blipFill>
          <a:blip r:embed="rId1"/>
          <a:srcRect l="30787" t="40350" r="50913" b="23339"/>
          <a:stretch>
            <a:fillRect/>
          </a:stretch>
        </p:blipFill>
        <p:spPr>
          <a:xfrm>
            <a:off x="448945" y="1675130"/>
            <a:ext cx="2290445" cy="2596515"/>
          </a:xfrm>
          <a:prstGeom prst="rect">
            <a:avLst/>
          </a:prstGeom>
        </p:spPr>
      </p:pic>
      <p:sp>
        <p:nvSpPr>
          <p:cNvPr id="9" name="Text Box 8"/>
          <p:cNvSpPr txBox="1"/>
          <p:nvPr/>
        </p:nvSpPr>
        <p:spPr>
          <a:xfrm>
            <a:off x="29845" y="4738370"/>
            <a:ext cx="2448560" cy="368300"/>
          </a:xfrm>
          <a:prstGeom prst="rect">
            <a:avLst/>
          </a:prstGeom>
          <a:noFill/>
        </p:spPr>
        <p:txBody>
          <a:bodyPr wrap="square" rtlCol="0">
            <a:spAutoFit/>
          </a:bodyPr>
          <a:p>
            <a:pPr algn="l"/>
            <a:r>
              <a:rPr lang="en-US" sz="900">
                <a:solidFill>
                  <a:schemeClr val="bg1"/>
                </a:solidFill>
              </a:rPr>
              <a:t>sumber :  Petunjuk tehnis penggunaan APD dalam Wabah Covid-19, Kemkes 2020</a:t>
            </a:r>
            <a:endParaRPr lang="en-US" sz="90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48945" y="128270"/>
            <a:ext cx="5388610" cy="739140"/>
          </a:xfrm>
        </p:spPr>
        <p:txBody>
          <a:bodyPr/>
          <a:p>
            <a:r>
              <a:rPr lang="en-US" b="1">
                <a:solidFill>
                  <a:srgbClr val="0070C0"/>
                </a:solidFill>
                <a:latin typeface="Comic Sans MS" panose="030F0702030302020204" charset="0"/>
                <a:cs typeface="Comic Sans MS" panose="030F0702030302020204" charset="0"/>
              </a:rPr>
              <a:t>LABORATORIUM</a:t>
            </a:r>
            <a:endParaRPr lang="en-US" b="1">
              <a:solidFill>
                <a:srgbClr val="0070C0"/>
              </a:solidFill>
              <a:latin typeface="Comic Sans MS" panose="030F0702030302020204" charset="0"/>
              <a:cs typeface="Comic Sans MS" panose="030F0702030302020204" charset="0"/>
            </a:endParaRPr>
          </a:p>
        </p:txBody>
      </p:sp>
      <p:sp>
        <p:nvSpPr>
          <p:cNvPr id="5" name="Text Box 4"/>
          <p:cNvSpPr txBox="1"/>
          <p:nvPr/>
        </p:nvSpPr>
        <p:spPr>
          <a:xfrm>
            <a:off x="3341370" y="1475105"/>
            <a:ext cx="5453380" cy="2861310"/>
          </a:xfrm>
          <a:prstGeom prst="rect">
            <a:avLst/>
          </a:prstGeom>
          <a:noFill/>
        </p:spPr>
        <p:txBody>
          <a:bodyPr wrap="square" rtlCol="0">
            <a:spAutoFit/>
          </a:bodyPr>
          <a:p>
            <a:r>
              <a:rPr lang="en-US" sz="2000">
                <a:solidFill>
                  <a:schemeClr val="bg1"/>
                </a:solidFill>
                <a:latin typeface="Comic Sans MS" panose="030F0702030302020204" charset="0"/>
                <a:cs typeface="Comic Sans MS" panose="030F0702030302020204" charset="0"/>
              </a:rPr>
              <a:t>     1. Baju Kerja</a:t>
            </a:r>
            <a:endParaRPr lang="en-US" sz="2000">
              <a:solidFill>
                <a:schemeClr val="bg1"/>
              </a:solidFill>
              <a:latin typeface="Comic Sans MS" panose="030F0702030302020204" charset="0"/>
              <a:cs typeface="Comic Sans MS" panose="030F0702030302020204" charset="0"/>
            </a:endParaRPr>
          </a:p>
          <a:p>
            <a:r>
              <a:rPr lang="en-US" sz="2000">
                <a:solidFill>
                  <a:schemeClr val="bg1"/>
                </a:solidFill>
                <a:latin typeface="Comic Sans MS" panose="030F0702030302020204" charset="0"/>
                <a:cs typeface="Comic Sans MS" panose="030F0702030302020204" charset="0"/>
              </a:rPr>
              <a:t>     2. Gaun /coverall</a:t>
            </a:r>
            <a:endParaRPr lang="en-US" sz="2000">
              <a:solidFill>
                <a:schemeClr val="bg1"/>
              </a:solidFill>
              <a:latin typeface="Comic Sans MS" panose="030F0702030302020204" charset="0"/>
              <a:cs typeface="Comic Sans MS" panose="030F0702030302020204" charset="0"/>
            </a:endParaRPr>
          </a:p>
          <a:p>
            <a:r>
              <a:rPr lang="en-US" sz="2000">
                <a:solidFill>
                  <a:schemeClr val="bg1"/>
                </a:solidFill>
                <a:latin typeface="Comic Sans MS" panose="030F0702030302020204" charset="0"/>
                <a:cs typeface="Comic Sans MS" panose="030F0702030302020204" charset="0"/>
              </a:rPr>
              <a:t>     3. Masker bedah dan atau masker  N95</a:t>
            </a:r>
            <a:endParaRPr lang="en-US" sz="2000">
              <a:solidFill>
                <a:schemeClr val="bg1"/>
              </a:solidFill>
              <a:latin typeface="Comic Sans MS" panose="030F0702030302020204" charset="0"/>
              <a:cs typeface="Comic Sans MS" panose="030F0702030302020204" charset="0"/>
            </a:endParaRPr>
          </a:p>
          <a:p>
            <a:r>
              <a:rPr lang="en-US" sz="2000">
                <a:solidFill>
                  <a:schemeClr val="bg1"/>
                </a:solidFill>
                <a:latin typeface="Comic Sans MS" panose="030F0702030302020204" charset="0"/>
                <a:cs typeface="Comic Sans MS" panose="030F0702030302020204" charset="0"/>
              </a:rPr>
              <a:t>     4. Pelindung Wajah (FACE SHILE) Dan </a:t>
            </a:r>
            <a:endParaRPr lang="en-US" sz="2000">
              <a:solidFill>
                <a:schemeClr val="bg1"/>
              </a:solidFill>
              <a:latin typeface="Comic Sans MS" panose="030F0702030302020204" charset="0"/>
              <a:cs typeface="Comic Sans MS" panose="030F0702030302020204" charset="0"/>
            </a:endParaRPr>
          </a:p>
          <a:p>
            <a:r>
              <a:rPr lang="en-US" sz="2000">
                <a:solidFill>
                  <a:schemeClr val="bg1"/>
                </a:solidFill>
                <a:latin typeface="Comic Sans MS" panose="030F0702030302020204" charset="0"/>
                <a:cs typeface="Comic Sans MS" panose="030F0702030302020204" charset="0"/>
              </a:rPr>
              <a:t>         Atau Pelindung Mata</a:t>
            </a:r>
            <a:endParaRPr lang="en-US" sz="2000">
              <a:solidFill>
                <a:schemeClr val="bg1"/>
              </a:solidFill>
              <a:latin typeface="Comic Sans MS" panose="030F0702030302020204" charset="0"/>
              <a:cs typeface="Comic Sans MS" panose="030F0702030302020204" charset="0"/>
            </a:endParaRPr>
          </a:p>
          <a:p>
            <a:r>
              <a:rPr lang="en-US" sz="2000">
                <a:solidFill>
                  <a:schemeClr val="bg1"/>
                </a:solidFill>
                <a:latin typeface="Comic Sans MS" panose="030F0702030302020204" charset="0"/>
                <a:cs typeface="Comic Sans MS" panose="030F0702030302020204" charset="0"/>
              </a:rPr>
              <a:t>      5. Aproun</a:t>
            </a:r>
            <a:endParaRPr lang="en-US" sz="2000">
              <a:solidFill>
                <a:schemeClr val="bg1"/>
              </a:solidFill>
              <a:latin typeface="Comic Sans MS" panose="030F0702030302020204" charset="0"/>
              <a:cs typeface="Comic Sans MS" panose="030F0702030302020204" charset="0"/>
            </a:endParaRPr>
          </a:p>
          <a:p>
            <a:r>
              <a:rPr lang="en-US" sz="2000">
                <a:solidFill>
                  <a:schemeClr val="bg1"/>
                </a:solidFill>
                <a:latin typeface="Comic Sans MS" panose="030F0702030302020204" charset="0"/>
                <a:cs typeface="Comic Sans MS" panose="030F0702030302020204" charset="0"/>
              </a:rPr>
              <a:t>      6. Spatu Pelindung</a:t>
            </a:r>
            <a:endParaRPr lang="en-US" sz="2000">
              <a:solidFill>
                <a:schemeClr val="bg1"/>
              </a:solidFill>
              <a:latin typeface="Comic Sans MS" panose="030F0702030302020204" charset="0"/>
              <a:cs typeface="Comic Sans MS" panose="030F0702030302020204" charset="0"/>
            </a:endParaRPr>
          </a:p>
          <a:p>
            <a:r>
              <a:rPr lang="en-US" sz="2000">
                <a:solidFill>
                  <a:schemeClr val="bg1"/>
                </a:solidFill>
                <a:latin typeface="Comic Sans MS" panose="030F0702030302020204" charset="0"/>
                <a:cs typeface="Comic Sans MS" panose="030F0702030302020204" charset="0"/>
              </a:rPr>
              <a:t>      7. Sarung Tangan</a:t>
            </a:r>
            <a:endParaRPr lang="en-US" sz="2000">
              <a:solidFill>
                <a:schemeClr val="bg1"/>
              </a:solidFill>
              <a:latin typeface="Comic Sans MS" panose="030F0702030302020204" charset="0"/>
              <a:cs typeface="Comic Sans MS" panose="030F0702030302020204" charset="0"/>
            </a:endParaRPr>
          </a:p>
          <a:p>
            <a:r>
              <a:rPr lang="en-US" sz="2000">
                <a:solidFill>
                  <a:schemeClr val="bg1"/>
                </a:solidFill>
                <a:latin typeface="Comic Sans MS" panose="030F0702030302020204" charset="0"/>
                <a:cs typeface="Comic Sans MS" panose="030F0702030302020204" charset="0"/>
              </a:rPr>
              <a:t>      8. Penutup Kepala</a:t>
            </a:r>
            <a:endParaRPr lang="en-US" sz="2000">
              <a:solidFill>
                <a:schemeClr val="bg1"/>
              </a:solidFill>
              <a:latin typeface="Comic Sans MS" panose="030F0702030302020204" charset="0"/>
              <a:cs typeface="Comic Sans MS" panose="030F0702030302020204" charset="0"/>
            </a:endParaRPr>
          </a:p>
        </p:txBody>
      </p:sp>
      <p:pic>
        <p:nvPicPr>
          <p:cNvPr id="7" name="Content Placeholder 6"/>
          <p:cNvPicPr>
            <a:picLocks noChangeAspect="1"/>
          </p:cNvPicPr>
          <p:nvPr>
            <p:ph idx="1"/>
          </p:nvPr>
        </p:nvPicPr>
        <p:blipFill>
          <a:blip r:embed="rId1"/>
          <a:stretch>
            <a:fillRect/>
          </a:stretch>
        </p:blipFill>
        <p:spPr>
          <a:xfrm>
            <a:off x="448945" y="1474470"/>
            <a:ext cx="2857500" cy="3135630"/>
          </a:xfrm>
          <a:prstGeom prst="rect">
            <a:avLst/>
          </a:prstGeom>
        </p:spPr>
      </p:pic>
      <p:sp>
        <p:nvSpPr>
          <p:cNvPr id="8" name="Text Box 7"/>
          <p:cNvSpPr txBox="1"/>
          <p:nvPr/>
        </p:nvSpPr>
        <p:spPr>
          <a:xfrm>
            <a:off x="29845" y="4738370"/>
            <a:ext cx="2448560" cy="368300"/>
          </a:xfrm>
          <a:prstGeom prst="rect">
            <a:avLst/>
          </a:prstGeom>
          <a:noFill/>
        </p:spPr>
        <p:txBody>
          <a:bodyPr wrap="square" rtlCol="0">
            <a:spAutoFit/>
          </a:bodyPr>
          <a:p>
            <a:pPr algn="l"/>
            <a:r>
              <a:rPr lang="en-US" sz="900">
                <a:solidFill>
                  <a:schemeClr val="bg1"/>
                </a:solidFill>
              </a:rPr>
              <a:t>sumber :  Petunjuk tehnis penggunaan APD dalam Wabah Covid-19, Kemkes 2020</a:t>
            </a:r>
            <a:endParaRPr lang="en-US" sz="90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27305" y="128270"/>
            <a:ext cx="6031865" cy="739140"/>
          </a:xfrm>
        </p:spPr>
        <p:txBody>
          <a:bodyPr>
            <a:normAutofit fontScale="90000"/>
          </a:bodyPr>
          <a:p>
            <a:r>
              <a:rPr lang="en-US" sz="2800" b="1">
                <a:solidFill>
                  <a:srgbClr val="0070C0"/>
                </a:solidFill>
                <a:latin typeface="Comic Sans MS" panose="030F0702030302020204" charset="0"/>
                <a:cs typeface="Comic Sans MS" panose="030F0702030302020204" charset="0"/>
              </a:rPr>
              <a:t>PENDAFTARAN, ADMINISTRASI</a:t>
            </a:r>
            <a:endParaRPr lang="en-US" sz="2800" b="1">
              <a:solidFill>
                <a:srgbClr val="0070C0"/>
              </a:solidFill>
              <a:latin typeface="Comic Sans MS" panose="030F0702030302020204" charset="0"/>
              <a:cs typeface="Comic Sans MS" panose="030F0702030302020204" charset="0"/>
            </a:endParaRPr>
          </a:p>
        </p:txBody>
      </p:sp>
      <p:sp>
        <p:nvSpPr>
          <p:cNvPr id="8" name="Text Box 7"/>
          <p:cNvSpPr txBox="1"/>
          <p:nvPr/>
        </p:nvSpPr>
        <p:spPr>
          <a:xfrm>
            <a:off x="3268980" y="1581785"/>
            <a:ext cx="5782945" cy="230695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p>
            <a:r>
              <a:rPr lang="en-US" sz="2400">
                <a:latin typeface="Constantia" panose="02030602050306030303" charset="0"/>
                <a:cs typeface="Constantia" panose="02030602050306030303" charset="0"/>
              </a:rPr>
              <a:t>Petugas menjaga jarak minimal 1 meter :</a:t>
            </a:r>
            <a:endParaRPr lang="en-US" sz="2400">
              <a:latin typeface="Constantia" panose="02030602050306030303" charset="0"/>
              <a:cs typeface="Constantia" panose="02030602050306030303" charset="0"/>
            </a:endParaRPr>
          </a:p>
          <a:p>
            <a:r>
              <a:rPr lang="en-US" sz="2400">
                <a:latin typeface="Constantia" panose="02030602050306030303" charset="0"/>
                <a:cs typeface="Constantia" panose="02030602050306030303" charset="0"/>
              </a:rPr>
              <a:t>1. Baju kerja</a:t>
            </a:r>
            <a:endParaRPr lang="en-US" sz="2400">
              <a:latin typeface="Constantia" panose="02030602050306030303" charset="0"/>
              <a:cs typeface="Constantia" panose="02030602050306030303" charset="0"/>
            </a:endParaRPr>
          </a:p>
          <a:p>
            <a:r>
              <a:rPr lang="en-US" sz="2400">
                <a:latin typeface="Constantia" panose="02030602050306030303" charset="0"/>
                <a:cs typeface="Constantia" panose="02030602050306030303" charset="0"/>
              </a:rPr>
              <a:t>2. Masker Bedah</a:t>
            </a:r>
            <a:endParaRPr lang="en-US" sz="2400">
              <a:latin typeface="Constantia" panose="02030602050306030303" charset="0"/>
              <a:cs typeface="Constantia" panose="02030602050306030303" charset="0"/>
            </a:endParaRPr>
          </a:p>
          <a:p>
            <a:r>
              <a:rPr lang="en-US" sz="2400">
                <a:latin typeface="Constantia" panose="02030602050306030303" charset="0"/>
                <a:cs typeface="Constantia" panose="02030602050306030303" charset="0"/>
              </a:rPr>
              <a:t>3. Handsanitizer/kebersihan    </a:t>
            </a:r>
            <a:endParaRPr lang="en-US" sz="2400">
              <a:latin typeface="Constantia" panose="02030602050306030303" charset="0"/>
              <a:cs typeface="Constantia" panose="02030602050306030303" charset="0"/>
            </a:endParaRPr>
          </a:p>
          <a:p>
            <a:r>
              <a:rPr lang="en-US" sz="2400">
                <a:latin typeface="Constantia" panose="02030602050306030303" charset="0"/>
                <a:cs typeface="Constantia" panose="02030602050306030303" charset="0"/>
              </a:rPr>
              <a:t>    tangan</a:t>
            </a:r>
            <a:endParaRPr lang="en-US" sz="2400">
              <a:latin typeface="Constantia" panose="02030602050306030303" charset="0"/>
              <a:cs typeface="Constantia" panose="02030602050306030303" charset="0"/>
            </a:endParaRPr>
          </a:p>
          <a:p>
            <a:r>
              <a:rPr lang="en-US" sz="2400">
                <a:latin typeface="Constantia" panose="02030602050306030303" charset="0"/>
                <a:cs typeface="Constantia" panose="02030602050306030303" charset="0"/>
              </a:rPr>
              <a:t>4. Sepatu kerja</a:t>
            </a:r>
            <a:endParaRPr lang="en-US" sz="2400">
              <a:latin typeface="Constantia" panose="02030602050306030303" charset="0"/>
              <a:cs typeface="Constantia" panose="02030602050306030303" charset="0"/>
            </a:endParaRPr>
          </a:p>
        </p:txBody>
      </p:sp>
      <p:pic>
        <p:nvPicPr>
          <p:cNvPr id="4" name="Content Placeholder 3" descr="layanan-online-sardjito_20170404_180427"/>
          <p:cNvPicPr>
            <a:picLocks noChangeAspect="1"/>
          </p:cNvPicPr>
          <p:nvPr>
            <p:ph idx="1"/>
          </p:nvPr>
        </p:nvPicPr>
        <p:blipFill>
          <a:blip r:embed="rId1"/>
          <a:srcRect r="54218" b="2419"/>
          <a:stretch>
            <a:fillRect/>
          </a:stretch>
        </p:blipFill>
        <p:spPr>
          <a:xfrm>
            <a:off x="448945" y="1581150"/>
            <a:ext cx="2430780" cy="2999740"/>
          </a:xfrm>
          <a:prstGeom prst="rect">
            <a:avLst/>
          </a:prstGeom>
        </p:spPr>
      </p:pic>
      <p:sp>
        <p:nvSpPr>
          <p:cNvPr id="5" name="Text Box 4"/>
          <p:cNvSpPr txBox="1"/>
          <p:nvPr/>
        </p:nvSpPr>
        <p:spPr>
          <a:xfrm>
            <a:off x="29845" y="4738370"/>
            <a:ext cx="2448560" cy="368300"/>
          </a:xfrm>
          <a:prstGeom prst="rect">
            <a:avLst/>
          </a:prstGeom>
          <a:noFill/>
        </p:spPr>
        <p:txBody>
          <a:bodyPr wrap="square" rtlCol="0">
            <a:spAutoFit/>
          </a:bodyPr>
          <a:p>
            <a:pPr algn="l"/>
            <a:r>
              <a:rPr lang="en-US" sz="900">
                <a:solidFill>
                  <a:schemeClr val="bg1"/>
                </a:solidFill>
              </a:rPr>
              <a:t>sumber :  Petunjuk tehnis penggunaan APD dalam Wabah Covid-19, Kemkes 2020</a:t>
            </a:r>
            <a:endParaRPr lang="en-US" sz="90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r>
              <a:rPr lang="en-US" b="1">
                <a:latin typeface="Comic Sans MS" panose="030F0702030302020204" charset="0"/>
                <a:cs typeface="Comic Sans MS" panose="030F0702030302020204" charset="0"/>
              </a:rPr>
              <a:t>Petugas Ambulan/Perujuk</a:t>
            </a:r>
            <a:endParaRPr lang="en-US" b="1">
              <a:latin typeface="Comic Sans MS" panose="030F0702030302020204" charset="0"/>
              <a:cs typeface="Comic Sans MS" panose="030F0702030302020204" charset="0"/>
            </a:endParaRPr>
          </a:p>
        </p:txBody>
      </p:sp>
      <p:sp>
        <p:nvSpPr>
          <p:cNvPr id="4" name="Text Box 3"/>
          <p:cNvSpPr txBox="1"/>
          <p:nvPr/>
        </p:nvSpPr>
        <p:spPr>
          <a:xfrm>
            <a:off x="3414395" y="1236345"/>
            <a:ext cx="5353685" cy="3107690"/>
          </a:xfrm>
          <a:prstGeom prst="rect">
            <a:avLst/>
          </a:prstGeom>
          <a:noFill/>
        </p:spPr>
        <p:txBody>
          <a:bodyPr wrap="square" rtlCol="0">
            <a:spAutoFit/>
          </a:bodyPr>
          <a:p>
            <a:r>
              <a:rPr lang="en-US" sz="2800">
                <a:solidFill>
                  <a:schemeClr val="bg1"/>
                </a:solidFill>
                <a:latin typeface="Constantia" panose="02030602050306030303" charset="0"/>
                <a:cs typeface="Constantia" panose="02030602050306030303" charset="0"/>
              </a:rPr>
              <a:t>Petugas  medis rujuk curiga covid</a:t>
            </a:r>
            <a:endParaRPr lang="en-US" sz="2800">
              <a:solidFill>
                <a:schemeClr val="bg1"/>
              </a:solidFill>
              <a:latin typeface="Constantia" panose="02030602050306030303" charset="0"/>
              <a:cs typeface="Constantia" panose="02030602050306030303" charset="0"/>
            </a:endParaRPr>
          </a:p>
          <a:p>
            <a:r>
              <a:rPr lang="en-US" sz="2800">
                <a:solidFill>
                  <a:schemeClr val="bg1"/>
                </a:solidFill>
                <a:latin typeface="Constantia" panose="02030602050306030303" charset="0"/>
                <a:cs typeface="Constantia" panose="02030602050306030303" charset="0"/>
              </a:rPr>
              <a:t>    1. Masker Bedah/masker N95</a:t>
            </a:r>
            <a:endParaRPr lang="en-US" sz="2800">
              <a:solidFill>
                <a:schemeClr val="bg1"/>
              </a:solidFill>
              <a:latin typeface="Constantia" panose="02030602050306030303" charset="0"/>
              <a:cs typeface="Constantia" panose="02030602050306030303" charset="0"/>
            </a:endParaRPr>
          </a:p>
          <a:p>
            <a:r>
              <a:rPr lang="en-US" sz="2800">
                <a:solidFill>
                  <a:schemeClr val="bg1"/>
                </a:solidFill>
                <a:latin typeface="Constantia" panose="02030602050306030303" charset="0"/>
                <a:cs typeface="Constantia" panose="02030602050306030303" charset="0"/>
              </a:rPr>
              <a:t>    2. Pelindung Wajah</a:t>
            </a:r>
            <a:endParaRPr lang="en-US" sz="2800">
              <a:solidFill>
                <a:schemeClr val="bg1"/>
              </a:solidFill>
              <a:latin typeface="Constantia" panose="02030602050306030303" charset="0"/>
              <a:cs typeface="Constantia" panose="02030602050306030303" charset="0"/>
            </a:endParaRPr>
          </a:p>
          <a:p>
            <a:r>
              <a:rPr lang="en-US" sz="2800">
                <a:solidFill>
                  <a:schemeClr val="bg1"/>
                </a:solidFill>
                <a:latin typeface="Constantia" panose="02030602050306030303" charset="0"/>
                <a:cs typeface="Constantia" panose="02030602050306030303" charset="0"/>
              </a:rPr>
              <a:t>    3. Pelindung Mata</a:t>
            </a:r>
            <a:endParaRPr lang="en-US" sz="2800">
              <a:solidFill>
                <a:schemeClr val="bg1"/>
              </a:solidFill>
              <a:latin typeface="Constantia" panose="02030602050306030303" charset="0"/>
              <a:cs typeface="Constantia" panose="02030602050306030303" charset="0"/>
            </a:endParaRPr>
          </a:p>
          <a:p>
            <a:r>
              <a:rPr lang="en-US" sz="2800">
                <a:solidFill>
                  <a:schemeClr val="bg1"/>
                </a:solidFill>
                <a:latin typeface="Constantia" panose="02030602050306030303" charset="0"/>
                <a:cs typeface="Constantia" panose="02030602050306030303" charset="0"/>
              </a:rPr>
              <a:t>    4.Pelindung Kepala</a:t>
            </a:r>
            <a:endParaRPr lang="en-US" sz="2800">
              <a:solidFill>
                <a:schemeClr val="bg1"/>
              </a:solidFill>
              <a:latin typeface="Constantia" panose="02030602050306030303" charset="0"/>
              <a:cs typeface="Constantia" panose="02030602050306030303" charset="0"/>
            </a:endParaRPr>
          </a:p>
          <a:p>
            <a:r>
              <a:rPr lang="en-US" sz="2800">
                <a:solidFill>
                  <a:schemeClr val="bg1"/>
                </a:solidFill>
                <a:latin typeface="Constantia" panose="02030602050306030303" charset="0"/>
                <a:cs typeface="Constantia" panose="02030602050306030303" charset="0"/>
              </a:rPr>
              <a:t>    5. Sepatu Pelindung</a:t>
            </a:r>
            <a:endParaRPr lang="en-US" sz="2800">
              <a:solidFill>
                <a:schemeClr val="bg1"/>
              </a:solidFill>
              <a:latin typeface="Constantia" panose="02030602050306030303" charset="0"/>
              <a:cs typeface="Constantia" panose="02030602050306030303" charset="0"/>
            </a:endParaRPr>
          </a:p>
          <a:p>
            <a:r>
              <a:rPr lang="en-US" sz="2800">
                <a:solidFill>
                  <a:schemeClr val="bg1"/>
                </a:solidFill>
                <a:latin typeface="Constantia" panose="02030602050306030303" charset="0"/>
                <a:cs typeface="Constantia" panose="02030602050306030303" charset="0"/>
              </a:rPr>
              <a:t>    6. Gaun /coverall</a:t>
            </a:r>
            <a:endParaRPr lang="en-US" sz="2800">
              <a:solidFill>
                <a:schemeClr val="bg1"/>
              </a:solidFill>
              <a:latin typeface="Constantia" panose="02030602050306030303" charset="0"/>
              <a:cs typeface="Constantia" panose="02030602050306030303" charset="0"/>
            </a:endParaRPr>
          </a:p>
        </p:txBody>
      </p:sp>
      <p:pic>
        <p:nvPicPr>
          <p:cNvPr id="5" name="Content Placeholder 4" descr="t_5e5df393bc0da"/>
          <p:cNvPicPr>
            <a:picLocks noChangeAspect="1"/>
          </p:cNvPicPr>
          <p:nvPr>
            <p:ph idx="1"/>
          </p:nvPr>
        </p:nvPicPr>
        <p:blipFill>
          <a:blip r:embed="rId1"/>
          <a:srcRect r="22119" b="32559"/>
          <a:stretch>
            <a:fillRect/>
          </a:stretch>
        </p:blipFill>
        <p:spPr>
          <a:xfrm>
            <a:off x="448945" y="1633855"/>
            <a:ext cx="2965450" cy="2710180"/>
          </a:xfrm>
          <a:prstGeom prst="rect">
            <a:avLst/>
          </a:prstGeom>
        </p:spPr>
      </p:pic>
      <p:sp>
        <p:nvSpPr>
          <p:cNvPr id="6" name="Text Box 5"/>
          <p:cNvSpPr txBox="1"/>
          <p:nvPr/>
        </p:nvSpPr>
        <p:spPr>
          <a:xfrm>
            <a:off x="29845" y="4738370"/>
            <a:ext cx="2448560" cy="368300"/>
          </a:xfrm>
          <a:prstGeom prst="rect">
            <a:avLst/>
          </a:prstGeom>
          <a:noFill/>
        </p:spPr>
        <p:txBody>
          <a:bodyPr wrap="square" rtlCol="0">
            <a:spAutoFit/>
          </a:bodyPr>
          <a:p>
            <a:pPr algn="l"/>
            <a:r>
              <a:rPr lang="en-US" sz="900">
                <a:solidFill>
                  <a:schemeClr val="bg1"/>
                </a:solidFill>
              </a:rPr>
              <a:t>sumber :  Petunjuk tehnis penggunaan APD dalam Wabah Covid-19, Kemkes 2020</a:t>
            </a:r>
            <a:endParaRPr lang="en-US" sz="90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1"/>
          <p:cNvSpPr>
            <a:spLocks noGrp="1"/>
          </p:cNvSpPr>
          <p:nvPr/>
        </p:nvSpPr>
        <p:spPr>
          <a:xfrm>
            <a:off x="448945" y="200025"/>
            <a:ext cx="5531485" cy="739140"/>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3600" kern="1200" baseline="0">
                <a:solidFill>
                  <a:srgbClr val="0070C0"/>
                </a:solidFill>
                <a:effectLst>
                  <a:outerShdw blurRad="50800" dist="38100" dir="2700000" algn="tl" rotWithShape="0">
                    <a:prstClr val="black">
                      <a:alpha val="40000"/>
                    </a:prstClr>
                  </a:outerShdw>
                </a:effectLst>
                <a:latin typeface="+mj-lt"/>
                <a:ea typeface="+mj-ea"/>
                <a:cs typeface="+mj-cs"/>
              </a:defRPr>
            </a:lvl1pPr>
          </a:lstStyle>
          <a:p>
            <a:r>
              <a:rPr lang="en-US" b="1">
                <a:latin typeface="Comic Sans MS" panose="030F0702030302020204" charset="0"/>
                <a:cs typeface="Comic Sans MS" panose="030F0702030302020204" charset="0"/>
              </a:rPr>
              <a:t>Petugas Ambulan/Perujuk</a:t>
            </a:r>
            <a:endParaRPr lang="en-US" b="1">
              <a:latin typeface="Comic Sans MS" panose="030F0702030302020204" charset="0"/>
              <a:cs typeface="Comic Sans MS" panose="030F0702030302020204" charset="0"/>
            </a:endParaRPr>
          </a:p>
        </p:txBody>
      </p:sp>
      <p:sp>
        <p:nvSpPr>
          <p:cNvPr id="5" name="Text Box 4"/>
          <p:cNvSpPr txBox="1"/>
          <p:nvPr/>
        </p:nvSpPr>
        <p:spPr>
          <a:xfrm>
            <a:off x="3485515" y="1640840"/>
            <a:ext cx="5353685" cy="2245360"/>
          </a:xfrm>
          <a:prstGeom prst="rect">
            <a:avLst/>
          </a:prstGeom>
          <a:noFill/>
        </p:spPr>
        <p:txBody>
          <a:bodyPr wrap="square" rtlCol="0">
            <a:spAutoFit/>
          </a:bodyPr>
          <a:p>
            <a:r>
              <a:rPr lang="en-US" sz="2800">
                <a:solidFill>
                  <a:schemeClr val="bg1"/>
                </a:solidFill>
                <a:latin typeface="Constantia" panose="02030602050306030303" charset="0"/>
                <a:cs typeface="Constantia" panose="02030602050306030303" charset="0"/>
              </a:rPr>
              <a:t>Petugas sopir rujuk curiga covid</a:t>
            </a:r>
            <a:endParaRPr lang="en-US" sz="2800">
              <a:solidFill>
                <a:schemeClr val="bg1"/>
              </a:solidFill>
              <a:latin typeface="Constantia" panose="02030602050306030303" charset="0"/>
              <a:cs typeface="Constantia" panose="02030602050306030303" charset="0"/>
            </a:endParaRPr>
          </a:p>
          <a:p>
            <a:r>
              <a:rPr lang="en-US" sz="2800">
                <a:solidFill>
                  <a:schemeClr val="bg1"/>
                </a:solidFill>
                <a:latin typeface="Constantia" panose="02030602050306030303" charset="0"/>
                <a:cs typeface="Constantia" panose="02030602050306030303" charset="0"/>
              </a:rPr>
              <a:t>Menjaga Jarak minimal 1 meter</a:t>
            </a:r>
            <a:endParaRPr lang="en-US" sz="2800">
              <a:solidFill>
                <a:schemeClr val="bg1"/>
              </a:solidFill>
              <a:latin typeface="Constantia" panose="02030602050306030303" charset="0"/>
              <a:cs typeface="Constantia" panose="02030602050306030303" charset="0"/>
            </a:endParaRPr>
          </a:p>
          <a:p>
            <a:r>
              <a:rPr lang="en-US" sz="2800">
                <a:solidFill>
                  <a:schemeClr val="bg1"/>
                </a:solidFill>
                <a:latin typeface="Constantia" panose="02030602050306030303" charset="0"/>
                <a:cs typeface="Constantia" panose="02030602050306030303" charset="0"/>
              </a:rPr>
              <a:t>    1. Masker Bedah</a:t>
            </a:r>
            <a:endParaRPr lang="en-US" sz="2800">
              <a:solidFill>
                <a:schemeClr val="bg1"/>
              </a:solidFill>
              <a:latin typeface="Constantia" panose="02030602050306030303" charset="0"/>
              <a:cs typeface="Constantia" panose="02030602050306030303" charset="0"/>
            </a:endParaRPr>
          </a:p>
          <a:p>
            <a:r>
              <a:rPr lang="en-US" sz="2800">
                <a:solidFill>
                  <a:schemeClr val="bg1"/>
                </a:solidFill>
                <a:latin typeface="Constantia" panose="02030602050306030303" charset="0"/>
                <a:cs typeface="Constantia" panose="02030602050306030303" charset="0"/>
              </a:rPr>
              <a:t>    2. Baju Kerja</a:t>
            </a:r>
            <a:endParaRPr lang="en-US" sz="2800">
              <a:solidFill>
                <a:schemeClr val="bg1"/>
              </a:solidFill>
              <a:latin typeface="Constantia" panose="02030602050306030303" charset="0"/>
              <a:cs typeface="Constantia" panose="02030602050306030303" charset="0"/>
            </a:endParaRPr>
          </a:p>
          <a:p>
            <a:r>
              <a:rPr lang="en-US" sz="2800">
                <a:solidFill>
                  <a:schemeClr val="bg1"/>
                </a:solidFill>
                <a:latin typeface="Constantia" panose="02030602050306030303" charset="0"/>
                <a:cs typeface="Constantia" panose="02030602050306030303" charset="0"/>
              </a:rPr>
              <a:t>    3. Kebersihan Tangan</a:t>
            </a:r>
            <a:endParaRPr lang="en-US" sz="2800">
              <a:solidFill>
                <a:schemeClr val="bg1"/>
              </a:solidFill>
              <a:latin typeface="Constantia" panose="02030602050306030303" charset="0"/>
              <a:cs typeface="Constantia" panose="02030602050306030303" charset="0"/>
            </a:endParaRPr>
          </a:p>
        </p:txBody>
      </p:sp>
      <p:pic>
        <p:nvPicPr>
          <p:cNvPr id="6" name="Content Placeholder 5" descr="99mobil_ambulan"/>
          <p:cNvPicPr>
            <a:picLocks noChangeAspect="1"/>
          </p:cNvPicPr>
          <p:nvPr>
            <p:ph idx="1"/>
          </p:nvPr>
        </p:nvPicPr>
        <p:blipFill>
          <a:blip r:embed="rId1"/>
          <a:stretch>
            <a:fillRect/>
          </a:stretch>
        </p:blipFill>
        <p:spPr>
          <a:xfrm>
            <a:off x="448945" y="1831975"/>
            <a:ext cx="2735580" cy="2244725"/>
          </a:xfrm>
          <a:prstGeom prst="rect">
            <a:avLst/>
          </a:prstGeom>
        </p:spPr>
      </p:pic>
      <p:sp>
        <p:nvSpPr>
          <p:cNvPr id="8" name="Text Box 7"/>
          <p:cNvSpPr txBox="1"/>
          <p:nvPr/>
        </p:nvSpPr>
        <p:spPr>
          <a:xfrm>
            <a:off x="29845" y="4738370"/>
            <a:ext cx="2448560" cy="368300"/>
          </a:xfrm>
          <a:prstGeom prst="rect">
            <a:avLst/>
          </a:prstGeom>
          <a:noFill/>
        </p:spPr>
        <p:txBody>
          <a:bodyPr wrap="square" rtlCol="0">
            <a:spAutoFit/>
          </a:bodyPr>
          <a:p>
            <a:pPr algn="l"/>
            <a:r>
              <a:rPr lang="en-US" sz="900">
                <a:solidFill>
                  <a:schemeClr val="bg1"/>
                </a:solidFill>
              </a:rPr>
              <a:t>sumber :  Petunjuk tehnis penggunaan APD dalam Wabah Covid-19, Kemkes 2020</a:t>
            </a:r>
            <a:endParaRPr lang="en-US" sz="90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r>
              <a:rPr lang="en-US" sz="2000" b="1">
                <a:latin typeface="Comic Sans MS" panose="030F0702030302020204" charset="0"/>
                <a:cs typeface="Comic Sans MS" panose="030F0702030302020204" charset="0"/>
              </a:rPr>
              <a:t>URUTAN PENGGUNAAN APD COVERALL</a:t>
            </a:r>
            <a:endParaRPr lang="en-US" sz="2000" b="1">
              <a:latin typeface="Comic Sans MS" panose="030F0702030302020204" charset="0"/>
              <a:cs typeface="Comic Sans MS" panose="030F0702030302020204" charset="0"/>
            </a:endParaRPr>
          </a:p>
        </p:txBody>
      </p:sp>
      <p:sp>
        <p:nvSpPr>
          <p:cNvPr id="4" name="Text Box 3"/>
          <p:cNvSpPr txBox="1"/>
          <p:nvPr/>
        </p:nvSpPr>
        <p:spPr>
          <a:xfrm>
            <a:off x="370205" y="1466850"/>
            <a:ext cx="5109845" cy="289179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p>
            <a:r>
              <a:rPr lang="en-US" sz="1400">
                <a:latin typeface="Constantia" panose="02030602050306030303" charset="0"/>
                <a:cs typeface="Constantia" panose="02030602050306030303" charset="0"/>
              </a:rPr>
              <a:t>1. Masuk kedalam ruang ganti APD</a:t>
            </a:r>
            <a:endParaRPr lang="en-US" sz="1400">
              <a:latin typeface="Constantia" panose="02030602050306030303" charset="0"/>
              <a:cs typeface="Constantia" panose="02030602050306030303" charset="0"/>
            </a:endParaRPr>
          </a:p>
          <a:p>
            <a:pPr marL="155575" indent="-155575"/>
            <a:r>
              <a:rPr lang="en-US" sz="1400">
                <a:latin typeface="Constantia" panose="02030602050306030303" charset="0"/>
                <a:cs typeface="Constantia" panose="02030602050306030303" charset="0"/>
              </a:rPr>
              <a:t>2. Melepaskan semua assesoris yang diperguanakan </a:t>
            </a:r>
            <a:endParaRPr lang="en-US" sz="1400">
              <a:latin typeface="Constantia" panose="02030602050306030303" charset="0"/>
              <a:cs typeface="Constantia" panose="02030602050306030303" charset="0"/>
            </a:endParaRPr>
          </a:p>
          <a:p>
            <a:r>
              <a:rPr lang="en-US" sz="1400">
                <a:latin typeface="Constantia" panose="02030602050306030303" charset="0"/>
                <a:cs typeface="Constantia" panose="02030602050306030303" charset="0"/>
              </a:rPr>
              <a:t>3. Pakailah baju kerja dan gunakan sepatu tertutup</a:t>
            </a:r>
            <a:endParaRPr lang="en-US" sz="1400">
              <a:latin typeface="Constantia" panose="02030602050306030303" charset="0"/>
              <a:cs typeface="Constantia" panose="02030602050306030303" charset="0"/>
            </a:endParaRPr>
          </a:p>
          <a:p>
            <a:pPr marL="200025" indent="-200025"/>
            <a:r>
              <a:rPr lang="en-US" sz="1400">
                <a:latin typeface="Constantia" panose="02030602050306030303" charset="0"/>
                <a:cs typeface="Constantia" panose="02030602050306030303" charset="0"/>
              </a:rPr>
              <a:t>4.  Rapikan rambut(ikat jika Panjang) atau gunakan jilbab (bergo) yang ujungnya dimasukan kedalam kerah baju</a:t>
            </a:r>
            <a:endParaRPr lang="en-US" sz="1400">
              <a:latin typeface="Constantia" panose="02030602050306030303" charset="0"/>
              <a:cs typeface="Constantia" panose="02030602050306030303" charset="0"/>
            </a:endParaRPr>
          </a:p>
          <a:p>
            <a:r>
              <a:rPr lang="en-US" sz="1400">
                <a:latin typeface="Constantia" panose="02030602050306030303" charset="0"/>
                <a:cs typeface="Constantia" panose="02030602050306030303" charset="0"/>
              </a:rPr>
              <a:t>5. Lakukan kebersihan tangan</a:t>
            </a:r>
            <a:endParaRPr lang="en-US" sz="1400">
              <a:latin typeface="Constantia" panose="02030602050306030303" charset="0"/>
              <a:cs typeface="Constantia" panose="02030602050306030303" charset="0"/>
            </a:endParaRPr>
          </a:p>
          <a:p>
            <a:pPr marL="155575" indent="-155575"/>
            <a:r>
              <a:rPr lang="en-US" sz="1400">
                <a:latin typeface="Constantia" panose="02030602050306030303" charset="0"/>
                <a:cs typeface="Constantia" panose="02030602050306030303" charset="0"/>
              </a:rPr>
              <a:t>6. Gunakan masker N95 </a:t>
            </a:r>
            <a:endParaRPr lang="en-US" sz="1400">
              <a:latin typeface="Constantia" panose="02030602050306030303" charset="0"/>
              <a:cs typeface="Constantia" panose="02030602050306030303" charset="0"/>
            </a:endParaRPr>
          </a:p>
          <a:p>
            <a:pPr marL="177800" indent="-177800"/>
            <a:r>
              <a:rPr lang="en-US" sz="1400">
                <a:latin typeface="Constantia" panose="02030602050306030303" charset="0"/>
                <a:cs typeface="Constantia" panose="02030602050306030303" charset="0"/>
              </a:rPr>
              <a:t>7. Gunakan gogles .</a:t>
            </a:r>
            <a:endParaRPr lang="en-US" sz="1400">
              <a:latin typeface="Constantia" panose="02030602050306030303" charset="0"/>
              <a:cs typeface="Constantia" panose="02030602050306030303" charset="0"/>
            </a:endParaRPr>
          </a:p>
          <a:p>
            <a:pPr marL="177800" indent="-177800"/>
            <a:r>
              <a:rPr lang="en-US" sz="1400">
                <a:latin typeface="Constantia" panose="02030602050306030303" charset="0"/>
                <a:cs typeface="Constantia" panose="02030602050306030303" charset="0"/>
              </a:rPr>
              <a:t>8. Gunakan coverall ( overall suit) </a:t>
            </a:r>
            <a:endParaRPr lang="en-US" sz="1400">
              <a:latin typeface="Constantia" panose="02030602050306030303" charset="0"/>
              <a:cs typeface="Constantia" panose="02030602050306030303" charset="0"/>
            </a:endParaRPr>
          </a:p>
          <a:p>
            <a:r>
              <a:rPr lang="en-US" sz="1400">
                <a:latin typeface="Constantia" panose="02030602050306030303" charset="0"/>
                <a:cs typeface="Constantia" panose="02030602050306030303" charset="0"/>
              </a:rPr>
              <a:t>9. Gunakan pelindung kaki sepatu boot</a:t>
            </a:r>
            <a:endParaRPr lang="en-US" sz="1400">
              <a:latin typeface="Constantia" panose="02030602050306030303" charset="0"/>
              <a:cs typeface="Constantia" panose="02030602050306030303" charset="0"/>
            </a:endParaRPr>
          </a:p>
          <a:p>
            <a:r>
              <a:rPr lang="en-US" sz="1400">
                <a:latin typeface="Constantia" panose="02030602050306030303" charset="0"/>
                <a:cs typeface="Constantia" panose="02030602050306030303" charset="0"/>
              </a:rPr>
              <a:t>10. Lakukan kebersihan tangan dengan handrubs</a:t>
            </a:r>
            <a:endParaRPr lang="en-US" sz="1400">
              <a:latin typeface="Constantia" panose="02030602050306030303" charset="0"/>
              <a:cs typeface="Constantia" panose="02030602050306030303" charset="0"/>
            </a:endParaRPr>
          </a:p>
          <a:p>
            <a:pPr marL="177800" indent="-177800"/>
            <a:r>
              <a:rPr lang="en-US" sz="1400">
                <a:latin typeface="Constantia" panose="02030602050306030303" charset="0"/>
                <a:cs typeface="Constantia" panose="02030602050306030303" charset="0"/>
              </a:rPr>
              <a:t>11. Pasang sarung tangan bersih</a:t>
            </a:r>
            <a:endParaRPr lang="en-US" sz="1400">
              <a:latin typeface="Constantia" panose="02030602050306030303" charset="0"/>
              <a:cs typeface="Constantia" panose="02030602050306030303" charset="0"/>
            </a:endParaRPr>
          </a:p>
          <a:p>
            <a:pPr marL="144145" indent="-144145"/>
            <a:r>
              <a:rPr lang="en-US" sz="1400">
                <a:latin typeface="Constantia" panose="02030602050306030303" charset="0"/>
                <a:cs typeface="Constantia" panose="02030602050306030303" charset="0"/>
              </a:rPr>
              <a:t>12. Kemudian gunakan sarung tangan Panjang </a:t>
            </a:r>
            <a:endParaRPr lang="en-US" sz="1400">
              <a:latin typeface="Constantia" panose="02030602050306030303" charset="0"/>
              <a:cs typeface="Constantia" panose="02030602050306030303" charset="0"/>
            </a:endParaRPr>
          </a:p>
        </p:txBody>
      </p:sp>
      <p:sp>
        <p:nvSpPr>
          <p:cNvPr id="15" name="Text Box 14"/>
          <p:cNvSpPr txBox="1"/>
          <p:nvPr/>
        </p:nvSpPr>
        <p:spPr>
          <a:xfrm>
            <a:off x="635" y="4719320"/>
            <a:ext cx="3463290" cy="460375"/>
          </a:xfrm>
          <a:prstGeom prst="rect">
            <a:avLst/>
          </a:prstGeom>
          <a:noFill/>
        </p:spPr>
        <p:txBody>
          <a:bodyPr wrap="square" rtlCol="0">
            <a:spAutoFit/>
          </a:bodyPr>
          <a:p>
            <a:r>
              <a:rPr lang="en-US" sz="800">
                <a:solidFill>
                  <a:schemeClr val="bg1"/>
                </a:solidFill>
                <a:latin typeface="Californian FB" panose="0207040306080B030204" charset="0"/>
                <a:cs typeface="Californian FB" panose="0207040306080B030204" charset="0"/>
              </a:rPr>
              <a:t>SUMBER : BOOKLETPENGGUNAAN ALAT PELINDUNG DIRI </a:t>
            </a:r>
            <a:endParaRPr lang="en-US" sz="800">
              <a:solidFill>
                <a:schemeClr val="bg1"/>
              </a:solidFill>
              <a:latin typeface="Californian FB" panose="0207040306080B030204" charset="0"/>
              <a:cs typeface="Californian FB" panose="0207040306080B030204" charset="0"/>
            </a:endParaRPr>
          </a:p>
          <a:p>
            <a:r>
              <a:rPr lang="en-US" sz="800">
                <a:solidFill>
                  <a:schemeClr val="bg1"/>
                </a:solidFill>
                <a:latin typeface="Californian FB" panose="0207040306080B030204" charset="0"/>
                <a:cs typeface="Californian FB" panose="0207040306080B030204" charset="0"/>
              </a:rPr>
              <a:t>BAGI PETUGAS KESEHATAN DALAM PENANGANAN PASIEN COVID-19, HIPPII 2020</a:t>
            </a:r>
            <a:endParaRPr lang="en-US" sz="800">
              <a:solidFill>
                <a:schemeClr val="bg1"/>
              </a:solidFill>
              <a:latin typeface="Californian FB" panose="0207040306080B030204" charset="0"/>
              <a:cs typeface="Californian FB" panose="0207040306080B030204" charset="0"/>
            </a:endParaRPr>
          </a:p>
        </p:txBody>
      </p:sp>
      <p:pic>
        <p:nvPicPr>
          <p:cNvPr id="5" name="Content Placeholder 4" descr="71f9687f-c2bb-4acb-986c-7704c341de6a_169"/>
          <p:cNvPicPr>
            <a:picLocks noChangeAspect="1"/>
          </p:cNvPicPr>
          <p:nvPr>
            <p:ph idx="1"/>
          </p:nvPr>
        </p:nvPicPr>
        <p:blipFill>
          <a:blip r:embed="rId1"/>
          <a:srcRect l="18112" r="26641"/>
          <a:stretch>
            <a:fillRect/>
          </a:stretch>
        </p:blipFill>
        <p:spPr>
          <a:xfrm>
            <a:off x="6252210" y="1340485"/>
            <a:ext cx="2085340" cy="323405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48945" y="128270"/>
            <a:ext cx="4838700" cy="739140"/>
          </a:xfrm>
        </p:spPr>
        <p:txBody>
          <a:bodyPr/>
          <a:p>
            <a:pPr algn="ctr"/>
            <a:r>
              <a:rPr lang="en-US" b="1">
                <a:latin typeface="Comic Sans MS" panose="030F0702030302020204" charset="0"/>
                <a:cs typeface="Comic Sans MS" panose="030F0702030302020204" charset="0"/>
              </a:rPr>
              <a:t>PUSKESMAS</a:t>
            </a:r>
            <a:endParaRPr lang="en-US" b="1">
              <a:latin typeface="Comic Sans MS" panose="030F0702030302020204" charset="0"/>
              <a:cs typeface="Comic Sans MS" panose="030F0702030302020204" charset="0"/>
            </a:endParaRPr>
          </a:p>
        </p:txBody>
      </p:sp>
      <p:sp>
        <p:nvSpPr>
          <p:cNvPr id="12" name="Google Shape;229;p15"/>
          <p:cNvSpPr txBox="1"/>
          <p:nvPr/>
        </p:nvSpPr>
        <p:spPr bwMode="auto">
          <a:xfrm>
            <a:off x="0" y="1081405"/>
            <a:ext cx="6417945" cy="3383280"/>
          </a:xfrm>
          <a:prstGeom prst="rect">
            <a:avLst/>
          </a:prstGeom>
        </p:spPr>
        <p:style>
          <a:lnRef idx="2">
            <a:schemeClr val="accent5"/>
          </a:lnRef>
          <a:fillRef idx="1">
            <a:schemeClr val="lt1"/>
          </a:fillRef>
          <a:effectRef idx="0">
            <a:schemeClr val="accent5"/>
          </a:effectRef>
          <a:fontRef idx="minor">
            <a:schemeClr val="dk1"/>
          </a:fontRef>
        </p:style>
        <p:txBody>
          <a:bodyPr spcFirstLastPara="1" lIns="91425" tIns="91425" rIns="91425" bIns="91425"/>
          <a:p>
            <a:pPr marL="288925" defTabSz="914400">
              <a:lnSpc>
                <a:spcPct val="150000"/>
              </a:lnSpc>
              <a:buClr>
                <a:srgbClr val="FFFFFF"/>
              </a:buClr>
              <a:buFont typeface="Arial" panose="020B0604020202020204" pitchFamily="34" charset="0"/>
              <a:tabLst>
                <a:tab pos="2157730" algn="l"/>
                <a:tab pos="7720330" algn="l"/>
                <a:tab pos="7940675" algn="l"/>
                <a:tab pos="8056880" algn="l"/>
              </a:tabLst>
            </a:pPr>
            <a:r>
              <a:rPr lang="en-US" altLang="en-US" sz="1600" i="1" dirty="0">
                <a:solidFill>
                  <a:schemeClr val="tx1"/>
                </a:solidFill>
                <a:latin typeface="Bookman Old Style" panose="02050604050505020204" pitchFamily="18" charset="0"/>
                <a:cs typeface="Arial" panose="020B0604020202020204" pitchFamily="34" charset="0"/>
                <a:sym typeface="Arial" panose="020B0604020202020204" pitchFamily="34" charset="0"/>
              </a:rPr>
              <a:t>P</a:t>
            </a:r>
            <a:r>
              <a:rPr lang="en-US" altLang="en-US" sz="1600" b="1" i="1" dirty="0">
                <a:solidFill>
                  <a:schemeClr val="tx1"/>
                </a:solidFill>
                <a:latin typeface="Bookman Old Style" panose="02050604050505020204" pitchFamily="18" charset="0"/>
                <a:cs typeface="Arial" panose="020B0604020202020204" pitchFamily="34" charset="0"/>
                <a:sym typeface="Arial" panose="020B0604020202020204" pitchFamily="34" charset="0"/>
              </a:rPr>
              <a:t>usat Kesehatan Masyarakat (Puskesmas) adalah fasilitas pelayanan kesehatan yang menyelenggarakan upaya kesehatan masyarakat dan upaya kesehatan perseorangan tingkat pertama, dengan lebih mengutamakan upaya promotif dan preventif di wilayah kerjanya. “</a:t>
            </a:r>
            <a:endParaRPr lang="en-US" altLang="en-US" sz="1600" b="1" i="1" dirty="0">
              <a:solidFill>
                <a:schemeClr val="tx1"/>
              </a:solidFill>
              <a:latin typeface="Bookman Old Style" panose="02050604050505020204" pitchFamily="18" charset="0"/>
              <a:cs typeface="Arial" panose="020B0604020202020204" pitchFamily="34" charset="0"/>
              <a:sym typeface="Arial" panose="020B0604020202020204" pitchFamily="34" charset="0"/>
            </a:endParaRPr>
          </a:p>
          <a:p>
            <a:pPr marL="288925" defTabSz="914400">
              <a:lnSpc>
                <a:spcPct val="150000"/>
              </a:lnSpc>
              <a:buClr>
                <a:srgbClr val="FFFFFF"/>
              </a:buClr>
              <a:buFont typeface="Arial" panose="020B0604020202020204" pitchFamily="34" charset="0"/>
              <a:tabLst>
                <a:tab pos="2157730" algn="l"/>
                <a:tab pos="7720330" algn="l"/>
                <a:tab pos="7940675" algn="l"/>
                <a:tab pos="8056880" algn="l"/>
              </a:tabLst>
            </a:pPr>
            <a:r>
              <a:rPr lang="en-US" altLang="en-US" sz="1600" b="1" i="1" dirty="0">
                <a:solidFill>
                  <a:schemeClr val="tx1"/>
                </a:solidFill>
                <a:latin typeface="Bookman Old Style" panose="02050604050505020204" pitchFamily="18" charset="0"/>
                <a:cs typeface="Arial" panose="020B0604020202020204" pitchFamily="34" charset="0"/>
                <a:sym typeface="Arial" panose="020B0604020202020204" pitchFamily="34" charset="0"/>
              </a:rPr>
              <a:t>Hubungan kerja antara Puskesmas dengan FKTP lain bersifat pembinaan, koordinasi dan/atau rujukan di bidang upaya kesehatan</a:t>
            </a:r>
            <a:endParaRPr lang="en-US" altLang="en-US" sz="1600" b="1" i="1" dirty="0">
              <a:solidFill>
                <a:schemeClr val="tx1"/>
              </a:solidFill>
              <a:latin typeface="Bookman Old Style" panose="02050604050505020204" pitchFamily="18" charset="0"/>
              <a:cs typeface="Arial" panose="020B0604020202020204" pitchFamily="34" charset="0"/>
              <a:sym typeface="Arial" panose="020B0604020202020204" pitchFamily="34" charset="0"/>
            </a:endParaRPr>
          </a:p>
          <a:p>
            <a:pPr marL="288925" algn="just" defTabSz="914400">
              <a:lnSpc>
                <a:spcPct val="150000"/>
              </a:lnSpc>
              <a:buClr>
                <a:srgbClr val="FFFFFF"/>
              </a:buClr>
              <a:buFont typeface="Arial" panose="020B0604020202020204" pitchFamily="34" charset="0"/>
              <a:tabLst>
                <a:tab pos="2157730" algn="l"/>
                <a:tab pos="7720330" algn="l"/>
                <a:tab pos="7940675" algn="l"/>
                <a:tab pos="8056880" algn="l"/>
              </a:tabLst>
            </a:pPr>
            <a:endParaRPr lang="en-US" altLang="en-US" sz="2100" b="1" i="1" dirty="0">
              <a:solidFill>
                <a:schemeClr val="tx1"/>
              </a:solidFill>
              <a:latin typeface="Tahoma" panose="020B0604030504040204" pitchFamily="34" charset="0"/>
              <a:cs typeface="Arial" panose="020B0604020202020204" pitchFamily="34" charset="0"/>
              <a:sym typeface="Arial" panose="020B0604020202020204" pitchFamily="34" charset="0"/>
            </a:endParaRPr>
          </a:p>
          <a:p>
            <a:pPr marL="288925" defTabSz="914400" eaLnBrk="1" hangingPunct="1">
              <a:spcBef>
                <a:spcPts val="800"/>
              </a:spcBef>
              <a:buClr>
                <a:srgbClr val="FFFFFF"/>
              </a:buClr>
              <a:buFont typeface="Arial" panose="020B0604020202020204" pitchFamily="34" charset="0"/>
              <a:tabLst>
                <a:tab pos="2157730" algn="l"/>
                <a:tab pos="7720330" algn="l"/>
                <a:tab pos="7940675" algn="l"/>
                <a:tab pos="8056880" algn="l"/>
              </a:tabLst>
            </a:pPr>
            <a:endParaRPr lang="en-US" altLang="en-US" sz="2100" b="1" i="1" dirty="0">
              <a:solidFill>
                <a:schemeClr val="tx1"/>
              </a:solidFill>
              <a:latin typeface="Tahoma" panose="020B060403050404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8" name="Rectangle 17"/>
          <p:cNvSpPr/>
          <p:nvPr/>
        </p:nvSpPr>
        <p:spPr>
          <a:xfrm>
            <a:off x="0" y="4802505"/>
            <a:ext cx="4318000" cy="320040"/>
          </a:xfrm>
          <a:prstGeom prst="rect">
            <a:avLst/>
          </a:prstGeom>
          <a:solidFill>
            <a:srgbClr val="FFFFFF"/>
          </a:solidFill>
          <a:ln w="25400" cap="flat" cmpd="sng" algn="ctr">
            <a:noFill/>
            <a:prstDash val="solid"/>
          </a:ln>
          <a:effectLst/>
        </p:spPr>
        <p:txBody>
          <a:bodyPr anchor="ctr"/>
          <a:p>
            <a:pPr marL="0" marR="0" lvl="0" indent="0" algn="l" defTabSz="914400" rtl="0" eaLnBrk="0" fontAlgn="base" latinLnBrk="0" hangingPunct="0">
              <a:lnSpc>
                <a:spcPct val="100000"/>
              </a:lnSpc>
              <a:spcBef>
                <a:spcPct val="0"/>
              </a:spcBef>
              <a:spcAft>
                <a:spcPct val="0"/>
              </a:spcAft>
              <a:buClrTx/>
              <a:buSzTx/>
              <a:buFontTx/>
              <a:buNone/>
              <a:defRPr/>
            </a:pPr>
            <a:r>
              <a:rPr kumimoji="0" lang="en-US" sz="900" b="0" i="0" u="none" strike="noStrike" kern="0" cap="none" spc="0" normalizeH="0" baseline="0" noProof="0" dirty="0" err="1">
                <a:ln>
                  <a:noFill/>
                </a:ln>
                <a:solidFill>
                  <a:schemeClr val="tx1"/>
                </a:solidFill>
                <a:effectLst/>
                <a:uLnTx/>
                <a:uFillTx/>
                <a:latin typeface="Arial" panose="020B0604020202020204"/>
                <a:ea typeface="+mn-ea"/>
                <a:cs typeface="+mn-cs"/>
                <a:sym typeface="Arial" panose="020B0604020202020204" pitchFamily="34" charset="0"/>
              </a:rPr>
              <a:t>Sumber : Permenkes</a:t>
            </a:r>
            <a:r>
              <a:rPr kumimoji="0" lang="en-US" sz="900" b="0" i="0" u="none" strike="noStrike" kern="0" cap="none" spc="0" normalizeH="0" baseline="0" noProof="0" dirty="0">
                <a:ln>
                  <a:noFill/>
                </a:ln>
                <a:solidFill>
                  <a:schemeClr val="tx1"/>
                </a:solidFill>
                <a:effectLst/>
                <a:uLnTx/>
                <a:uFillTx/>
                <a:latin typeface="Arial" panose="020B0604020202020204"/>
                <a:ea typeface="+mn-ea"/>
                <a:cs typeface="+mn-cs"/>
                <a:sym typeface="Arial" panose="020B0604020202020204" pitchFamily="34" charset="0"/>
              </a:rPr>
              <a:t> </a:t>
            </a:r>
            <a:r>
              <a:rPr kumimoji="0" lang="en-US" sz="900" b="0" i="0" u="none" strike="noStrike" kern="0" cap="none" spc="0" normalizeH="0" baseline="0" noProof="0" dirty="0" smtClean="0">
                <a:ln>
                  <a:noFill/>
                </a:ln>
                <a:solidFill>
                  <a:schemeClr val="tx1"/>
                </a:solidFill>
                <a:effectLst/>
                <a:uLnTx/>
                <a:uFillTx/>
                <a:latin typeface="Arial" panose="020B0604020202020204"/>
                <a:ea typeface="+mn-ea"/>
                <a:cs typeface="+mn-cs"/>
                <a:sym typeface="Arial" panose="020B0604020202020204" pitchFamily="34" charset="0"/>
              </a:rPr>
              <a:t>No.43 </a:t>
            </a:r>
            <a:r>
              <a:rPr kumimoji="0" lang="en-US" sz="900" b="0" i="0" u="none" strike="noStrike" kern="0" cap="none" spc="0" normalizeH="0" baseline="0" noProof="0" dirty="0" err="1">
                <a:ln>
                  <a:noFill/>
                </a:ln>
                <a:solidFill>
                  <a:schemeClr val="tx1"/>
                </a:solidFill>
                <a:effectLst/>
                <a:uLnTx/>
                <a:uFillTx/>
                <a:latin typeface="Arial" panose="020B0604020202020204"/>
                <a:ea typeface="+mn-ea"/>
                <a:cs typeface="+mn-cs"/>
                <a:sym typeface="Arial" panose="020B0604020202020204" pitchFamily="34" charset="0"/>
              </a:rPr>
              <a:t>Tahun</a:t>
            </a:r>
            <a:r>
              <a:rPr kumimoji="0" lang="en-US" sz="900" b="0" i="0" u="none" strike="noStrike" kern="0" cap="none" spc="0" normalizeH="0" baseline="0" noProof="0" dirty="0">
                <a:ln>
                  <a:noFill/>
                </a:ln>
                <a:solidFill>
                  <a:schemeClr val="tx1"/>
                </a:solidFill>
                <a:effectLst/>
                <a:uLnTx/>
                <a:uFillTx/>
                <a:latin typeface="Arial" panose="020B0604020202020204"/>
                <a:ea typeface="+mn-ea"/>
                <a:cs typeface="+mn-cs"/>
                <a:sym typeface="Arial" panose="020B0604020202020204" pitchFamily="34" charset="0"/>
              </a:rPr>
              <a:t> 2019 </a:t>
            </a:r>
            <a:r>
              <a:rPr kumimoji="0" lang="en-US" sz="900" b="0" i="0" u="none" strike="noStrike" kern="0" cap="none" spc="0" normalizeH="0" baseline="0" noProof="0" dirty="0" err="1">
                <a:ln>
                  <a:noFill/>
                </a:ln>
                <a:solidFill>
                  <a:schemeClr val="tx1"/>
                </a:solidFill>
                <a:effectLst/>
                <a:uLnTx/>
                <a:uFillTx/>
                <a:latin typeface="Arial" panose="020B0604020202020204"/>
                <a:ea typeface="+mn-ea"/>
                <a:cs typeface="+mn-cs"/>
                <a:sym typeface="Arial" panose="020B0604020202020204" pitchFamily="34" charset="0"/>
              </a:rPr>
              <a:t>tentang</a:t>
            </a:r>
            <a:r>
              <a:rPr kumimoji="0" lang="en-US" sz="900" b="0" i="0" u="none" strike="noStrike" kern="0" cap="none" spc="0" normalizeH="0" baseline="0" noProof="0" dirty="0">
                <a:ln>
                  <a:noFill/>
                </a:ln>
                <a:solidFill>
                  <a:schemeClr val="tx1"/>
                </a:solidFill>
                <a:effectLst/>
                <a:uLnTx/>
                <a:uFillTx/>
                <a:latin typeface="Arial" panose="020B0604020202020204"/>
                <a:ea typeface="+mn-ea"/>
                <a:cs typeface="+mn-cs"/>
                <a:sym typeface="Arial" panose="020B0604020202020204" pitchFamily="34" charset="0"/>
              </a:rPr>
              <a:t> </a:t>
            </a:r>
            <a:r>
              <a:rPr kumimoji="0" lang="en-US" sz="900" b="0" i="0" u="none" strike="noStrike" kern="0" cap="none" spc="0" normalizeH="0" baseline="0" noProof="0" dirty="0" err="1">
                <a:ln>
                  <a:noFill/>
                </a:ln>
                <a:solidFill>
                  <a:schemeClr val="tx1"/>
                </a:solidFill>
                <a:effectLst/>
                <a:uLnTx/>
                <a:uFillTx/>
                <a:latin typeface="Arial" panose="020B0604020202020204"/>
                <a:ea typeface="+mn-ea"/>
                <a:cs typeface="+mn-cs"/>
                <a:sym typeface="Arial" panose="020B0604020202020204" pitchFamily="34" charset="0"/>
              </a:rPr>
              <a:t>Pusat</a:t>
            </a:r>
            <a:r>
              <a:rPr kumimoji="0" lang="en-US" sz="900" b="0" i="0" u="none" strike="noStrike" kern="0" cap="none" spc="0" normalizeH="0" baseline="0" noProof="0" dirty="0">
                <a:ln>
                  <a:noFill/>
                </a:ln>
                <a:solidFill>
                  <a:schemeClr val="tx1"/>
                </a:solidFill>
                <a:effectLst/>
                <a:uLnTx/>
                <a:uFillTx/>
                <a:latin typeface="Arial" panose="020B0604020202020204"/>
                <a:ea typeface="+mn-ea"/>
                <a:cs typeface="+mn-cs"/>
                <a:sym typeface="Arial" panose="020B0604020202020204" pitchFamily="34" charset="0"/>
              </a:rPr>
              <a:t> </a:t>
            </a:r>
            <a:r>
              <a:rPr kumimoji="0" lang="en-US" sz="900" b="0" i="0" u="none" strike="noStrike" kern="0" cap="none" spc="0" normalizeH="0" baseline="0" noProof="0" dirty="0" err="1">
                <a:ln>
                  <a:noFill/>
                </a:ln>
                <a:solidFill>
                  <a:schemeClr val="tx1"/>
                </a:solidFill>
                <a:effectLst/>
                <a:uLnTx/>
                <a:uFillTx/>
                <a:latin typeface="Arial" panose="020B0604020202020204"/>
                <a:ea typeface="+mn-ea"/>
                <a:cs typeface="+mn-cs"/>
                <a:sym typeface="Arial" panose="020B0604020202020204" pitchFamily="34" charset="0"/>
              </a:rPr>
              <a:t>Kesehatan</a:t>
            </a:r>
            <a:r>
              <a:rPr kumimoji="0" lang="en-US" sz="900" b="0" i="0" u="none" strike="noStrike" kern="0" cap="none" spc="0" normalizeH="0" baseline="0" noProof="0" dirty="0">
                <a:ln>
                  <a:noFill/>
                </a:ln>
                <a:solidFill>
                  <a:schemeClr val="tx1"/>
                </a:solidFill>
                <a:effectLst/>
                <a:uLnTx/>
                <a:uFillTx/>
                <a:latin typeface="Arial" panose="020B0604020202020204"/>
                <a:ea typeface="+mn-ea"/>
                <a:cs typeface="+mn-cs"/>
                <a:sym typeface="Arial" panose="020B0604020202020204" pitchFamily="34" charset="0"/>
              </a:rPr>
              <a:t> </a:t>
            </a:r>
            <a:r>
              <a:rPr kumimoji="0" lang="en-US" sz="900" b="0" i="0" u="none" strike="noStrike" kern="0" cap="none" spc="0" normalizeH="0" baseline="0" noProof="0" dirty="0" err="1">
                <a:ln>
                  <a:noFill/>
                </a:ln>
                <a:solidFill>
                  <a:schemeClr val="tx1"/>
                </a:solidFill>
                <a:effectLst/>
                <a:uLnTx/>
                <a:uFillTx/>
                <a:latin typeface="Arial" panose="020B0604020202020204"/>
                <a:ea typeface="+mn-ea"/>
                <a:cs typeface="+mn-cs"/>
                <a:sym typeface="Arial" panose="020B0604020202020204" pitchFamily="34" charset="0"/>
              </a:rPr>
              <a:t>Masyarakat</a:t>
            </a:r>
            <a:r>
              <a:rPr kumimoji="0" lang="en-US" sz="900" b="0" i="0" u="none" strike="noStrike" kern="0" cap="none" spc="0" normalizeH="0" baseline="0" noProof="0" dirty="0">
                <a:ln>
                  <a:noFill/>
                </a:ln>
                <a:solidFill>
                  <a:schemeClr val="tx1"/>
                </a:solidFill>
                <a:effectLst/>
                <a:uLnTx/>
                <a:uFillTx/>
                <a:latin typeface="Arial" panose="020B0604020202020204"/>
                <a:ea typeface="+mn-ea"/>
                <a:cs typeface="+mn-cs"/>
                <a:sym typeface="Arial" panose="020B0604020202020204" pitchFamily="34" charset="0"/>
              </a:rPr>
              <a:t> </a:t>
            </a:r>
            <a:endParaRPr kumimoji="0" lang="en-US" sz="900" b="0" i="0" u="none" strike="noStrike" kern="0" cap="none" spc="0" normalizeH="0" baseline="0" noProof="0" dirty="0">
              <a:ln>
                <a:noFill/>
              </a:ln>
              <a:solidFill>
                <a:schemeClr val="tx1"/>
              </a:solidFill>
              <a:effectLst/>
              <a:uLnTx/>
              <a:uFillTx/>
              <a:latin typeface="Arial" panose="020B0604020202020204"/>
              <a:ea typeface="+mn-ea"/>
              <a:cs typeface="+mn-cs"/>
              <a:sym typeface="Arial" panose="020B0604020202020204" pitchFamily="34" charset="0"/>
            </a:endParaRPr>
          </a:p>
        </p:txBody>
      </p:sp>
      <p:pic>
        <p:nvPicPr>
          <p:cNvPr id="5" name="Content Placeholder 4" descr="IMG_3250"/>
          <p:cNvPicPr>
            <a:picLocks noChangeAspect="1"/>
          </p:cNvPicPr>
          <p:nvPr>
            <p:ph idx="1"/>
          </p:nvPr>
        </p:nvPicPr>
        <p:blipFill>
          <a:blip r:embed="rId1"/>
          <a:stretch>
            <a:fillRect/>
          </a:stretch>
        </p:blipFill>
        <p:spPr>
          <a:xfrm>
            <a:off x="6623050" y="1148715"/>
            <a:ext cx="2394585" cy="311467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35" y="205740"/>
            <a:ext cx="6119495" cy="857250"/>
          </a:xfrm>
        </p:spPr>
        <p:txBody>
          <a:bodyPr/>
          <a:p>
            <a:r>
              <a:rPr lang="en-US" sz="2400" b="1">
                <a:solidFill>
                  <a:srgbClr val="0070C0"/>
                </a:solidFill>
                <a:latin typeface="Comic Sans MS" panose="030F0702030302020204" charset="0"/>
                <a:cs typeface="Comic Sans MS" panose="030F0702030302020204" charset="0"/>
              </a:rPr>
              <a:t>URUTAN PELEPASAN APD Coverall </a:t>
            </a:r>
            <a:endParaRPr lang="en-US" sz="2400" b="1">
              <a:solidFill>
                <a:srgbClr val="0070C0"/>
              </a:solidFill>
              <a:latin typeface="Comic Sans MS" panose="030F0702030302020204" charset="0"/>
              <a:cs typeface="Comic Sans MS" panose="030F0702030302020204" charset="0"/>
            </a:endParaRPr>
          </a:p>
        </p:txBody>
      </p:sp>
      <p:sp>
        <p:nvSpPr>
          <p:cNvPr id="3" name="Content Placeholder 2"/>
          <p:cNvSpPr>
            <a:spLocks noGrp="1"/>
          </p:cNvSpPr>
          <p:nvPr>
            <p:ph sz="half" idx="1"/>
          </p:nvPr>
        </p:nvSpPr>
        <p:spPr>
          <a:xfrm>
            <a:off x="234315" y="1200150"/>
            <a:ext cx="5616575" cy="3039110"/>
          </a:xfrm>
        </p:spPr>
        <p:txBody>
          <a:bodyPr>
            <a:noAutofit/>
          </a:bodyPr>
          <a:p>
            <a:pPr marL="0" indent="0">
              <a:buNone/>
            </a:pPr>
            <a:r>
              <a:rPr lang="en-US" sz="1400">
                <a:latin typeface="Constantia" panose="02030602050306030303" charset="0"/>
                <a:cs typeface="Constantia" panose="02030602050306030303" charset="0"/>
              </a:rPr>
              <a:t>1. Masuk ke dalam ruang ganti APD</a:t>
            </a:r>
            <a:endParaRPr lang="en-US" sz="1400">
              <a:latin typeface="Constantia" panose="02030602050306030303" charset="0"/>
              <a:cs typeface="Constantia" panose="02030602050306030303" charset="0"/>
            </a:endParaRPr>
          </a:p>
          <a:p>
            <a:pPr marL="0" indent="0">
              <a:buNone/>
            </a:pPr>
            <a:r>
              <a:rPr lang="en-US" sz="1400">
                <a:latin typeface="Constantia" panose="02030602050306030303" charset="0"/>
                <a:cs typeface="Constantia" panose="02030602050306030303" charset="0"/>
              </a:rPr>
              <a:t>2. Pastikan tersedia tempat limbah infeksius </a:t>
            </a:r>
            <a:endParaRPr lang="en-US" sz="1400">
              <a:latin typeface="Constantia" panose="02030602050306030303" charset="0"/>
              <a:cs typeface="Constantia" panose="02030602050306030303" charset="0"/>
            </a:endParaRPr>
          </a:p>
          <a:p>
            <a:pPr marL="177165" indent="-177165">
              <a:buNone/>
            </a:pPr>
            <a:r>
              <a:rPr lang="en-US" sz="1400">
                <a:latin typeface="Constantia" panose="02030602050306030303" charset="0"/>
                <a:cs typeface="Constantia" panose="02030602050306030303" charset="0"/>
              </a:rPr>
              <a:t>3. Lepaskan </a:t>
            </a:r>
            <a:r>
              <a:rPr lang="en-US" sz="1400" b="1" u="sng">
                <a:latin typeface="Constantia" panose="02030602050306030303" charset="0"/>
                <a:cs typeface="Constantia" panose="02030602050306030303" charset="0"/>
              </a:rPr>
              <a:t>sarung tangan Panjang</a:t>
            </a:r>
            <a:r>
              <a:rPr lang="en-US" sz="1400">
                <a:latin typeface="Constantia" panose="02030602050306030303" charset="0"/>
                <a:cs typeface="Constantia" panose="02030602050306030303" charset="0"/>
              </a:rPr>
              <a:t> </a:t>
            </a:r>
            <a:endParaRPr lang="en-US" sz="1400">
              <a:latin typeface="Constantia" panose="02030602050306030303" charset="0"/>
              <a:cs typeface="Constantia" panose="02030602050306030303" charset="0"/>
            </a:endParaRPr>
          </a:p>
          <a:p>
            <a:pPr marL="177165" indent="-177165">
              <a:buNone/>
            </a:pPr>
            <a:r>
              <a:rPr lang="en-US" sz="1400">
                <a:latin typeface="Constantia" panose="02030602050306030303" charset="0"/>
                <a:cs typeface="Constantia" panose="02030602050306030303" charset="0"/>
              </a:rPr>
              <a:t>4.  lepaskan </a:t>
            </a:r>
            <a:r>
              <a:rPr lang="en-US" sz="1400" b="1" u="sng">
                <a:latin typeface="Constantia" panose="02030602050306030303" charset="0"/>
                <a:cs typeface="Constantia" panose="02030602050306030303" charset="0"/>
              </a:rPr>
              <a:t>sepatu boot</a:t>
            </a:r>
            <a:endParaRPr lang="en-US" sz="1400">
              <a:latin typeface="Constantia" panose="02030602050306030303" charset="0"/>
              <a:cs typeface="Constantia" panose="02030602050306030303" charset="0"/>
            </a:endParaRPr>
          </a:p>
          <a:p>
            <a:pPr marL="0" indent="0">
              <a:buNone/>
            </a:pPr>
            <a:r>
              <a:rPr lang="en-US" sz="1400">
                <a:latin typeface="Constantia" panose="02030602050306030303" charset="0"/>
                <a:cs typeface="Constantia" panose="02030602050306030303" charset="0"/>
              </a:rPr>
              <a:t>5.  Lakukan kebersihan tangan dengan cairan handrubs</a:t>
            </a:r>
            <a:endParaRPr lang="en-US" sz="1400">
              <a:latin typeface="Constantia" panose="02030602050306030303" charset="0"/>
              <a:cs typeface="Constantia" panose="02030602050306030303" charset="0"/>
            </a:endParaRPr>
          </a:p>
          <a:p>
            <a:pPr marL="177165" indent="-177165">
              <a:buNone/>
            </a:pPr>
            <a:r>
              <a:rPr lang="en-US" sz="1400">
                <a:latin typeface="Constantia" panose="02030602050306030303" charset="0"/>
                <a:cs typeface="Constantia" panose="02030602050306030303" charset="0"/>
              </a:rPr>
              <a:t>6. </a:t>
            </a:r>
            <a:r>
              <a:rPr lang="en-US" sz="1400" b="1" u="sng">
                <a:latin typeface="Constantia" panose="02030602050306030303" charset="0"/>
                <a:cs typeface="Constantia" panose="02030602050306030303" charset="0"/>
              </a:rPr>
              <a:t> Lepaskan (coverall)</a:t>
            </a:r>
            <a:r>
              <a:rPr lang="en-US" sz="1400">
                <a:latin typeface="Constantia" panose="02030602050306030303" charset="0"/>
                <a:cs typeface="Constantia" panose="02030602050306030303" charset="0"/>
              </a:rPr>
              <a:t> </a:t>
            </a:r>
            <a:endParaRPr lang="en-US" sz="1400">
              <a:latin typeface="Constantia" panose="02030602050306030303" charset="0"/>
              <a:cs typeface="Constantia" panose="02030602050306030303" charset="0"/>
            </a:endParaRPr>
          </a:p>
          <a:p>
            <a:pPr marL="154940" indent="-154940">
              <a:buNone/>
            </a:pPr>
            <a:r>
              <a:rPr lang="en-US" sz="1400">
                <a:latin typeface="Constantia" panose="02030602050306030303" charset="0"/>
                <a:cs typeface="Constantia" panose="02030602050306030303" charset="0"/>
              </a:rPr>
              <a:t>7.  Lepaskan pelindung kaki (cover shoes) kemudian gunakan sepatu/sendal tertutup yang bersih</a:t>
            </a:r>
            <a:endParaRPr lang="en-US" sz="1400">
              <a:latin typeface="Constantia" panose="02030602050306030303" charset="0"/>
              <a:cs typeface="Constantia" panose="02030602050306030303" charset="0"/>
            </a:endParaRPr>
          </a:p>
          <a:p>
            <a:pPr marL="166370" indent="-166370">
              <a:buNone/>
            </a:pPr>
            <a:r>
              <a:rPr lang="en-US" sz="1400">
                <a:latin typeface="Constantia" panose="02030602050306030303" charset="0"/>
                <a:cs typeface="Constantia" panose="02030602050306030303" charset="0"/>
              </a:rPr>
              <a:t>8.  Lakukan kebersihan tangan dengan handrun </a:t>
            </a:r>
            <a:endParaRPr lang="en-US" sz="1400">
              <a:latin typeface="Constantia" panose="02030602050306030303" charset="0"/>
              <a:cs typeface="Constantia" panose="02030602050306030303" charset="0"/>
            </a:endParaRPr>
          </a:p>
          <a:p>
            <a:pPr marL="177165" indent="-177165">
              <a:buNone/>
            </a:pPr>
            <a:r>
              <a:rPr lang="en-US" sz="1400">
                <a:latin typeface="Constantia" panose="02030602050306030303" charset="0"/>
                <a:cs typeface="Constantia" panose="02030602050306030303" charset="0"/>
              </a:rPr>
              <a:t>9. Buka kacamata (google)</a:t>
            </a:r>
            <a:endParaRPr lang="en-US" sz="1400">
              <a:latin typeface="Constantia" panose="02030602050306030303" charset="0"/>
              <a:cs typeface="Constantia" panose="02030602050306030303" charset="0"/>
            </a:endParaRPr>
          </a:p>
          <a:p>
            <a:pPr marL="188595" indent="-188595">
              <a:buNone/>
            </a:pPr>
            <a:r>
              <a:rPr lang="en-US" sz="1400">
                <a:latin typeface="Constantia" panose="02030602050306030303" charset="0"/>
                <a:cs typeface="Constantia" panose="02030602050306030303" charset="0"/>
              </a:rPr>
              <a:t>10.  Lepaskan masker N95 </a:t>
            </a:r>
            <a:endParaRPr lang="en-US" sz="1400">
              <a:latin typeface="Constantia" panose="02030602050306030303" charset="0"/>
              <a:cs typeface="Constantia" panose="02030602050306030303" charset="0"/>
            </a:endParaRPr>
          </a:p>
          <a:p>
            <a:pPr marL="188595" indent="-188595">
              <a:buNone/>
            </a:pPr>
            <a:r>
              <a:rPr lang="en-US" sz="1400">
                <a:latin typeface="Constantia" panose="02030602050306030303" charset="0"/>
                <a:cs typeface="Constantia" panose="02030602050306030303" charset="0"/>
              </a:rPr>
              <a:t>11. Cuci tangan dengan sabun dan air mengalir keringkan dengan tissue</a:t>
            </a:r>
            <a:endParaRPr lang="en-US" sz="1400">
              <a:latin typeface="Constantia" panose="02030602050306030303" charset="0"/>
              <a:cs typeface="Constantia" panose="02030602050306030303" charset="0"/>
            </a:endParaRPr>
          </a:p>
        </p:txBody>
      </p:sp>
      <p:pic>
        <p:nvPicPr>
          <p:cNvPr id="4" name="Content Placeholder 3"/>
          <p:cNvPicPr>
            <a:picLocks noChangeAspect="1"/>
          </p:cNvPicPr>
          <p:nvPr>
            <p:ph sz="half" idx="2"/>
          </p:nvPr>
        </p:nvPicPr>
        <p:blipFill>
          <a:blip r:embed="rId1"/>
          <a:srcRect l="43491" t="49119" r="30047" b="23972"/>
          <a:stretch>
            <a:fillRect/>
          </a:stretch>
        </p:blipFill>
        <p:spPr>
          <a:xfrm>
            <a:off x="6002020" y="1432560"/>
            <a:ext cx="3129915" cy="2807335"/>
          </a:xfrm>
          <a:prstGeom prst="rect">
            <a:avLst/>
          </a:prstGeom>
        </p:spPr>
      </p:pic>
      <p:sp>
        <p:nvSpPr>
          <p:cNvPr id="15" name="Text Box 14"/>
          <p:cNvSpPr txBox="1"/>
          <p:nvPr/>
        </p:nvSpPr>
        <p:spPr>
          <a:xfrm>
            <a:off x="635" y="4719320"/>
            <a:ext cx="3463290" cy="460375"/>
          </a:xfrm>
          <a:prstGeom prst="rect">
            <a:avLst/>
          </a:prstGeom>
          <a:noFill/>
        </p:spPr>
        <p:txBody>
          <a:bodyPr wrap="square" rtlCol="0">
            <a:spAutoFit/>
          </a:bodyPr>
          <a:p>
            <a:r>
              <a:rPr lang="en-US" sz="800">
                <a:solidFill>
                  <a:schemeClr val="bg1"/>
                </a:solidFill>
                <a:latin typeface="Californian FB" panose="0207040306080B030204" charset="0"/>
                <a:cs typeface="Californian FB" panose="0207040306080B030204" charset="0"/>
              </a:rPr>
              <a:t>SUMBER : BOOKLETPENGGUNAAN ALAT PELINDUNG DIRI </a:t>
            </a:r>
            <a:endParaRPr lang="en-US" sz="800">
              <a:solidFill>
                <a:schemeClr val="bg1"/>
              </a:solidFill>
              <a:latin typeface="Californian FB" panose="0207040306080B030204" charset="0"/>
              <a:cs typeface="Californian FB" panose="0207040306080B030204" charset="0"/>
            </a:endParaRPr>
          </a:p>
          <a:p>
            <a:r>
              <a:rPr lang="en-US" sz="800">
                <a:solidFill>
                  <a:schemeClr val="bg1"/>
                </a:solidFill>
                <a:latin typeface="Californian FB" panose="0207040306080B030204" charset="0"/>
                <a:cs typeface="Californian FB" panose="0207040306080B030204" charset="0"/>
              </a:rPr>
              <a:t>BAGI PETUGAS KESEHATAN DALAM PENANGANAN PASIEN COVID-19, HIPPII 2020</a:t>
            </a:r>
            <a:endParaRPr lang="en-US" sz="800">
              <a:solidFill>
                <a:schemeClr val="bg1"/>
              </a:solidFill>
              <a:latin typeface="Californian FB" panose="0207040306080B030204" charset="0"/>
              <a:cs typeface="Californian FB" panose="0207040306080B03020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32715" y="240030"/>
            <a:ext cx="5674995" cy="655320"/>
          </a:xfrm>
        </p:spPr>
        <p:txBody>
          <a:bodyPr/>
          <a:p>
            <a:r>
              <a:rPr lang="en-US" sz="3200" b="1">
                <a:solidFill>
                  <a:srgbClr val="0070C0"/>
                </a:solidFill>
                <a:latin typeface="Comic Sans MS" panose="030F0702030302020204" charset="0"/>
                <a:cs typeface="Comic Sans MS" panose="030F0702030302020204" charset="0"/>
              </a:rPr>
              <a:t>KESIMPULAN</a:t>
            </a:r>
            <a:endParaRPr lang="en-US" sz="3200" b="1">
              <a:solidFill>
                <a:srgbClr val="0070C0"/>
              </a:solidFill>
              <a:latin typeface="Comic Sans MS" panose="030F0702030302020204" charset="0"/>
              <a:cs typeface="Comic Sans MS" panose="030F0702030302020204" charset="0"/>
            </a:endParaRPr>
          </a:p>
        </p:txBody>
      </p:sp>
      <p:sp>
        <p:nvSpPr>
          <p:cNvPr id="5" name="Text Box 4"/>
          <p:cNvSpPr txBox="1"/>
          <p:nvPr/>
        </p:nvSpPr>
        <p:spPr>
          <a:xfrm>
            <a:off x="446405" y="1470660"/>
            <a:ext cx="8286115" cy="255333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p>
            <a:r>
              <a:rPr lang="en-US" sz="2000">
                <a:latin typeface="Constantia" panose="02030602050306030303" charset="0"/>
                <a:cs typeface="Constantia" panose="02030602050306030303" charset="0"/>
              </a:rPr>
              <a:t>1. Peran Puskesmas dalam pandemi covid-19 Deteksi, Prevensi dan Respon</a:t>
            </a:r>
            <a:endParaRPr lang="en-US" sz="2000">
              <a:latin typeface="Constantia" panose="02030602050306030303" charset="0"/>
              <a:cs typeface="Constantia" panose="02030602050306030303" charset="0"/>
            </a:endParaRPr>
          </a:p>
          <a:p>
            <a:pPr marL="243205" indent="-243205"/>
            <a:r>
              <a:rPr lang="en-US" sz="2000">
                <a:latin typeface="Constantia" panose="02030602050306030303" charset="0"/>
                <a:cs typeface="Constantia" panose="02030602050306030303" charset="0"/>
              </a:rPr>
              <a:t>2. Pukesmas dalam menjalankan perannya bekerjasama dengan Lintas Sektoral dan selalu berkoordinasi dengan Dinas Kesehatan Kabupaten</a:t>
            </a:r>
            <a:endParaRPr lang="en-US" sz="2000">
              <a:latin typeface="Constantia" panose="02030602050306030303" charset="0"/>
              <a:cs typeface="Constantia" panose="02030602050306030303" charset="0"/>
            </a:endParaRPr>
          </a:p>
          <a:p>
            <a:pPr marL="255270" indent="-255270"/>
            <a:r>
              <a:rPr lang="en-US" sz="2000">
                <a:latin typeface="Constantia" panose="02030602050306030303" charset="0"/>
                <a:cs typeface="Constantia" panose="02030602050306030303" charset="0"/>
              </a:rPr>
              <a:t>3. Program Pencegahan dan Pengendalian Infeksi covid-19 sangat ditekankan untuk mencegah penularan pada pasien petugas dan lingkungan</a:t>
            </a:r>
            <a:endParaRPr lang="en-US" sz="2000">
              <a:latin typeface="Constantia" panose="02030602050306030303" charset="0"/>
              <a:cs typeface="Constantia" panose="02030602050306030303" charset="0"/>
            </a:endParaRPr>
          </a:p>
          <a:p>
            <a:pPr marL="278765" indent="-278765"/>
            <a:r>
              <a:rPr lang="en-US" sz="2000">
                <a:latin typeface="Constantia" panose="02030602050306030303" charset="0"/>
                <a:cs typeface="Constantia" panose="02030602050306030303" charset="0"/>
              </a:rPr>
              <a:t>4. Penggunaan APD disesuaikan dengan resiko pajanan dan harus dangat berhati hati pada saat pengunaan dan pelepasannya</a:t>
            </a:r>
            <a:endParaRPr lang="en-US" sz="2000">
              <a:latin typeface="Constantia" panose="02030602050306030303" charset="0"/>
              <a:cs typeface="Constantia" panose="02030602050306030303"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05740"/>
            <a:ext cx="5550535" cy="512445"/>
          </a:xfrm>
        </p:spPr>
        <p:txBody>
          <a:bodyPr>
            <a:normAutofit fontScale="90000"/>
          </a:bodyPr>
          <a:p>
            <a:r>
              <a:rPr lang="en-US" sz="2800" b="1">
                <a:solidFill>
                  <a:srgbClr val="0070C0"/>
                </a:solidFill>
                <a:latin typeface="Comic Sans MS" panose="030F0702030302020204" charset="0"/>
                <a:cs typeface="Comic Sans MS" panose="030F0702030302020204" charset="0"/>
              </a:rPr>
              <a:t>REFERENSI</a:t>
            </a:r>
            <a:endParaRPr lang="en-US" sz="2800" b="1">
              <a:solidFill>
                <a:srgbClr val="0070C0"/>
              </a:solidFill>
              <a:latin typeface="Comic Sans MS" panose="030F0702030302020204" charset="0"/>
              <a:cs typeface="Comic Sans MS" panose="030F0702030302020204" charset="0"/>
            </a:endParaRPr>
          </a:p>
        </p:txBody>
      </p:sp>
      <p:sp>
        <p:nvSpPr>
          <p:cNvPr id="18" name="Rectangle 17"/>
          <p:cNvSpPr/>
          <p:nvPr/>
        </p:nvSpPr>
        <p:spPr>
          <a:xfrm>
            <a:off x="457200" y="1459865"/>
            <a:ext cx="7495540" cy="3331210"/>
          </a:xfrm>
          <a:prstGeom prst="rect">
            <a:avLst/>
          </a:prstGeom>
        </p:spPr>
        <p:style>
          <a:lnRef idx="1">
            <a:schemeClr val="accent1"/>
          </a:lnRef>
          <a:fillRef idx="2">
            <a:schemeClr val="accent1"/>
          </a:fillRef>
          <a:effectRef idx="1">
            <a:schemeClr val="accent1"/>
          </a:effectRef>
          <a:fontRef idx="minor">
            <a:schemeClr val="dk1"/>
          </a:fontRef>
        </p:style>
        <p:txBody>
          <a:bodyPr anchor="ctr"/>
          <a:p>
            <a:pPr marL="0" marR="0" lvl="0" indent="0" algn="l" defTabSz="914400" rtl="0" eaLnBrk="0" fontAlgn="base" latinLnBrk="0" hangingPunct="0">
              <a:lnSpc>
                <a:spcPct val="150000"/>
              </a:lnSpc>
              <a:spcBef>
                <a:spcPct val="0"/>
              </a:spcBef>
              <a:spcAft>
                <a:spcPct val="0"/>
              </a:spcAft>
              <a:buClrTx/>
              <a:buSzTx/>
              <a:buFontTx/>
              <a:buNone/>
              <a:defRPr/>
            </a:pPr>
            <a:r>
              <a:rPr kumimoji="0" lang="en-US" sz="1400" b="0" i="0" u="none" strike="noStrike" kern="0" cap="none" spc="0" normalizeH="0" baseline="0" noProof="0" dirty="0" err="1">
                <a:ln>
                  <a:noFill/>
                </a:ln>
                <a:solidFill>
                  <a:schemeClr val="tx1"/>
                </a:solidFill>
                <a:effectLst/>
                <a:uLnTx/>
                <a:uFillTx/>
                <a:latin typeface="Comic Sans MS" panose="030F0702030302020204" charset="0"/>
                <a:ea typeface="+mn-ea"/>
                <a:cs typeface="Comic Sans MS" panose="030F0702030302020204" charset="0"/>
                <a:sym typeface="Arial" panose="020B0604020202020204" pitchFamily="34" charset="0"/>
              </a:rPr>
              <a:t>1.  Permenkes</a:t>
            </a:r>
            <a:r>
              <a:rPr kumimoji="0" lang="en-US" sz="1400" b="0" i="0" u="none" strike="noStrike" kern="0" cap="none" spc="0" normalizeH="0" baseline="0" noProof="0" dirty="0">
                <a:ln>
                  <a:noFill/>
                </a:ln>
                <a:solidFill>
                  <a:schemeClr val="tx1"/>
                </a:solidFill>
                <a:effectLst/>
                <a:uLnTx/>
                <a:uFillTx/>
                <a:latin typeface="Comic Sans MS" panose="030F0702030302020204" charset="0"/>
                <a:ea typeface="+mn-ea"/>
                <a:cs typeface="Comic Sans MS" panose="030F0702030302020204" charset="0"/>
                <a:sym typeface="Arial" panose="020B0604020202020204" pitchFamily="34" charset="0"/>
              </a:rPr>
              <a:t> </a:t>
            </a:r>
            <a:r>
              <a:rPr kumimoji="0" lang="en-US" sz="1400" b="0" i="0" u="none" strike="noStrike" kern="0" cap="none" spc="0" normalizeH="0" baseline="0" noProof="0" dirty="0" smtClean="0">
                <a:ln>
                  <a:noFill/>
                </a:ln>
                <a:solidFill>
                  <a:schemeClr val="tx1"/>
                </a:solidFill>
                <a:effectLst/>
                <a:uLnTx/>
                <a:uFillTx/>
                <a:latin typeface="Comic Sans MS" panose="030F0702030302020204" charset="0"/>
                <a:ea typeface="+mn-ea"/>
                <a:cs typeface="Comic Sans MS" panose="030F0702030302020204" charset="0"/>
                <a:sym typeface="Arial" panose="020B0604020202020204" pitchFamily="34" charset="0"/>
              </a:rPr>
              <a:t>No.43 </a:t>
            </a:r>
            <a:r>
              <a:rPr kumimoji="0" lang="en-US" sz="1400" b="0" i="0" u="none" strike="noStrike" kern="0" cap="none" spc="0" normalizeH="0" baseline="0" noProof="0" dirty="0" err="1">
                <a:ln>
                  <a:noFill/>
                </a:ln>
                <a:solidFill>
                  <a:schemeClr val="tx1"/>
                </a:solidFill>
                <a:effectLst/>
                <a:uLnTx/>
                <a:uFillTx/>
                <a:latin typeface="Comic Sans MS" panose="030F0702030302020204" charset="0"/>
                <a:ea typeface="+mn-ea"/>
                <a:cs typeface="Comic Sans MS" panose="030F0702030302020204" charset="0"/>
                <a:sym typeface="Arial" panose="020B0604020202020204" pitchFamily="34" charset="0"/>
              </a:rPr>
              <a:t>Tahun</a:t>
            </a:r>
            <a:r>
              <a:rPr kumimoji="0" lang="en-US" sz="1400" b="0" i="0" u="none" strike="noStrike" kern="0" cap="none" spc="0" normalizeH="0" baseline="0" noProof="0" dirty="0">
                <a:ln>
                  <a:noFill/>
                </a:ln>
                <a:solidFill>
                  <a:schemeClr val="tx1"/>
                </a:solidFill>
                <a:effectLst/>
                <a:uLnTx/>
                <a:uFillTx/>
                <a:latin typeface="Comic Sans MS" panose="030F0702030302020204" charset="0"/>
                <a:ea typeface="+mn-ea"/>
                <a:cs typeface="Comic Sans MS" panose="030F0702030302020204" charset="0"/>
                <a:sym typeface="Arial" panose="020B0604020202020204" pitchFamily="34" charset="0"/>
              </a:rPr>
              <a:t> 2019 </a:t>
            </a:r>
            <a:r>
              <a:rPr kumimoji="0" lang="en-US" sz="1400" b="0" i="0" u="none" strike="noStrike" kern="0" cap="none" spc="0" normalizeH="0" baseline="0" noProof="0" dirty="0" err="1">
                <a:ln>
                  <a:noFill/>
                </a:ln>
                <a:solidFill>
                  <a:schemeClr val="tx1"/>
                </a:solidFill>
                <a:effectLst/>
                <a:uLnTx/>
                <a:uFillTx/>
                <a:latin typeface="Comic Sans MS" panose="030F0702030302020204" charset="0"/>
                <a:ea typeface="+mn-ea"/>
                <a:cs typeface="Comic Sans MS" panose="030F0702030302020204" charset="0"/>
                <a:sym typeface="Arial" panose="020B0604020202020204" pitchFamily="34" charset="0"/>
              </a:rPr>
              <a:t>tentang</a:t>
            </a:r>
            <a:r>
              <a:rPr kumimoji="0" lang="en-US" sz="1400" b="0" i="0" u="none" strike="noStrike" kern="0" cap="none" spc="0" normalizeH="0" baseline="0" noProof="0" dirty="0">
                <a:ln>
                  <a:noFill/>
                </a:ln>
                <a:solidFill>
                  <a:schemeClr val="tx1"/>
                </a:solidFill>
                <a:effectLst/>
                <a:uLnTx/>
                <a:uFillTx/>
                <a:latin typeface="Comic Sans MS" panose="030F0702030302020204" charset="0"/>
                <a:ea typeface="+mn-ea"/>
                <a:cs typeface="Comic Sans MS" panose="030F0702030302020204" charset="0"/>
                <a:sym typeface="Arial" panose="020B0604020202020204" pitchFamily="34" charset="0"/>
              </a:rPr>
              <a:t> </a:t>
            </a:r>
            <a:r>
              <a:rPr kumimoji="0" lang="en-US" sz="1400" b="0" i="0" u="none" strike="noStrike" kern="0" cap="none" spc="0" normalizeH="0" baseline="0" noProof="0" dirty="0" err="1">
                <a:ln>
                  <a:noFill/>
                </a:ln>
                <a:solidFill>
                  <a:schemeClr val="tx1"/>
                </a:solidFill>
                <a:effectLst/>
                <a:uLnTx/>
                <a:uFillTx/>
                <a:latin typeface="Comic Sans MS" panose="030F0702030302020204" charset="0"/>
                <a:ea typeface="+mn-ea"/>
                <a:cs typeface="Comic Sans MS" panose="030F0702030302020204" charset="0"/>
                <a:sym typeface="Arial" panose="020B0604020202020204" pitchFamily="34" charset="0"/>
              </a:rPr>
              <a:t>Pusat</a:t>
            </a:r>
            <a:r>
              <a:rPr kumimoji="0" lang="en-US" sz="1400" b="0" i="0" u="none" strike="noStrike" kern="0" cap="none" spc="0" normalizeH="0" baseline="0" noProof="0" dirty="0">
                <a:ln>
                  <a:noFill/>
                </a:ln>
                <a:solidFill>
                  <a:schemeClr val="tx1"/>
                </a:solidFill>
                <a:effectLst/>
                <a:uLnTx/>
                <a:uFillTx/>
                <a:latin typeface="Comic Sans MS" panose="030F0702030302020204" charset="0"/>
                <a:ea typeface="+mn-ea"/>
                <a:cs typeface="Comic Sans MS" panose="030F0702030302020204" charset="0"/>
                <a:sym typeface="Arial" panose="020B0604020202020204" pitchFamily="34" charset="0"/>
              </a:rPr>
              <a:t> </a:t>
            </a:r>
            <a:r>
              <a:rPr kumimoji="0" lang="en-US" sz="1400" b="0" i="0" u="none" strike="noStrike" kern="0" cap="none" spc="0" normalizeH="0" baseline="0" noProof="0" dirty="0" err="1">
                <a:ln>
                  <a:noFill/>
                </a:ln>
                <a:solidFill>
                  <a:schemeClr val="tx1"/>
                </a:solidFill>
                <a:effectLst/>
                <a:uLnTx/>
                <a:uFillTx/>
                <a:latin typeface="Comic Sans MS" panose="030F0702030302020204" charset="0"/>
                <a:ea typeface="+mn-ea"/>
                <a:cs typeface="Comic Sans MS" panose="030F0702030302020204" charset="0"/>
                <a:sym typeface="Arial" panose="020B0604020202020204" pitchFamily="34" charset="0"/>
              </a:rPr>
              <a:t>Kesehatan</a:t>
            </a:r>
            <a:r>
              <a:rPr kumimoji="0" lang="en-US" sz="1400" b="0" i="0" u="none" strike="noStrike" kern="0" cap="none" spc="0" normalizeH="0" baseline="0" noProof="0" dirty="0">
                <a:ln>
                  <a:noFill/>
                </a:ln>
                <a:solidFill>
                  <a:schemeClr val="tx1"/>
                </a:solidFill>
                <a:effectLst/>
                <a:uLnTx/>
                <a:uFillTx/>
                <a:latin typeface="Comic Sans MS" panose="030F0702030302020204" charset="0"/>
                <a:ea typeface="+mn-ea"/>
                <a:cs typeface="Comic Sans MS" panose="030F0702030302020204" charset="0"/>
                <a:sym typeface="Arial" panose="020B0604020202020204" pitchFamily="34" charset="0"/>
              </a:rPr>
              <a:t> </a:t>
            </a:r>
            <a:r>
              <a:rPr kumimoji="0" lang="en-US" sz="1400" b="0" i="0" u="none" strike="noStrike" kern="0" cap="none" spc="0" normalizeH="0" baseline="0" noProof="0" dirty="0" err="1">
                <a:ln>
                  <a:noFill/>
                </a:ln>
                <a:solidFill>
                  <a:schemeClr val="tx1"/>
                </a:solidFill>
                <a:effectLst/>
                <a:uLnTx/>
                <a:uFillTx/>
                <a:latin typeface="Comic Sans MS" panose="030F0702030302020204" charset="0"/>
                <a:ea typeface="+mn-ea"/>
                <a:cs typeface="Comic Sans MS" panose="030F0702030302020204" charset="0"/>
                <a:sym typeface="Arial" panose="020B0604020202020204" pitchFamily="34" charset="0"/>
              </a:rPr>
              <a:t>Masyarakat</a:t>
            </a:r>
            <a:endParaRPr kumimoji="0" lang="en-US" sz="1400" b="0" i="0" u="none" strike="noStrike" kern="0" cap="none" spc="0" normalizeH="0" baseline="0" noProof="0" dirty="0" err="1">
              <a:ln>
                <a:noFill/>
              </a:ln>
              <a:solidFill>
                <a:schemeClr val="tx1"/>
              </a:solidFill>
              <a:effectLst/>
              <a:uLnTx/>
              <a:uFillTx/>
              <a:latin typeface="Comic Sans MS" panose="030F0702030302020204" charset="0"/>
              <a:ea typeface="+mn-ea"/>
              <a:cs typeface="Comic Sans MS" panose="030F0702030302020204" charset="0"/>
              <a:sym typeface="Arial" panose="020B0604020202020204" pitchFamily="34" charset="0"/>
            </a:endParaRPr>
          </a:p>
          <a:p>
            <a:pPr marL="196850" marR="0" lvl="0" indent="-196850" algn="l" defTabSz="914400" rtl="0" eaLnBrk="0" fontAlgn="base" latinLnBrk="0" hangingPunct="0">
              <a:lnSpc>
                <a:spcPct val="150000"/>
              </a:lnSpc>
              <a:spcBef>
                <a:spcPct val="0"/>
              </a:spcBef>
              <a:spcAft>
                <a:spcPct val="0"/>
              </a:spcAft>
              <a:buClrTx/>
              <a:buSzTx/>
              <a:buFontTx/>
              <a:buNone/>
              <a:defRPr/>
            </a:pPr>
            <a:r>
              <a:rPr kumimoji="0" lang="en-US" sz="1400" b="0" i="0" u="none" strike="noStrike" kern="0" cap="none" spc="0" normalizeH="0" baseline="0" noProof="0" dirty="0" err="1">
                <a:ln>
                  <a:noFill/>
                </a:ln>
                <a:solidFill>
                  <a:schemeClr val="tx1"/>
                </a:solidFill>
                <a:effectLst/>
                <a:uLnTx/>
                <a:uFillTx/>
                <a:latin typeface="Comic Sans MS" panose="030F0702030302020204" charset="0"/>
                <a:ea typeface="+mn-ea"/>
                <a:cs typeface="Comic Sans MS" panose="030F0702030302020204" charset="0"/>
                <a:sym typeface="Arial" panose="020B0604020202020204" pitchFamily="34" charset="0"/>
              </a:rPr>
              <a:t>2. </a:t>
            </a:r>
            <a:r>
              <a:rPr lang="en-US" sz="1400" kern="0" noProof="0" dirty="0" err="1">
                <a:ln>
                  <a:noFill/>
                </a:ln>
                <a:effectLst/>
                <a:uLnTx/>
                <a:uFillTx/>
                <a:latin typeface="Comic Sans MS" panose="030F0702030302020204" charset="0"/>
                <a:cs typeface="Comic Sans MS" panose="030F0702030302020204" charset="0"/>
                <a:sym typeface="Arial" panose="020B0604020202020204" pitchFamily="34" charset="0"/>
              </a:rPr>
              <a:t>PMK No 27 tahun 2017, Pedoman Pencegahan dan Pengendalian Infeksi, Kemenkes tahun 2017</a:t>
            </a:r>
            <a:endParaRPr lang="en-US" sz="1400" kern="0" noProof="0" dirty="0" err="1">
              <a:ln>
                <a:noFill/>
              </a:ln>
              <a:effectLst/>
              <a:uLnTx/>
              <a:uFillTx/>
              <a:latin typeface="Comic Sans MS" panose="030F0702030302020204" charset="0"/>
              <a:cs typeface="Comic Sans MS" panose="030F0702030302020204" charset="0"/>
              <a:sym typeface="Arial" panose="020B0604020202020204" pitchFamily="34" charset="0"/>
            </a:endParaRPr>
          </a:p>
          <a:p>
            <a:pPr marL="184785" marR="0" lvl="0" indent="-184785" algn="l" defTabSz="914400" rtl="0" eaLnBrk="0" fontAlgn="base" latinLnBrk="0" hangingPunct="0">
              <a:lnSpc>
                <a:spcPct val="150000"/>
              </a:lnSpc>
              <a:spcBef>
                <a:spcPct val="0"/>
              </a:spcBef>
              <a:spcAft>
                <a:spcPct val="0"/>
              </a:spcAft>
              <a:buClrTx/>
              <a:buSzTx/>
              <a:buFontTx/>
              <a:buNone/>
              <a:defRPr/>
            </a:pPr>
            <a:r>
              <a:rPr lang="en-US" sz="1400" kern="0" noProof="0" dirty="0" err="1">
                <a:ln>
                  <a:noFill/>
                </a:ln>
                <a:effectLst/>
                <a:uLnTx/>
                <a:uFillTx/>
                <a:latin typeface="Comic Sans MS" panose="030F0702030302020204" charset="0"/>
                <a:cs typeface="Comic Sans MS" panose="030F0702030302020204" charset="0"/>
                <a:sym typeface="Arial" panose="020B0604020202020204" pitchFamily="34" charset="0"/>
              </a:rPr>
              <a:t>3. Revisi ke 4, Pedoman Pencegahan dan Pengendalian Coronavirus (Covid-19) disease, Kemkes 2020</a:t>
            </a:r>
            <a:endParaRPr kumimoji="0" lang="en-US" sz="1400" b="0" i="0" u="none" strike="noStrike" kern="0" cap="none" spc="0" normalizeH="0" baseline="0" noProof="0" dirty="0" err="1">
              <a:ln>
                <a:noFill/>
              </a:ln>
              <a:solidFill>
                <a:schemeClr val="tx1"/>
              </a:solidFill>
              <a:effectLst/>
              <a:uLnTx/>
              <a:uFillTx/>
              <a:latin typeface="Comic Sans MS" panose="030F0702030302020204" charset="0"/>
              <a:ea typeface="+mn-ea"/>
              <a:cs typeface="Comic Sans MS" panose="030F0702030302020204" charset="0"/>
              <a:sym typeface="Arial" panose="020B0604020202020204" pitchFamily="34" charset="0"/>
            </a:endParaRPr>
          </a:p>
          <a:p>
            <a:pPr marL="232410" marR="0" lvl="0" indent="-232410" algn="l" defTabSz="914400" rtl="0" eaLnBrk="0" fontAlgn="base" latinLnBrk="0" hangingPunct="0">
              <a:lnSpc>
                <a:spcPct val="150000"/>
              </a:lnSpc>
              <a:spcBef>
                <a:spcPct val="0"/>
              </a:spcBef>
              <a:spcAft>
                <a:spcPct val="0"/>
              </a:spcAft>
              <a:buClrTx/>
              <a:buSzTx/>
              <a:buFontTx/>
              <a:buNone/>
              <a:defRPr/>
            </a:pPr>
            <a:r>
              <a:rPr lang="en-US" sz="1400" kern="0" noProof="0" dirty="0" err="1">
                <a:ln>
                  <a:noFill/>
                </a:ln>
                <a:effectLst/>
                <a:uLnTx/>
                <a:uFillTx/>
                <a:latin typeface="Comic Sans MS" panose="030F0702030302020204" charset="0"/>
                <a:cs typeface="Comic Sans MS" panose="030F0702030302020204" charset="0"/>
                <a:sym typeface="Arial" panose="020B0604020202020204" pitchFamily="34" charset="0"/>
              </a:rPr>
              <a:t>4. Petunjuk Tehnis Alat Pelindung Diri (APD) dalam menghadapi Wabah Covid-19. Kemkes 2020</a:t>
            </a:r>
            <a:endParaRPr lang="en-US" sz="1400" kern="0" noProof="0" dirty="0" err="1">
              <a:ln>
                <a:noFill/>
              </a:ln>
              <a:effectLst/>
              <a:uLnTx/>
              <a:uFillTx/>
              <a:latin typeface="Comic Sans MS" panose="030F0702030302020204" charset="0"/>
              <a:cs typeface="Comic Sans MS" panose="030F0702030302020204" charset="0"/>
              <a:sym typeface="Arial" panose="020B0604020202020204" pitchFamily="34" charset="0"/>
            </a:endParaRPr>
          </a:p>
          <a:p>
            <a:pPr marL="244475" marR="0" lvl="0" indent="-244475" algn="l" defTabSz="914400" rtl="0" eaLnBrk="0" fontAlgn="base" latinLnBrk="0" hangingPunct="0">
              <a:lnSpc>
                <a:spcPct val="150000"/>
              </a:lnSpc>
              <a:spcBef>
                <a:spcPct val="0"/>
              </a:spcBef>
              <a:spcAft>
                <a:spcPct val="0"/>
              </a:spcAft>
              <a:buClrTx/>
              <a:buSzTx/>
              <a:buFontTx/>
              <a:buNone/>
              <a:defRPr/>
            </a:pPr>
            <a:r>
              <a:rPr lang="en-US" sz="1400" kern="0" noProof="0" dirty="0" err="1">
                <a:ln>
                  <a:noFill/>
                </a:ln>
                <a:effectLst/>
                <a:uLnTx/>
                <a:uFillTx/>
                <a:latin typeface="Comic Sans MS" panose="030F0702030302020204" charset="0"/>
                <a:cs typeface="Comic Sans MS" panose="030F0702030302020204" charset="0"/>
                <a:sym typeface="Arial" panose="020B0604020202020204" pitchFamily="34" charset="0"/>
              </a:rPr>
              <a:t>5. Booklet, Penggunaan Alat Pelindung Diri Bagi Petugas Kesehatan Dalam Penanganan Pasien Covid-19, HIPPII 2020</a:t>
            </a:r>
            <a:endParaRPr kumimoji="0" lang="en-US" sz="1400" b="0" i="0" u="none" strike="noStrike" kern="0" cap="none" spc="0" normalizeH="0" baseline="0" noProof="0" dirty="0" err="1">
              <a:ln>
                <a:noFill/>
              </a:ln>
              <a:solidFill>
                <a:schemeClr val="tx1"/>
              </a:solidFill>
              <a:effectLst/>
              <a:uLnTx/>
              <a:uFillTx/>
              <a:latin typeface="Comic Sans MS" panose="030F0702030302020204" charset="0"/>
              <a:ea typeface="+mn-ea"/>
              <a:cs typeface="Comic Sans MS" panose="030F0702030302020204" charset="0"/>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defRPr/>
            </a:pPr>
            <a:r>
              <a:rPr lang="en-US" sz="1400" kern="0" noProof="0" dirty="0">
                <a:ln>
                  <a:noFill/>
                </a:ln>
                <a:effectLst/>
                <a:uLnTx/>
                <a:uFillTx/>
                <a:latin typeface="Comic Sans MS" panose="030F0702030302020204" charset="0"/>
                <a:cs typeface="Comic Sans MS" panose="030F0702030302020204" charset="0"/>
                <a:sym typeface="Arial" panose="020B0604020202020204" pitchFamily="34" charset="0"/>
              </a:rPr>
              <a:t>6. </a:t>
            </a:r>
            <a:r>
              <a:rPr kumimoji="0" lang="en-US" sz="1400" b="0" i="0" u="none" strike="noStrike" kern="0" cap="none" spc="0" normalizeH="0" baseline="0" noProof="0" dirty="0" err="1">
                <a:ln>
                  <a:noFill/>
                </a:ln>
                <a:solidFill>
                  <a:schemeClr val="tx1"/>
                </a:solidFill>
                <a:effectLst/>
                <a:uLnTx/>
                <a:uFillTx/>
                <a:latin typeface="Comic Sans MS" panose="030F0702030302020204" charset="0"/>
                <a:ea typeface="+mn-ea"/>
                <a:cs typeface="Comic Sans MS" panose="030F0702030302020204" charset="0"/>
                <a:sym typeface="Arial" panose="020B0604020202020204" pitchFamily="34" charset="0"/>
              </a:rPr>
              <a:t>Alat pelindung diri Tinjauan Konsep dasar, Perdalin Kota Praja 2020</a:t>
            </a:r>
            <a:endParaRPr kumimoji="0" lang="en-US" sz="1400" b="0" i="0" u="none" strike="noStrike" kern="0" cap="none" spc="0" normalizeH="0" baseline="0" noProof="0" dirty="0" err="1">
              <a:ln>
                <a:noFill/>
              </a:ln>
              <a:solidFill>
                <a:schemeClr val="tx1"/>
              </a:solidFill>
              <a:effectLst/>
              <a:uLnTx/>
              <a:uFillTx/>
              <a:latin typeface="Comic Sans MS" panose="030F0702030302020204" charset="0"/>
              <a:ea typeface="+mn-ea"/>
              <a:cs typeface="Comic Sans MS" panose="030F0702030302020204" charset="0"/>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sz="1400" b="0" i="0" u="none" strike="noStrike" kern="0" cap="none" spc="0" normalizeH="0" baseline="0" noProof="0" dirty="0">
                <a:ln>
                  <a:noFill/>
                </a:ln>
                <a:solidFill>
                  <a:schemeClr val="tx1"/>
                </a:solidFill>
                <a:effectLst/>
                <a:uLnTx/>
                <a:uFillTx/>
                <a:latin typeface="Comic Sans MS" panose="030F0702030302020204" charset="0"/>
                <a:ea typeface="+mn-ea"/>
                <a:cs typeface="Comic Sans MS" panose="030F0702030302020204" charset="0"/>
                <a:sym typeface="Arial" panose="020B0604020202020204" pitchFamily="34" charset="0"/>
              </a:rPr>
              <a:t> </a:t>
            </a:r>
            <a:endParaRPr kumimoji="0" lang="en-US" sz="1400" b="0" i="0" u="none" strike="noStrike" kern="0" cap="none" spc="0" normalizeH="0" baseline="0" noProof="0" dirty="0">
              <a:ln>
                <a:noFill/>
              </a:ln>
              <a:solidFill>
                <a:schemeClr val="tx1"/>
              </a:solidFill>
              <a:effectLst/>
              <a:uLnTx/>
              <a:uFillTx/>
              <a:latin typeface="Comic Sans MS" panose="030F0702030302020204" charset="0"/>
              <a:ea typeface="+mn-ea"/>
              <a:cs typeface="Comic Sans MS" panose="030F0702030302020204" charset="0"/>
              <a:sym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 Box 4"/>
          <p:cNvSpPr txBox="1"/>
          <p:nvPr/>
        </p:nvSpPr>
        <p:spPr>
          <a:xfrm>
            <a:off x="801370" y="1504315"/>
            <a:ext cx="7075170" cy="3046095"/>
          </a:xfrm>
          <a:prstGeom prst="rect">
            <a:avLst/>
          </a:prstGeom>
          <a:noFill/>
        </p:spPr>
        <p:txBody>
          <a:bodyPr wrap="square" rtlCol="0" anchor="t">
            <a:spAutoFit/>
          </a:bodyPr>
          <a:p>
            <a:pPr algn="ctr"/>
            <a:r>
              <a:rPr lang="en-US" sz="2400" b="1" dirty="0" err="1">
                <a:ln w="13462">
                  <a:solidFill>
                    <a:schemeClr val="bg1"/>
                  </a:solidFill>
                  <a:prstDash val="solid"/>
                </a:ln>
                <a:effectLst>
                  <a:outerShdw dist="38100" dir="2700000" algn="bl" rotWithShape="0">
                    <a:schemeClr val="accent5"/>
                  </a:outerShdw>
                </a:effectLst>
                <a:latin typeface="Comic Sans MS" panose="030F0702030302020204" charset="0"/>
                <a:cs typeface="Comic Sans MS" panose="030F0702030302020204" charset="0"/>
                <a:sym typeface="+mn-ea"/>
              </a:rPr>
              <a:t>Selamat</a:t>
            </a:r>
            <a:r>
              <a:rPr lang="en-US" sz="2400" b="1" dirty="0">
                <a:ln w="13462">
                  <a:solidFill>
                    <a:schemeClr val="bg1"/>
                  </a:solidFill>
                  <a:prstDash val="solid"/>
                </a:ln>
                <a:solidFill>
                  <a:srgbClr val="FF0000"/>
                </a:solidFill>
                <a:effectLst>
                  <a:outerShdw dist="38100" dir="2700000" algn="bl" rotWithShape="0">
                    <a:schemeClr val="accent5"/>
                  </a:outerShdw>
                </a:effectLst>
                <a:latin typeface="Comic Sans MS" panose="030F0702030302020204" charset="0"/>
                <a:cs typeface="Comic Sans MS" panose="030F0702030302020204" charset="0"/>
                <a:sym typeface="+mn-ea"/>
              </a:rPr>
              <a:t> BERTUGAS</a:t>
            </a:r>
            <a:endParaRPr lang="en-US" sz="2400" b="1" cap="none" spc="0" dirty="0">
              <a:ln w="13462">
                <a:solidFill>
                  <a:schemeClr val="bg1"/>
                </a:solidFill>
                <a:prstDash val="solid"/>
              </a:ln>
              <a:solidFill>
                <a:srgbClr val="FF0000"/>
              </a:solidFill>
              <a:effectLst>
                <a:outerShdw dist="38100" dir="2700000" algn="bl" rotWithShape="0">
                  <a:schemeClr val="accent5"/>
                </a:outerShdw>
              </a:effectLst>
              <a:latin typeface="Comic Sans MS" panose="030F0702030302020204" charset="0"/>
              <a:cs typeface="Comic Sans MS" panose="030F0702030302020204" charset="0"/>
            </a:endParaRPr>
          </a:p>
          <a:p>
            <a:pPr algn="ctr"/>
            <a:r>
              <a:rPr lang="en-US" sz="2400" b="1" dirty="0" err="1">
                <a:ln w="13462">
                  <a:solidFill>
                    <a:schemeClr val="bg1"/>
                  </a:solidFill>
                  <a:prstDash val="solid"/>
                </a:ln>
                <a:effectLst>
                  <a:outerShdw dist="38100" dir="2700000" algn="bl" rotWithShape="0">
                    <a:schemeClr val="accent5"/>
                  </a:outerShdw>
                </a:effectLst>
                <a:latin typeface="Comic Sans MS" panose="030F0702030302020204" charset="0"/>
                <a:cs typeface="Comic Sans MS" panose="030F0702030302020204" charset="0"/>
                <a:sym typeface="+mn-ea"/>
              </a:rPr>
              <a:t>Selamat</a:t>
            </a:r>
            <a:r>
              <a:rPr lang="en-US" sz="2400" b="1" dirty="0">
                <a:ln w="13462">
                  <a:solidFill>
                    <a:schemeClr val="bg1"/>
                  </a:solidFill>
                  <a:prstDash val="solid"/>
                </a:ln>
                <a:effectLst>
                  <a:outerShdw dist="38100" dir="2700000" algn="bl" rotWithShape="0">
                    <a:schemeClr val="accent5"/>
                  </a:outerShdw>
                </a:effectLst>
                <a:latin typeface="Comic Sans MS" panose="030F0702030302020204" charset="0"/>
                <a:cs typeface="Comic Sans MS" panose="030F0702030302020204" charset="0"/>
                <a:sym typeface="+mn-ea"/>
              </a:rPr>
              <a:t> </a:t>
            </a:r>
            <a:r>
              <a:rPr lang="en-US" sz="2400" b="1" dirty="0" err="1">
                <a:ln w="13462">
                  <a:solidFill>
                    <a:schemeClr val="bg1"/>
                  </a:solidFill>
                  <a:prstDash val="solid"/>
                </a:ln>
                <a:effectLst>
                  <a:outerShdw dist="38100" dir="2700000" algn="bl" rotWithShape="0">
                    <a:schemeClr val="accent5"/>
                  </a:outerShdw>
                </a:effectLst>
                <a:latin typeface="Comic Sans MS" panose="030F0702030302020204" charset="0"/>
                <a:cs typeface="Comic Sans MS" panose="030F0702030302020204" charset="0"/>
                <a:sym typeface="+mn-ea"/>
              </a:rPr>
              <a:t>menjalanan</a:t>
            </a:r>
            <a:r>
              <a:rPr lang="en-US" sz="2400" b="1" dirty="0">
                <a:ln w="13462">
                  <a:solidFill>
                    <a:schemeClr val="bg1"/>
                  </a:solidFill>
                  <a:prstDash val="solid"/>
                </a:ln>
                <a:effectLst>
                  <a:outerShdw dist="38100" dir="2700000" algn="bl" rotWithShape="0">
                    <a:schemeClr val="accent5"/>
                  </a:outerShdw>
                </a:effectLst>
                <a:latin typeface="Comic Sans MS" panose="030F0702030302020204" charset="0"/>
                <a:cs typeface="Comic Sans MS" panose="030F0702030302020204" charset="0"/>
                <a:sym typeface="+mn-ea"/>
              </a:rPr>
              <a:t> </a:t>
            </a:r>
            <a:r>
              <a:rPr lang="en-US" sz="2400" b="1" dirty="0">
                <a:ln w="13462">
                  <a:solidFill>
                    <a:schemeClr val="bg1"/>
                  </a:solidFill>
                  <a:prstDash val="solid"/>
                </a:ln>
                <a:solidFill>
                  <a:srgbClr val="FF0000"/>
                </a:solidFill>
                <a:effectLst>
                  <a:outerShdw dist="38100" dir="2700000" algn="bl" rotWithShape="0">
                    <a:schemeClr val="accent5"/>
                  </a:outerShdw>
                </a:effectLst>
                <a:latin typeface="Comic Sans MS" panose="030F0702030302020204" charset="0"/>
                <a:cs typeface="Comic Sans MS" panose="030F0702030302020204" charset="0"/>
                <a:sym typeface="+mn-ea"/>
              </a:rPr>
              <a:t>IBADAH PUASA</a:t>
            </a:r>
            <a:endPar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charset="0"/>
              <a:cs typeface="Comic Sans MS" panose="030F0702030302020204" charset="0"/>
            </a:endParaRPr>
          </a:p>
          <a:p>
            <a:pPr algn="ctr"/>
            <a:endPar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charset="0"/>
              <a:cs typeface="Comic Sans MS" panose="030F0702030302020204" charset="0"/>
            </a:endParaRPr>
          </a:p>
          <a:p>
            <a:pPr algn="ctr"/>
            <a:r>
              <a:rPr lang="en-US" sz="2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charset="0"/>
                <a:cs typeface="Comic Sans MS" panose="030F0702030302020204" charset="0"/>
                <a:sym typeface="+mn-ea"/>
              </a:rPr>
              <a:t>Tetap</a:t>
            </a: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charset="0"/>
                <a:cs typeface="Comic Sans MS" panose="030F0702030302020204" charset="0"/>
                <a:sym typeface="+mn-ea"/>
              </a:rPr>
              <a:t> </a:t>
            </a:r>
            <a:r>
              <a:rPr lang="en-US" sz="2400" b="1" dirty="0">
                <a:ln w="13462">
                  <a:solidFill>
                    <a:schemeClr val="bg1"/>
                  </a:solidFill>
                  <a:prstDash val="solid"/>
                </a:ln>
                <a:solidFill>
                  <a:srgbClr val="FF0000"/>
                </a:solidFill>
                <a:effectLst>
                  <a:outerShdw dist="38100" dir="2700000" algn="bl" rotWithShape="0">
                    <a:schemeClr val="accent5"/>
                  </a:outerShdw>
                </a:effectLst>
                <a:latin typeface="Comic Sans MS" panose="030F0702030302020204" charset="0"/>
                <a:cs typeface="Comic Sans MS" panose="030F0702030302020204" charset="0"/>
                <a:sym typeface="+mn-ea"/>
              </a:rPr>
              <a:t>SEHAT</a:t>
            </a:r>
            <a:endParaRPr lang="en-US" sz="2400" b="1" dirty="0">
              <a:ln w="13462">
                <a:solidFill>
                  <a:schemeClr val="bg1"/>
                </a:solidFill>
                <a:prstDash val="solid"/>
              </a:ln>
              <a:solidFill>
                <a:srgbClr val="FF0000"/>
              </a:solidFill>
              <a:effectLst>
                <a:outerShdw dist="38100" dir="2700000" algn="bl" rotWithShape="0">
                  <a:schemeClr val="accent5"/>
                </a:outerShdw>
              </a:effectLst>
              <a:latin typeface="Comic Sans MS" panose="030F0702030302020204" charset="0"/>
              <a:cs typeface="Comic Sans MS" panose="030F0702030302020204" charset="0"/>
            </a:endParaRPr>
          </a:p>
          <a:p>
            <a:pPr algn="ctr"/>
            <a:r>
              <a:rPr lang="en-US" sz="2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charset="0"/>
                <a:cs typeface="Comic Sans MS" panose="030F0702030302020204" charset="0"/>
                <a:sym typeface="+mn-ea"/>
              </a:rPr>
              <a:t>Tetap</a:t>
            </a: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charset="0"/>
                <a:cs typeface="Comic Sans MS" panose="030F0702030302020204" charset="0"/>
                <a:sym typeface="+mn-ea"/>
              </a:rPr>
              <a:t> </a:t>
            </a:r>
            <a:r>
              <a:rPr lang="en-US" sz="2400" b="1" dirty="0">
                <a:ln w="13462">
                  <a:solidFill>
                    <a:schemeClr val="bg1"/>
                  </a:solidFill>
                  <a:prstDash val="solid"/>
                </a:ln>
                <a:solidFill>
                  <a:srgbClr val="FF0000"/>
                </a:solidFill>
                <a:effectLst>
                  <a:outerShdw dist="38100" dir="2700000" algn="bl" rotWithShape="0">
                    <a:schemeClr val="accent5"/>
                  </a:outerShdw>
                </a:effectLst>
                <a:latin typeface="Comic Sans MS" panose="030F0702030302020204" charset="0"/>
                <a:cs typeface="Comic Sans MS" panose="030F0702030302020204" charset="0"/>
                <a:sym typeface="+mn-ea"/>
              </a:rPr>
              <a:t>SEMANGAT </a:t>
            </a:r>
            <a:r>
              <a:rPr lang="en-US" sz="2400" b="1" dirty="0">
                <a:ln w="13462">
                  <a:solidFill>
                    <a:schemeClr val="bg1"/>
                  </a:solidFill>
                  <a:prstDash val="solid"/>
                </a:ln>
                <a:solidFill>
                  <a:srgbClr val="FF0000"/>
                </a:solidFill>
                <a:effectLst>
                  <a:outerShdw dist="38100" dir="2700000" algn="bl" rotWithShape="0">
                    <a:schemeClr val="accent5"/>
                  </a:outerShdw>
                </a:effectLst>
                <a:latin typeface="Comic Sans MS" panose="030F0702030302020204" charset="0"/>
                <a:cs typeface="Comic Sans MS" panose="030F0702030302020204" charset="0"/>
                <a:sym typeface="+mn-ea"/>
              </a:rPr>
              <a:t>LAWAN CORONA</a:t>
            </a:r>
            <a:endParaRPr lang="en-US" sz="2400" b="1" dirty="0">
              <a:ln w="13462">
                <a:solidFill>
                  <a:schemeClr val="bg1"/>
                </a:solidFill>
                <a:prstDash val="solid"/>
              </a:ln>
              <a:solidFill>
                <a:srgbClr val="FF0000"/>
              </a:solidFill>
              <a:effectLst>
                <a:outerShdw dist="38100" dir="2700000" algn="bl" rotWithShape="0">
                  <a:schemeClr val="accent5"/>
                </a:outerShdw>
              </a:effectLst>
              <a:latin typeface="Comic Sans MS" panose="030F0702030302020204" charset="0"/>
              <a:cs typeface="Comic Sans MS" panose="030F0702030302020204" charset="0"/>
              <a:sym typeface="+mn-ea"/>
            </a:endParaRPr>
          </a:p>
          <a:p>
            <a:pPr algn="ctr"/>
            <a:r>
              <a:rPr lang="en-US" sz="2400" b="1" dirty="0">
                <a:ln w="13462">
                  <a:solidFill>
                    <a:schemeClr val="bg1"/>
                  </a:solidFill>
                  <a:prstDash val="solid"/>
                </a:ln>
                <a:solidFill>
                  <a:srgbClr val="FF0000"/>
                </a:solidFill>
                <a:effectLst>
                  <a:outerShdw dist="38100" dir="2700000" algn="bl" rotWithShape="0">
                    <a:schemeClr val="accent5"/>
                  </a:outerShdw>
                </a:effectLst>
                <a:latin typeface="Comic Sans MS" panose="030F0702030302020204" charset="0"/>
                <a:cs typeface="Comic Sans MS" panose="030F0702030302020204" charset="0"/>
                <a:sym typeface="+mn-ea"/>
              </a:rPr>
              <a:t>MAJU BERSAMA, SUKSES BERSAMA</a:t>
            </a:r>
            <a:endParaRPr lang="en-US" sz="2400" b="1" dirty="0">
              <a:ln w="13462">
                <a:solidFill>
                  <a:schemeClr val="bg1"/>
                </a:solidFill>
                <a:prstDash val="solid"/>
              </a:ln>
              <a:solidFill>
                <a:srgbClr val="FF0000"/>
              </a:solidFill>
              <a:effectLst>
                <a:outerShdw dist="38100" dir="2700000" algn="bl" rotWithShape="0">
                  <a:schemeClr val="accent5"/>
                </a:outerShdw>
              </a:effectLst>
              <a:latin typeface="Comic Sans MS" panose="030F0702030302020204" charset="0"/>
              <a:cs typeface="Comic Sans MS" panose="030F0702030302020204" charset="0"/>
              <a:sym typeface="+mn-ea"/>
            </a:endParaRPr>
          </a:p>
          <a:p>
            <a:pPr algn="ctr"/>
            <a:r>
              <a:rPr lang="en-US" sz="2400" b="1" dirty="0">
                <a:ln w="13462">
                  <a:solidFill>
                    <a:schemeClr val="bg1"/>
                  </a:solidFill>
                  <a:prstDash val="solid"/>
                </a:ln>
                <a:solidFill>
                  <a:srgbClr val="FF0000"/>
                </a:solidFill>
                <a:effectLst>
                  <a:outerShdw dist="38100" dir="2700000" algn="bl" rotWithShape="0">
                    <a:schemeClr val="accent5"/>
                  </a:outerShdw>
                </a:effectLst>
                <a:latin typeface="Comic Sans MS" panose="030F0702030302020204" charset="0"/>
                <a:cs typeface="Comic Sans MS" panose="030F0702030302020204" charset="0"/>
                <a:sym typeface="+mn-ea"/>
              </a:rPr>
              <a:t>KERJO, KERJO, KERJO</a:t>
            </a:r>
            <a:endParaRPr lang="en-US" sz="2400" b="1" dirty="0">
              <a:ln w="13462">
                <a:solidFill>
                  <a:schemeClr val="bg1"/>
                </a:solidFill>
                <a:prstDash val="solid"/>
              </a:ln>
              <a:solidFill>
                <a:srgbClr val="FF0000"/>
              </a:solidFill>
              <a:effectLst>
                <a:outerShdw dist="38100" dir="2700000" algn="bl" rotWithShape="0">
                  <a:schemeClr val="accent5"/>
                </a:outerShdw>
              </a:effectLst>
              <a:latin typeface="Comic Sans MS" panose="030F0702030302020204" charset="0"/>
              <a:cs typeface="Comic Sans MS" panose="030F0702030302020204" charset="0"/>
              <a:sym typeface="+mn-ea"/>
            </a:endParaRPr>
          </a:p>
          <a:p>
            <a:pPr algn="ctr"/>
            <a:endParaRPr lang="en-US" sz="2400">
              <a:latin typeface="Comic Sans MS" panose="030F0702030302020204" charset="0"/>
              <a:cs typeface="Comic Sans MS" panose="030F070203030202020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Content Placeholder 4" descr="animasi-terima-kasih-bergerak-untuk-powerpoint-gif-12"/>
          <p:cNvPicPr>
            <a:picLocks noChangeAspect="1"/>
          </p:cNvPicPr>
          <p:nvPr>
            <p:ph idx="1"/>
          </p:nvPr>
        </p:nvPicPr>
        <p:blipFill>
          <a:blip r:embed="rId1"/>
          <a:stretch>
            <a:fillRect/>
          </a:stretch>
        </p:blipFill>
        <p:spPr>
          <a:xfrm>
            <a:off x="1381125" y="1743710"/>
            <a:ext cx="6761480" cy="20002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48945" y="128270"/>
            <a:ext cx="5543550" cy="739140"/>
          </a:xfrm>
        </p:spPr>
        <p:txBody>
          <a:bodyPr>
            <a:normAutofit fontScale="90000"/>
          </a:bodyPr>
          <a:p>
            <a:pPr algn="ctr"/>
            <a:r>
              <a:rPr lang="en-US" sz="2400" b="1">
                <a:latin typeface="Comic Sans MS" panose="030F0702030302020204" charset="0"/>
                <a:cs typeface="Comic Sans MS" panose="030F0702030302020204" charset="0"/>
              </a:rPr>
              <a:t>PERAN PUSKESMAS DALAM PANDEMIK COVID19 </a:t>
            </a:r>
            <a:endParaRPr lang="en-US" sz="2400" b="1">
              <a:latin typeface="Comic Sans MS" panose="030F0702030302020204" charset="0"/>
              <a:cs typeface="Comic Sans MS" panose="030F0702030302020204" charset="0"/>
            </a:endParaRPr>
          </a:p>
        </p:txBody>
      </p:sp>
      <p:sp>
        <p:nvSpPr>
          <p:cNvPr id="82" name="Google Shape;5420;p53"/>
          <p:cNvSpPr txBox="1"/>
          <p:nvPr/>
        </p:nvSpPr>
        <p:spPr bwMode="auto">
          <a:xfrm>
            <a:off x="292735" y="1268095"/>
            <a:ext cx="1231265" cy="4387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3">
            <a:schemeClr val="accent3"/>
          </a:fillRef>
          <a:effectRef idx="2">
            <a:schemeClr val="accent3"/>
          </a:effectRef>
          <a:fontRef idx="minor">
            <a:schemeClr val="lt1"/>
          </a:fontRef>
        </p:style>
        <p:txBody>
          <a:bodyPr lIns="91425" tIns="91425" rIns="91425" bIns="91425">
            <a:normAutofit fontScale="80000"/>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865">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865">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865">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865">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865">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en-ID" altLang="en-US" sz="2000" b="1" i="0" u="none" strike="noStrike" kern="0" cap="none" spc="0" normalizeH="0" baseline="0" noProof="0" smtClean="0">
                <a:ln>
                  <a:noFill/>
                </a:ln>
                <a:solidFill>
                  <a:srgbClr val="000000"/>
                </a:solidFill>
                <a:effectLst/>
                <a:uLnTx/>
                <a:uFillTx/>
                <a:latin typeface="Californian FB" panose="0207040306080B030204" charset="0"/>
                <a:ea typeface="Arial" panose="020B0604020202020204"/>
                <a:cs typeface="Californian FB" panose="0207040306080B030204" charset="0"/>
                <a:sym typeface="Arial" panose="020B0604020202020204" pitchFamily="34" charset="0"/>
              </a:rPr>
              <a:t>DETEKSI</a:t>
            </a:r>
            <a:endParaRPr kumimoji="0" lang="en-ID" altLang="en-US" sz="2000" b="1" i="0" u="none" strike="noStrike" kern="0" cap="none" spc="0" normalizeH="0" baseline="0" noProof="0" dirty="0" smtClean="0">
              <a:ln>
                <a:noFill/>
              </a:ln>
              <a:solidFill>
                <a:srgbClr val="000000"/>
              </a:solidFill>
              <a:effectLst/>
              <a:uLnTx/>
              <a:uFillTx/>
              <a:latin typeface="Californian FB" panose="0207040306080B030204" charset="0"/>
              <a:ea typeface="Arial" panose="020B0604020202020204"/>
              <a:cs typeface="Californian FB" panose="0207040306080B030204" charset="0"/>
              <a:sym typeface="Arial" panose="020B0604020202020204" pitchFamily="34" charset="0"/>
            </a:endParaRPr>
          </a:p>
        </p:txBody>
      </p:sp>
      <p:sp>
        <p:nvSpPr>
          <p:cNvPr id="25606" name="TextBox 2"/>
          <p:cNvSpPr txBox="1"/>
          <p:nvPr/>
        </p:nvSpPr>
        <p:spPr>
          <a:xfrm>
            <a:off x="2181225" y="1072515"/>
            <a:ext cx="6046470" cy="829945"/>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p>
            <a:pPr marL="342900" indent="-342900" eaLnBrk="1" hangingPunct="1">
              <a:buAutoNum type="arabicPeriod"/>
            </a:pPr>
            <a:r>
              <a:rPr lang="en-US" altLang="en-US" sz="1200" dirty="0">
                <a:solidFill>
                  <a:srgbClr val="FFFFFF"/>
                </a:solidFill>
                <a:latin typeface="Calibri" panose="020F0502020204030204" charset="0"/>
                <a:ea typeface="Arial Unicode MS" pitchFamily="34" charset="-128"/>
                <a:sym typeface="Arial" panose="020B0604020202020204" pitchFamily="34" charset="0"/>
              </a:rPr>
              <a:t>Surveilans ILI dan pneumonia melalui SKDR</a:t>
            </a:r>
            <a:endParaRPr lang="en-US" altLang="en-US" sz="1200" dirty="0">
              <a:solidFill>
                <a:srgbClr val="FFFFFF"/>
              </a:solidFill>
              <a:latin typeface="Calibri" panose="020F0502020204030204" charset="0"/>
              <a:ea typeface="Arial Unicode MS" pitchFamily="34" charset="-128"/>
              <a:sym typeface="Arial" panose="020B0604020202020204" pitchFamily="34" charset="0"/>
            </a:endParaRPr>
          </a:p>
          <a:p>
            <a:pPr marL="342900" indent="-342900" eaLnBrk="1" hangingPunct="1">
              <a:buAutoNum type="arabicPeriod"/>
            </a:pPr>
            <a:r>
              <a:rPr lang="en-US" altLang="en-US" sz="1200" dirty="0">
                <a:solidFill>
                  <a:srgbClr val="FFFFFF"/>
                </a:solidFill>
                <a:latin typeface="Calibri" panose="020F0502020204030204" charset="0"/>
                <a:ea typeface="Arial Unicode MS" pitchFamily="34" charset="-128"/>
                <a:sym typeface="Arial" panose="020B0604020202020204" pitchFamily="34" charset="0"/>
              </a:rPr>
              <a:t>Surveilans aktif/pemantauan terhadap pelaku perjalanan dari wilayah/negara terjangkit</a:t>
            </a:r>
            <a:endParaRPr lang="en-US" altLang="en-US" sz="1200" dirty="0">
              <a:solidFill>
                <a:srgbClr val="FFFFFF"/>
              </a:solidFill>
              <a:latin typeface="Calibri" panose="020F0502020204030204" charset="0"/>
              <a:ea typeface="Arial Unicode MS" pitchFamily="34" charset="-128"/>
              <a:sym typeface="Arial" panose="020B0604020202020204" pitchFamily="34" charset="0"/>
            </a:endParaRPr>
          </a:p>
          <a:p>
            <a:pPr marL="342900" indent="-342900" eaLnBrk="1" hangingPunct="1">
              <a:buAutoNum type="arabicPeriod"/>
            </a:pPr>
            <a:r>
              <a:rPr lang="en-US" altLang="en-US" sz="1200" dirty="0">
                <a:solidFill>
                  <a:srgbClr val="FFFFFF"/>
                </a:solidFill>
                <a:latin typeface="Calibri" panose="020F0502020204030204" charset="0"/>
                <a:ea typeface="Arial Unicode MS" pitchFamily="34" charset="-128"/>
                <a:sym typeface="Arial" panose="020B0604020202020204" pitchFamily="34" charset="0"/>
              </a:rPr>
              <a:t>Membangun dan memperkuat jejaring kerja surveilans dengan pemangku kewenangan, LS dan tokoh masyarakat </a:t>
            </a:r>
            <a:endParaRPr lang="en-US" altLang="en-US" sz="1200" dirty="0">
              <a:solidFill>
                <a:srgbClr val="FFFFFF"/>
              </a:solidFill>
              <a:latin typeface="Calibri" panose="020F0502020204030204" charset="0"/>
              <a:ea typeface="Arial Unicode MS" pitchFamily="34" charset="-128"/>
              <a:sym typeface="Arial" panose="020B0604020202020204" pitchFamily="34" charset="0"/>
            </a:endParaRPr>
          </a:p>
        </p:txBody>
      </p:sp>
      <p:sp>
        <p:nvSpPr>
          <p:cNvPr id="125" name="TextBox 9"/>
          <p:cNvSpPr txBox="1">
            <a:spLocks noChangeArrowheads="1"/>
          </p:cNvSpPr>
          <p:nvPr/>
        </p:nvSpPr>
        <p:spPr bwMode="auto">
          <a:xfrm>
            <a:off x="448628" y="2090103"/>
            <a:ext cx="1285240" cy="368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3">
            <a:schemeClr val="accent3"/>
          </a:fillRef>
          <a:effectRef idx="2">
            <a:schemeClr val="accent3"/>
          </a:effectRef>
          <a:fontRef idx="minor">
            <a:schemeClr val="lt1"/>
          </a:fontRef>
        </p:style>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1800" b="1" i="0" u="none" strike="noStrike" kern="0" cap="none" spc="0" normalizeH="0" baseline="0" noProof="0" smtClean="0">
                <a:ln>
                  <a:noFill/>
                </a:ln>
                <a:solidFill>
                  <a:srgbClr val="000000"/>
                </a:solidFill>
                <a:effectLst/>
                <a:uLnTx/>
                <a:uFillTx/>
                <a:latin typeface="Californian FB" panose="0207040306080B030204" charset="0"/>
                <a:ea typeface="+mn-ea"/>
                <a:cs typeface="Californian FB" panose="0207040306080B030204" charset="0"/>
                <a:sym typeface="Arial" panose="020B0604020202020204" pitchFamily="34" charset="0"/>
              </a:rPr>
              <a:t>PREVENSI</a:t>
            </a:r>
            <a:endParaRPr kumimoji="0" lang="en-US" sz="1800" b="1" i="0" u="none" strike="noStrike" kern="0" cap="none" spc="0" normalizeH="0" baseline="0" noProof="0" smtClean="0">
              <a:ln>
                <a:noFill/>
              </a:ln>
              <a:solidFill>
                <a:srgbClr val="000000"/>
              </a:solidFill>
              <a:effectLst/>
              <a:uLnTx/>
              <a:uFillTx/>
              <a:latin typeface="Californian FB" panose="0207040306080B030204" charset="0"/>
              <a:ea typeface="+mn-ea"/>
              <a:cs typeface="Californian FB" panose="0207040306080B030204" charset="0"/>
              <a:sym typeface="Arial" panose="020B0604020202020204" pitchFamily="34" charset="0"/>
            </a:endParaRPr>
          </a:p>
        </p:txBody>
      </p:sp>
      <p:sp>
        <p:nvSpPr>
          <p:cNvPr id="25619" name="Rectangle 120"/>
          <p:cNvSpPr/>
          <p:nvPr/>
        </p:nvSpPr>
        <p:spPr>
          <a:xfrm>
            <a:off x="2661920" y="1953260"/>
            <a:ext cx="5085080" cy="645160"/>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p>
            <a:pPr marL="133350" indent="-133350">
              <a:buAutoNum type="arabicPeriod"/>
            </a:pPr>
            <a:r>
              <a:rPr lang="en-US" altLang="en-US" sz="1200" dirty="0">
                <a:solidFill>
                  <a:srgbClr val="FFFFFF"/>
                </a:solidFill>
                <a:latin typeface="Arial" panose="020B0604020202020204" pitchFamily="34" charset="0"/>
                <a:ea typeface="Arial Unicode MS" pitchFamily="34" charset="-128"/>
                <a:sym typeface="Arial" panose="020B0604020202020204" pitchFamily="34" charset="0"/>
              </a:rPr>
              <a:t>Melakukan komunikasi risiko termasuk penyebarluasan media KIE COVID-19 kepada masyarakat</a:t>
            </a:r>
            <a:endParaRPr lang="en-US" altLang="en-US" sz="1200" dirty="0">
              <a:solidFill>
                <a:srgbClr val="FFFFFF"/>
              </a:solidFill>
              <a:latin typeface="Arial" panose="020B0604020202020204" pitchFamily="34" charset="0"/>
              <a:ea typeface="Arial Unicode MS" pitchFamily="34" charset="-128"/>
              <a:sym typeface="Arial" panose="020B0604020202020204" pitchFamily="34" charset="0"/>
            </a:endParaRPr>
          </a:p>
          <a:p>
            <a:pPr marL="133350" indent="-133350">
              <a:buAutoNum type="arabicPeriod"/>
            </a:pPr>
            <a:r>
              <a:rPr lang="en-US" altLang="en-US" sz="1200" dirty="0">
                <a:solidFill>
                  <a:srgbClr val="FFFFFF"/>
                </a:solidFill>
                <a:latin typeface="Arial" panose="020B0604020202020204" pitchFamily="34" charset="0"/>
                <a:ea typeface="Arial Unicode MS" pitchFamily="34" charset="-128"/>
                <a:sym typeface="Arial" panose="020B0604020202020204" pitchFamily="34" charset="0"/>
              </a:rPr>
              <a:t>Pemantauan ke Tempat-Tempat Umum</a:t>
            </a:r>
            <a:endParaRPr lang="en-US" altLang="en-US" sz="1200" dirty="0">
              <a:solidFill>
                <a:srgbClr val="000000"/>
              </a:solidFill>
              <a:latin typeface="Arial" panose="020B0604020202020204" pitchFamily="34" charset="0"/>
              <a:ea typeface="Arial Unicode MS" pitchFamily="34" charset="-128"/>
              <a:sym typeface="Arial" panose="020B0604020202020204" pitchFamily="34" charset="0"/>
            </a:endParaRPr>
          </a:p>
        </p:txBody>
      </p:sp>
      <p:sp>
        <p:nvSpPr>
          <p:cNvPr id="83" name="Google Shape;5424;p53"/>
          <p:cNvSpPr txBox="1"/>
          <p:nvPr/>
        </p:nvSpPr>
        <p:spPr bwMode="auto">
          <a:xfrm>
            <a:off x="1371600" y="3477260"/>
            <a:ext cx="100838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3">
            <a:schemeClr val="accent3"/>
          </a:fillRef>
          <a:effectRef idx="2">
            <a:schemeClr val="accent3"/>
          </a:effectRef>
          <a:fontRef idx="minor">
            <a:schemeClr val="lt1"/>
          </a:fontRef>
        </p:style>
        <p:txBody>
          <a:bodyPr lIns="91425" tIns="91425" rIns="91425" bIns="91425">
            <a:normAutofit fontScale="90000"/>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865">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865">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865">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865">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865">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kumimoji="0" lang="en-ID" altLang="en-US" sz="1800" b="1" i="0" u="none" strike="noStrike" kern="0" cap="none" spc="0" normalizeH="0" baseline="0" noProof="0" smtClean="0">
                <a:ln>
                  <a:noFill/>
                </a:ln>
                <a:solidFill>
                  <a:srgbClr val="000000"/>
                </a:solidFill>
                <a:effectLst/>
                <a:uLnTx/>
                <a:uFillTx/>
                <a:latin typeface="Californian FB" panose="0207040306080B030204" charset="0"/>
                <a:ea typeface="Arial" panose="020B0604020202020204"/>
                <a:cs typeface="Californian FB" panose="0207040306080B030204" charset="0"/>
                <a:sym typeface="Arial" panose="020B0604020202020204" pitchFamily="34" charset="0"/>
              </a:rPr>
              <a:t>RESPON</a:t>
            </a:r>
            <a:endParaRPr kumimoji="0" lang="en-ID" altLang="en-US" sz="1800" b="1" i="0" u="none" strike="noStrike" kern="0" cap="none" spc="0" normalizeH="0" baseline="0" noProof="0" dirty="0" smtClean="0">
              <a:ln>
                <a:noFill/>
              </a:ln>
              <a:solidFill>
                <a:srgbClr val="000000"/>
              </a:solidFill>
              <a:effectLst/>
              <a:uLnTx/>
              <a:uFillTx/>
              <a:latin typeface="Californian FB" panose="0207040306080B030204" charset="0"/>
              <a:ea typeface="Arial" panose="020B0604020202020204"/>
              <a:cs typeface="Californian FB" panose="0207040306080B030204" charset="0"/>
              <a:sym typeface="Arial" panose="020B0604020202020204" pitchFamily="34" charset="0"/>
            </a:endParaRPr>
          </a:p>
        </p:txBody>
      </p:sp>
      <p:sp>
        <p:nvSpPr>
          <p:cNvPr id="126" name="TextBox 4"/>
          <p:cNvSpPr txBox="1">
            <a:spLocks noChangeArrowheads="1"/>
          </p:cNvSpPr>
          <p:nvPr/>
        </p:nvSpPr>
        <p:spPr bwMode="auto">
          <a:xfrm>
            <a:off x="3362325" y="2598420"/>
            <a:ext cx="5380355" cy="2676525"/>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lvl1pPr marL="342900" indent="-3429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 typeface="Calibri Light" panose="020F0302020204030204" pitchFamily="34" charset="0"/>
              <a:buAutoNum type="arabicPeriod"/>
              <a:defRPr/>
            </a:pP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Tata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laksana</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klinis</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sesuai</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kondisi</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pasien</a:t>
            </a:r>
            <a:endPar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Calibri Light" panose="020F0302020204030204" pitchFamily="34" charset="0"/>
              <a:buAutoNum type="arabicPeriod"/>
              <a:defRPr/>
            </a:pP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Melakukan</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rujukan</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ke</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RS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sesuai</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indikasi</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medis</a:t>
            </a:r>
            <a:endPar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Calibri Light" panose="020F0302020204030204" pitchFamily="34" charset="0"/>
              <a:buAutoNum type="arabicPeriod"/>
              <a:defRPr/>
            </a:pP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Memperhatikan</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prinsip</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PPI</a:t>
            </a:r>
            <a:endPar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Calibri Light" panose="020F0302020204030204" pitchFamily="34" charset="0"/>
              <a:buAutoNum type="arabicPeriod"/>
              <a:defRPr/>
            </a:pP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Notifikasi</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kasus</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1x24 jam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secara</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berjenjang</a:t>
            </a:r>
            <a:endPar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Calibri Light" panose="020F0302020204030204" pitchFamily="34" charset="0"/>
              <a:buAutoNum type="arabicPeriod"/>
              <a:defRPr/>
            </a:pP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Melakukan</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penyelidikan</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epidemiologi</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berkoordinasi</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dengan</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Dinkes</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Kab</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kota</a:t>
            </a:r>
            <a:endPar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Calibri Light" panose="020F0302020204030204" pitchFamily="34" charset="0"/>
              <a:buAutoNum type="arabicPeriod"/>
              <a:defRPr/>
            </a:pP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Mengidentifikasi</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kontak</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erat</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yang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berasal</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dari</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masyarakat</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&amp;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petugas</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kesehatan</a:t>
            </a:r>
            <a:endPar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Calibri Light" panose="020F0302020204030204" pitchFamily="34" charset="0"/>
              <a:buAutoNum type="arabicPeriod"/>
              <a:defRPr/>
            </a:pP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Melakukan</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pemantauan</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kesehatan</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PDP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ringan</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ODP, OTG</a:t>
            </a:r>
            <a:endPar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Calibri Light" panose="020F0302020204030204" pitchFamily="34" charset="0"/>
              <a:buAutoNum type="arabicPeriod"/>
              <a:defRPr/>
            </a:pP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Mencatat</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dan</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melaporkan</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hasil</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pemantauan</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secara</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rutin</a:t>
            </a:r>
            <a:endPar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Calibri Light" panose="020F0302020204030204" pitchFamily="34" charset="0"/>
              <a:buAutoNum type="arabicPeriod"/>
              <a:defRPr/>
            </a:pP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Edukasi</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pasien</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untuk</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isolasi</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diri</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di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rumah</a:t>
            </a:r>
            <a:endPar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Calibri Light" panose="020F0302020204030204" pitchFamily="34" charset="0"/>
              <a:buAutoNum type="arabicPeriod"/>
              <a:defRPr/>
            </a:pP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Melakukan</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komunikasi</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risiko</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kepada</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keluarga</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dan</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masyarakat</a:t>
            </a:r>
            <a:endPar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Calibri Light" panose="020F0302020204030204" pitchFamily="34" charset="0"/>
              <a:buAutoNum type="arabicPeriod"/>
              <a:defRPr/>
            </a:pP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Pengambilan</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spesimen</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dan</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berkoordinasi</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dengan</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Dinkes</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setempat</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terkait</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pengiriman</a:t>
            </a:r>
            <a:r>
              <a:rPr kumimoji="0" lang="en-US" altLang="en-US" sz="1200" b="1" i="0" u="none" strike="noStrike" kern="1200" cap="none" spc="0" normalizeH="0" baseline="0" noProof="0" dirty="0">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 </a:t>
            </a:r>
            <a:r>
              <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rPr>
              <a:t>spesimen</a:t>
            </a:r>
            <a:endParaRPr kumimoji="0" lang="en-US" altLang="en-US" sz="1200" b="1" i="0" u="none" strike="noStrike" kern="1200" cap="none" spc="0" normalizeH="0" baseline="0" noProof="0" dirty="0" err="1">
              <a:ln>
                <a:noFill/>
              </a:ln>
              <a:solidFill>
                <a:schemeClr val="bg1"/>
              </a:solidFill>
              <a:effectLst/>
              <a:uLnTx/>
              <a:uFillTx/>
              <a:latin typeface="Calibri" panose="020F0502020204030204" charset="0"/>
              <a:ea typeface="+mn-ea"/>
              <a:cs typeface="Arial" panose="020B0604020202020204" pitchFamily="34" charset="0"/>
              <a:sym typeface="Arial" panose="020B0604020202020204" pitchFamily="34" charset="0"/>
            </a:endParaRPr>
          </a:p>
        </p:txBody>
      </p:sp>
      <p:sp>
        <p:nvSpPr>
          <p:cNvPr id="25616" name="TextBox 8"/>
          <p:cNvSpPr txBox="1"/>
          <p:nvPr/>
        </p:nvSpPr>
        <p:spPr>
          <a:xfrm>
            <a:off x="22860" y="4759325"/>
            <a:ext cx="2511425" cy="368300"/>
          </a:xfrm>
          <a:prstGeom prst="rect">
            <a:avLst/>
          </a:prstGeom>
          <a:noFill/>
          <a:ln w="9525">
            <a:noFill/>
          </a:ln>
        </p:spPr>
        <p:txBody>
          <a:bodyPr wrap="square">
            <a:spAutoFit/>
          </a:bodyPr>
          <a:p>
            <a:pPr eaLnBrk="1" hangingPunct="1"/>
            <a:r>
              <a:rPr lang="en-US" altLang="en-US" sz="900" dirty="0">
                <a:solidFill>
                  <a:schemeClr val="bg1"/>
                </a:solidFill>
                <a:latin typeface="Calibri" panose="020F0502020204030204" charset="0"/>
                <a:ea typeface="Arial Unicode MS" pitchFamily="34" charset="-128"/>
                <a:sym typeface="Arial" panose="020B0604020202020204" pitchFamily="34" charset="0"/>
              </a:rPr>
              <a:t>Sumber: Pedoman Pencegahan dan Pengendalian Coronavirus Disease (COVID-19), Rev. 4</a:t>
            </a:r>
            <a:endParaRPr lang="en-US" altLang="en-US" sz="900" dirty="0">
              <a:solidFill>
                <a:schemeClr val="bg1"/>
              </a:solidFill>
              <a:latin typeface="Calibri" panose="020F0502020204030204" charset="0"/>
              <a:ea typeface="Arial Unicode MS" pitchFamily="34" charset="-128"/>
              <a:sym typeface="Arial" panose="020B0604020202020204" pitchFamily="34" charset="0"/>
            </a:endParaRPr>
          </a:p>
        </p:txBody>
      </p:sp>
      <p:sp>
        <p:nvSpPr>
          <p:cNvPr id="3" name="Right Arrow 2"/>
          <p:cNvSpPr/>
          <p:nvPr/>
        </p:nvSpPr>
        <p:spPr>
          <a:xfrm>
            <a:off x="1570355" y="1334770"/>
            <a:ext cx="610870" cy="30543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ight Arrow 4"/>
          <p:cNvSpPr/>
          <p:nvPr/>
        </p:nvSpPr>
        <p:spPr>
          <a:xfrm>
            <a:off x="1923415" y="2153285"/>
            <a:ext cx="610870" cy="30543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ight Arrow 5"/>
          <p:cNvSpPr/>
          <p:nvPr/>
        </p:nvSpPr>
        <p:spPr>
          <a:xfrm>
            <a:off x="2534285" y="3562350"/>
            <a:ext cx="828040" cy="39179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a:xfrm>
            <a:off x="22860" y="34290"/>
            <a:ext cx="5972810" cy="857250"/>
          </a:xfrm>
        </p:spPr>
        <p:txBody>
          <a:bodyPr>
            <a:normAutofit fontScale="90000"/>
          </a:bodyPr>
          <a:p>
            <a:r>
              <a:rPr lang="en-US" sz="2800" b="1">
                <a:solidFill>
                  <a:srgbClr val="0070C0"/>
                </a:solidFill>
                <a:latin typeface="Comic Sans MS" panose="030F0702030302020204" charset="0"/>
                <a:cs typeface="Comic Sans MS" panose="030F0702030302020204" charset="0"/>
              </a:rPr>
              <a:t>MATERI MATERI KIE PUSKESMAS</a:t>
            </a:r>
            <a:endParaRPr lang="en-US" sz="2800" b="1">
              <a:solidFill>
                <a:srgbClr val="0070C0"/>
              </a:solidFill>
              <a:latin typeface="Comic Sans MS" panose="030F0702030302020204" charset="0"/>
              <a:cs typeface="Comic Sans MS" panose="030F0702030302020204" charset="0"/>
            </a:endParaRPr>
          </a:p>
        </p:txBody>
      </p:sp>
      <p:pic>
        <p:nvPicPr>
          <p:cNvPr id="6" name="Content Placeholder 5"/>
          <p:cNvPicPr>
            <a:picLocks noGrp="1" noChangeAspect="1"/>
          </p:cNvPicPr>
          <p:nvPr>
            <p:ph sz="half" idx="1"/>
          </p:nvPr>
        </p:nvPicPr>
        <p:blipFill>
          <a:blip r:embed="rId1"/>
          <a:stretch>
            <a:fillRect/>
          </a:stretch>
        </p:blipFill>
        <p:spPr>
          <a:xfrm>
            <a:off x="262255" y="1543685"/>
            <a:ext cx="3175635" cy="2550795"/>
          </a:xfrm>
        </p:spPr>
      </p:pic>
      <p:pic>
        <p:nvPicPr>
          <p:cNvPr id="8" name="Content Placeholder 7"/>
          <p:cNvPicPr>
            <a:picLocks noChangeAspect="1"/>
          </p:cNvPicPr>
          <p:nvPr>
            <p:ph sz="half" idx="2"/>
          </p:nvPr>
        </p:nvPicPr>
        <p:blipFill>
          <a:blip r:embed="rId2"/>
          <a:stretch>
            <a:fillRect/>
          </a:stretch>
        </p:blipFill>
        <p:spPr>
          <a:xfrm>
            <a:off x="3437890" y="3161665"/>
            <a:ext cx="5713095" cy="1957070"/>
          </a:xfrm>
          <a:prstGeom prst="rect">
            <a:avLst/>
          </a:prstGeom>
        </p:spPr>
      </p:pic>
      <p:pic>
        <p:nvPicPr>
          <p:cNvPr id="10" name="Picture 9"/>
          <p:cNvPicPr>
            <a:picLocks noChangeAspect="1"/>
          </p:cNvPicPr>
          <p:nvPr/>
        </p:nvPicPr>
        <p:blipFill>
          <a:blip r:embed="rId3"/>
          <a:stretch>
            <a:fillRect/>
          </a:stretch>
        </p:blipFill>
        <p:spPr>
          <a:xfrm>
            <a:off x="3437890" y="891540"/>
            <a:ext cx="5713095" cy="22701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872510" y="164005"/>
            <a:ext cx="6871725" cy="572644"/>
          </a:xfrm>
        </p:spPr>
        <p:txBody>
          <a:bodyPr>
            <a:noAutofit/>
          </a:bodyPr>
          <a:p>
            <a:pPr algn="ctr"/>
            <a:r>
              <a:rPr lang="en-US" sz="2800" b="1">
                <a:latin typeface="Comic Sans MS" panose="030F0702030302020204" charset="0"/>
                <a:cs typeface="Comic Sans MS" panose="030F0702030302020204" charset="0"/>
              </a:rPr>
              <a:t>ALUR PELAYANAN DI PUSKESMAS PADA  MASA PANDEMI COVID-19</a:t>
            </a:r>
            <a:endParaRPr lang="en-US" sz="2800" b="1">
              <a:latin typeface="Comic Sans MS" panose="030F0702030302020204" charset="0"/>
              <a:cs typeface="Comic Sans MS" panose="030F0702030302020204" charset="0"/>
            </a:endParaRPr>
          </a:p>
        </p:txBody>
      </p:sp>
      <p:pic>
        <p:nvPicPr>
          <p:cNvPr id="6" name="Content Placeholder 5"/>
          <p:cNvPicPr>
            <a:picLocks noChangeAspect="1"/>
          </p:cNvPicPr>
          <p:nvPr>
            <p:ph idx="1"/>
          </p:nvPr>
        </p:nvPicPr>
        <p:blipFill>
          <a:blip r:embed="rId1"/>
          <a:srcRect l="30063" t="34588" r="11649" b="15346"/>
          <a:stretch>
            <a:fillRect/>
          </a:stretch>
        </p:blipFill>
        <p:spPr>
          <a:xfrm>
            <a:off x="284480" y="1006475"/>
            <a:ext cx="8716010" cy="397002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4" name="Rectangle 1"/>
          <p:cNvSpPr/>
          <p:nvPr/>
        </p:nvSpPr>
        <p:spPr>
          <a:xfrm>
            <a:off x="105410" y="389890"/>
            <a:ext cx="6098540" cy="460375"/>
          </a:xfrm>
          <a:prstGeom prst="rect">
            <a:avLst/>
          </a:prstGeom>
          <a:solidFill>
            <a:schemeClr val="bg2">
              <a:lumMod val="75000"/>
            </a:schemeClr>
          </a:solidFill>
        </p:spPr>
        <p:txBody>
          <a:bodyPr wrap="square">
            <a:spAutoFit/>
          </a:bodyPr>
          <a:lstStyle/>
          <a:p>
            <a:pPr algn="ctr"/>
            <a:r>
              <a:rPr lang="id-ID" sz="2400" b="1" dirty="0" smtClean="0"/>
              <a:t>KESIAPSIAGAAN  SARANA </a:t>
            </a:r>
            <a:r>
              <a:rPr lang="en-US" altLang="id-ID" sz="2400" b="1" dirty="0" smtClean="0"/>
              <a:t>DI PUSKESMAS</a:t>
            </a:r>
            <a:r>
              <a:rPr lang="id-ID" sz="2400" b="1" dirty="0" smtClean="0"/>
              <a:t> </a:t>
            </a:r>
            <a:endParaRPr lang="id-ID" sz="2400" b="1" dirty="0" smtClean="0"/>
          </a:p>
        </p:txBody>
      </p:sp>
      <p:sp>
        <p:nvSpPr>
          <p:cNvPr id="8" name="Rectangle 7"/>
          <p:cNvSpPr/>
          <p:nvPr/>
        </p:nvSpPr>
        <p:spPr>
          <a:xfrm>
            <a:off x="368270" y="1460501"/>
            <a:ext cx="8643998" cy="2799715"/>
          </a:xfrm>
          <a:prstGeom prst="rect">
            <a:avLst/>
          </a:prstGeom>
        </p:spPr>
        <p:txBody>
          <a:bodyPr wrap="square">
            <a:spAutoFit/>
          </a:bodyPr>
          <a:p>
            <a:pPr marL="457200" indent="-457200">
              <a:buAutoNum type="arabicPeriod"/>
            </a:pPr>
            <a:r>
              <a:rPr lang="id-ID" sz="2200" dirty="0" smtClean="0">
                <a:solidFill>
                  <a:schemeClr val="bg1"/>
                </a:solidFill>
              </a:rPr>
              <a:t>P</a:t>
            </a:r>
            <a:r>
              <a:rPr lang="en-ID" sz="2200" dirty="0" err="1" smtClean="0">
                <a:solidFill>
                  <a:schemeClr val="bg1"/>
                </a:solidFill>
              </a:rPr>
              <a:t>enyediaan</a:t>
            </a:r>
            <a:r>
              <a:rPr lang="en-ID" sz="2200" dirty="0" smtClean="0">
                <a:solidFill>
                  <a:schemeClr val="bg1"/>
                </a:solidFill>
              </a:rPr>
              <a:t> </a:t>
            </a:r>
            <a:r>
              <a:rPr lang="en-ID" sz="2200" dirty="0" err="1" smtClean="0">
                <a:solidFill>
                  <a:schemeClr val="bg1"/>
                </a:solidFill>
              </a:rPr>
              <a:t>infrastruktur</a:t>
            </a:r>
            <a:r>
              <a:rPr lang="en-ID" sz="2200" dirty="0" smtClean="0">
                <a:solidFill>
                  <a:schemeClr val="bg1"/>
                </a:solidFill>
              </a:rPr>
              <a:t> </a:t>
            </a:r>
            <a:r>
              <a:rPr lang="en-ID" sz="2200" dirty="0" err="1" smtClean="0">
                <a:solidFill>
                  <a:schemeClr val="bg1"/>
                </a:solidFill>
              </a:rPr>
              <a:t>dan</a:t>
            </a:r>
            <a:r>
              <a:rPr lang="en-ID" sz="2200" dirty="0" smtClean="0">
                <a:solidFill>
                  <a:schemeClr val="bg1"/>
                </a:solidFill>
              </a:rPr>
              <a:t> </a:t>
            </a:r>
            <a:r>
              <a:rPr lang="en-ID" sz="2200" dirty="0" err="1" smtClean="0">
                <a:solidFill>
                  <a:schemeClr val="bg1"/>
                </a:solidFill>
              </a:rPr>
              <a:t>kegiatan</a:t>
            </a:r>
            <a:r>
              <a:rPr lang="en-ID" sz="2200" dirty="0" smtClean="0">
                <a:solidFill>
                  <a:schemeClr val="bg1"/>
                </a:solidFill>
              </a:rPr>
              <a:t> PPI yang </a:t>
            </a:r>
            <a:r>
              <a:rPr lang="en-ID" sz="2200" dirty="0" err="1" smtClean="0">
                <a:solidFill>
                  <a:schemeClr val="bg1"/>
                </a:solidFill>
              </a:rPr>
              <a:t>berkesinambungan</a:t>
            </a:r>
            <a:endParaRPr lang="id-ID" sz="2200" dirty="0" smtClean="0">
              <a:solidFill>
                <a:schemeClr val="bg1"/>
              </a:solidFill>
            </a:endParaRPr>
          </a:p>
          <a:p>
            <a:pPr marL="457200" indent="-457200">
              <a:buAutoNum type="arabicPeriod"/>
            </a:pPr>
            <a:r>
              <a:rPr lang="id-ID" sz="2200" dirty="0" smtClean="0">
                <a:solidFill>
                  <a:schemeClr val="bg1"/>
                </a:solidFill>
              </a:rPr>
              <a:t>P</a:t>
            </a:r>
            <a:r>
              <a:rPr lang="en-ID" sz="2200" dirty="0" err="1" smtClean="0">
                <a:solidFill>
                  <a:schemeClr val="bg1"/>
                </a:solidFill>
              </a:rPr>
              <a:t>embekalan</a:t>
            </a:r>
            <a:r>
              <a:rPr lang="en-ID" sz="2200" dirty="0" smtClean="0">
                <a:solidFill>
                  <a:schemeClr val="bg1"/>
                </a:solidFill>
              </a:rPr>
              <a:t> </a:t>
            </a:r>
            <a:r>
              <a:rPr lang="en-ID" sz="2200" dirty="0" err="1" smtClean="0">
                <a:solidFill>
                  <a:schemeClr val="bg1"/>
                </a:solidFill>
              </a:rPr>
              <a:t>pengetahuan</a:t>
            </a:r>
            <a:r>
              <a:rPr lang="en-ID" sz="2200" dirty="0" smtClean="0">
                <a:solidFill>
                  <a:schemeClr val="bg1"/>
                </a:solidFill>
              </a:rPr>
              <a:t> </a:t>
            </a:r>
            <a:r>
              <a:rPr lang="en-ID" sz="2200" dirty="0" err="1" smtClean="0">
                <a:solidFill>
                  <a:schemeClr val="bg1"/>
                </a:solidFill>
              </a:rPr>
              <a:t>petugas</a:t>
            </a:r>
            <a:r>
              <a:rPr lang="en-ID" sz="2200" dirty="0" smtClean="0">
                <a:solidFill>
                  <a:schemeClr val="bg1"/>
                </a:solidFill>
              </a:rPr>
              <a:t> </a:t>
            </a:r>
            <a:r>
              <a:rPr lang="en-ID" sz="2200" dirty="0" err="1" smtClean="0">
                <a:solidFill>
                  <a:schemeClr val="bg1"/>
                </a:solidFill>
              </a:rPr>
              <a:t>kesehatan</a:t>
            </a:r>
            <a:r>
              <a:rPr lang="en-ID" sz="2200" dirty="0" smtClean="0">
                <a:solidFill>
                  <a:schemeClr val="bg1"/>
                </a:solidFill>
              </a:rPr>
              <a:t>, </a:t>
            </a:r>
            <a:endParaRPr lang="id-ID" sz="2200" dirty="0" smtClean="0">
              <a:solidFill>
                <a:schemeClr val="bg1"/>
              </a:solidFill>
            </a:endParaRPr>
          </a:p>
          <a:p>
            <a:pPr marL="457200" indent="-457200">
              <a:buAutoNum type="arabicPeriod"/>
            </a:pPr>
            <a:r>
              <a:rPr lang="id-ID" sz="2200" dirty="0" smtClean="0">
                <a:solidFill>
                  <a:schemeClr val="bg1"/>
                </a:solidFill>
              </a:rPr>
              <a:t>M</a:t>
            </a:r>
            <a:r>
              <a:rPr lang="en-ID" sz="2200" dirty="0" err="1" smtClean="0">
                <a:solidFill>
                  <a:schemeClr val="bg1"/>
                </a:solidFill>
              </a:rPr>
              <a:t>encegah</a:t>
            </a:r>
            <a:r>
              <a:rPr lang="en-ID" sz="2200" dirty="0" smtClean="0">
                <a:solidFill>
                  <a:schemeClr val="bg1"/>
                </a:solidFill>
              </a:rPr>
              <a:t> </a:t>
            </a:r>
            <a:r>
              <a:rPr lang="en-ID" sz="2200" dirty="0" err="1" smtClean="0">
                <a:solidFill>
                  <a:schemeClr val="bg1"/>
                </a:solidFill>
              </a:rPr>
              <a:t>kepadatan</a:t>
            </a:r>
            <a:r>
              <a:rPr lang="en-ID" sz="2200" dirty="0" smtClean="0">
                <a:solidFill>
                  <a:schemeClr val="bg1"/>
                </a:solidFill>
              </a:rPr>
              <a:t> </a:t>
            </a:r>
            <a:r>
              <a:rPr lang="en-ID" sz="2200" dirty="0" err="1" smtClean="0">
                <a:solidFill>
                  <a:schemeClr val="bg1"/>
                </a:solidFill>
              </a:rPr>
              <a:t>pengunjung</a:t>
            </a:r>
            <a:r>
              <a:rPr lang="en-ID" sz="2200" dirty="0" smtClean="0">
                <a:solidFill>
                  <a:schemeClr val="bg1"/>
                </a:solidFill>
              </a:rPr>
              <a:t> </a:t>
            </a:r>
            <a:r>
              <a:rPr lang="en-ID" sz="2200" dirty="0" err="1" smtClean="0">
                <a:solidFill>
                  <a:schemeClr val="bg1"/>
                </a:solidFill>
              </a:rPr>
              <a:t>di</a:t>
            </a:r>
            <a:r>
              <a:rPr lang="en-ID" sz="2200" dirty="0" smtClean="0">
                <a:solidFill>
                  <a:schemeClr val="bg1"/>
                </a:solidFill>
              </a:rPr>
              <a:t> </a:t>
            </a:r>
            <a:r>
              <a:rPr lang="en-ID" sz="2200" dirty="0" err="1" smtClean="0">
                <a:solidFill>
                  <a:schemeClr val="bg1"/>
                </a:solidFill>
              </a:rPr>
              <a:t>ruang</a:t>
            </a:r>
            <a:r>
              <a:rPr lang="en-ID" sz="2200" dirty="0" smtClean="0">
                <a:solidFill>
                  <a:schemeClr val="bg1"/>
                </a:solidFill>
              </a:rPr>
              <a:t> </a:t>
            </a:r>
            <a:r>
              <a:rPr lang="en-ID" sz="2200" dirty="0" err="1" smtClean="0">
                <a:solidFill>
                  <a:schemeClr val="bg1"/>
                </a:solidFill>
              </a:rPr>
              <a:t>tunggu</a:t>
            </a:r>
            <a:r>
              <a:rPr lang="en-ID" sz="2200" dirty="0" smtClean="0">
                <a:solidFill>
                  <a:schemeClr val="bg1"/>
                </a:solidFill>
              </a:rPr>
              <a:t>, </a:t>
            </a:r>
            <a:endParaRPr lang="id-ID" sz="2200" dirty="0" smtClean="0">
              <a:solidFill>
                <a:schemeClr val="bg1"/>
              </a:solidFill>
            </a:endParaRPr>
          </a:p>
          <a:p>
            <a:pPr marL="457200" indent="-457200">
              <a:buAutoNum type="arabicPeriod"/>
            </a:pPr>
            <a:r>
              <a:rPr lang="id-ID" sz="2200" dirty="0" smtClean="0">
                <a:solidFill>
                  <a:schemeClr val="bg1"/>
                </a:solidFill>
              </a:rPr>
              <a:t>M</a:t>
            </a:r>
            <a:r>
              <a:rPr lang="en-ID" sz="2200" dirty="0" err="1" smtClean="0">
                <a:solidFill>
                  <a:schemeClr val="bg1"/>
                </a:solidFill>
              </a:rPr>
              <a:t>enyediakan</a:t>
            </a:r>
            <a:r>
              <a:rPr lang="en-ID" sz="2200" dirty="0" smtClean="0">
                <a:solidFill>
                  <a:schemeClr val="bg1"/>
                </a:solidFill>
              </a:rPr>
              <a:t> </a:t>
            </a:r>
            <a:r>
              <a:rPr lang="en-ID" sz="2200" dirty="0" err="1" smtClean="0">
                <a:solidFill>
                  <a:schemeClr val="bg1"/>
                </a:solidFill>
              </a:rPr>
              <a:t>ruang</a:t>
            </a:r>
            <a:r>
              <a:rPr lang="en-ID" sz="2200" dirty="0" smtClean="0">
                <a:solidFill>
                  <a:schemeClr val="bg1"/>
                </a:solidFill>
              </a:rPr>
              <a:t> </a:t>
            </a:r>
            <a:r>
              <a:rPr lang="en-ID" sz="2200" dirty="0" err="1" smtClean="0">
                <a:solidFill>
                  <a:schemeClr val="bg1"/>
                </a:solidFill>
              </a:rPr>
              <a:t>tunggu</a:t>
            </a:r>
            <a:r>
              <a:rPr lang="en-ID" sz="2200" dirty="0" smtClean="0">
                <a:solidFill>
                  <a:schemeClr val="bg1"/>
                </a:solidFill>
              </a:rPr>
              <a:t> </a:t>
            </a:r>
            <a:r>
              <a:rPr lang="en-ID" sz="2200" dirty="0" err="1" smtClean="0">
                <a:solidFill>
                  <a:schemeClr val="bg1"/>
                </a:solidFill>
              </a:rPr>
              <a:t>khusus</a:t>
            </a:r>
            <a:r>
              <a:rPr lang="en-ID" sz="2200" dirty="0" smtClean="0">
                <a:solidFill>
                  <a:schemeClr val="bg1"/>
                </a:solidFill>
              </a:rPr>
              <a:t> </a:t>
            </a:r>
            <a:r>
              <a:rPr lang="en-US" altLang="en-ID" sz="2200" dirty="0" smtClean="0">
                <a:solidFill>
                  <a:schemeClr val="bg1"/>
                </a:solidFill>
              </a:rPr>
              <a:t>sesuai hasil </a:t>
            </a:r>
            <a:r>
              <a:rPr lang="en-US" altLang="en-ID" sz="2200" dirty="0" err="1" smtClean="0">
                <a:solidFill>
                  <a:schemeClr val="bg1"/>
                </a:solidFill>
              </a:rPr>
              <a:t> screening</a:t>
            </a:r>
            <a:endParaRPr lang="id-ID" sz="2200" dirty="0" smtClean="0">
              <a:solidFill>
                <a:schemeClr val="bg1"/>
              </a:solidFill>
            </a:endParaRPr>
          </a:p>
          <a:p>
            <a:pPr marL="457200" indent="-457200">
              <a:buAutoNum type="arabicPeriod"/>
            </a:pPr>
            <a:r>
              <a:rPr lang="id-ID" sz="2200" dirty="0" smtClean="0">
                <a:solidFill>
                  <a:schemeClr val="bg1"/>
                </a:solidFill>
              </a:rPr>
              <a:t>M</a:t>
            </a:r>
            <a:r>
              <a:rPr lang="en-ID" sz="2200" dirty="0" err="1" smtClean="0">
                <a:solidFill>
                  <a:schemeClr val="bg1"/>
                </a:solidFill>
              </a:rPr>
              <a:t>engorganisir</a:t>
            </a:r>
            <a:r>
              <a:rPr lang="en-ID" sz="2200" dirty="0" smtClean="0">
                <a:solidFill>
                  <a:schemeClr val="bg1"/>
                </a:solidFill>
              </a:rPr>
              <a:t> </a:t>
            </a:r>
            <a:r>
              <a:rPr lang="en-ID" sz="2200" dirty="0" err="1" smtClean="0">
                <a:solidFill>
                  <a:schemeClr val="bg1"/>
                </a:solidFill>
              </a:rPr>
              <a:t>pelayanan</a:t>
            </a:r>
            <a:r>
              <a:rPr lang="en-ID" sz="2200" dirty="0" smtClean="0">
                <a:solidFill>
                  <a:schemeClr val="bg1"/>
                </a:solidFill>
              </a:rPr>
              <a:t> </a:t>
            </a:r>
            <a:r>
              <a:rPr lang="en-ID" sz="2200" dirty="0" err="1" smtClean="0">
                <a:solidFill>
                  <a:schemeClr val="bg1"/>
                </a:solidFill>
              </a:rPr>
              <a:t>kesehatan</a:t>
            </a:r>
            <a:r>
              <a:rPr lang="en-ID" sz="2200" dirty="0" smtClean="0">
                <a:solidFill>
                  <a:schemeClr val="bg1"/>
                </a:solidFill>
              </a:rPr>
              <a:t> agar </a:t>
            </a:r>
            <a:r>
              <a:rPr lang="en-ID" sz="2200" dirty="0" err="1" smtClean="0">
                <a:solidFill>
                  <a:schemeClr val="bg1"/>
                </a:solidFill>
              </a:rPr>
              <a:t>persedian</a:t>
            </a:r>
            <a:r>
              <a:rPr lang="en-ID" sz="2200" dirty="0" smtClean="0">
                <a:solidFill>
                  <a:schemeClr val="bg1"/>
                </a:solidFill>
              </a:rPr>
              <a:t> </a:t>
            </a:r>
            <a:r>
              <a:rPr lang="en-US" altLang="en-ID" sz="2200" dirty="0" smtClean="0">
                <a:solidFill>
                  <a:schemeClr val="bg1"/>
                </a:solidFill>
              </a:rPr>
              <a:t>perbeka</a:t>
            </a:r>
            <a:r>
              <a:rPr lang="en-ID" sz="2200" dirty="0" err="1" smtClean="0">
                <a:solidFill>
                  <a:schemeClr val="bg1"/>
                </a:solidFill>
              </a:rPr>
              <a:t>lan</a:t>
            </a:r>
            <a:r>
              <a:rPr lang="en-ID" sz="2200" dirty="0" smtClean="0">
                <a:solidFill>
                  <a:schemeClr val="bg1"/>
                </a:solidFill>
              </a:rPr>
              <a:t> </a:t>
            </a:r>
            <a:r>
              <a:rPr lang="en-ID" sz="2200" dirty="0" err="1" smtClean="0">
                <a:solidFill>
                  <a:schemeClr val="bg1"/>
                </a:solidFill>
              </a:rPr>
              <a:t>digunakan</a:t>
            </a:r>
            <a:r>
              <a:rPr lang="en-ID" sz="2200" dirty="0" smtClean="0">
                <a:solidFill>
                  <a:schemeClr val="bg1"/>
                </a:solidFill>
              </a:rPr>
              <a:t> </a:t>
            </a:r>
            <a:r>
              <a:rPr lang="en-ID" sz="2200" dirty="0" err="1" smtClean="0">
                <a:solidFill>
                  <a:schemeClr val="bg1"/>
                </a:solidFill>
              </a:rPr>
              <a:t>dengan</a:t>
            </a:r>
            <a:r>
              <a:rPr lang="en-ID" sz="2200" dirty="0" smtClean="0">
                <a:solidFill>
                  <a:schemeClr val="bg1"/>
                </a:solidFill>
              </a:rPr>
              <a:t> </a:t>
            </a:r>
            <a:r>
              <a:rPr lang="en-ID" sz="2200" dirty="0" err="1" smtClean="0">
                <a:solidFill>
                  <a:schemeClr val="bg1"/>
                </a:solidFill>
              </a:rPr>
              <a:t>benar</a:t>
            </a:r>
            <a:r>
              <a:rPr lang="en-ID" sz="2200" dirty="0" smtClean="0">
                <a:solidFill>
                  <a:schemeClr val="bg1"/>
                </a:solidFill>
              </a:rPr>
              <a:t>, </a:t>
            </a:r>
            <a:endParaRPr lang="id-ID" sz="2200" dirty="0" smtClean="0">
              <a:solidFill>
                <a:schemeClr val="bg1"/>
              </a:solidFill>
            </a:endParaRPr>
          </a:p>
          <a:p>
            <a:pPr marL="457200" indent="-457200">
              <a:buAutoNum type="arabicPeriod"/>
            </a:pPr>
            <a:r>
              <a:rPr lang="id-ID" sz="2200" dirty="0" smtClean="0">
                <a:solidFill>
                  <a:schemeClr val="bg1"/>
                </a:solidFill>
              </a:rPr>
              <a:t>P</a:t>
            </a:r>
            <a:r>
              <a:rPr lang="en-ID" sz="2200" dirty="0" err="1" smtClean="0">
                <a:solidFill>
                  <a:schemeClr val="bg1"/>
                </a:solidFill>
              </a:rPr>
              <a:t>rosedur–prosedur</a:t>
            </a:r>
            <a:r>
              <a:rPr lang="en-ID" sz="2200" dirty="0" smtClean="0">
                <a:solidFill>
                  <a:schemeClr val="bg1"/>
                </a:solidFill>
              </a:rPr>
              <a:t> </a:t>
            </a:r>
            <a:r>
              <a:rPr lang="en-ID" sz="2200" dirty="0" err="1" smtClean="0">
                <a:solidFill>
                  <a:schemeClr val="bg1"/>
                </a:solidFill>
              </a:rPr>
              <a:t>dan</a:t>
            </a:r>
            <a:r>
              <a:rPr lang="en-ID" sz="2200" dirty="0" smtClean="0">
                <a:solidFill>
                  <a:schemeClr val="bg1"/>
                </a:solidFill>
              </a:rPr>
              <a:t> </a:t>
            </a:r>
            <a:r>
              <a:rPr lang="en-ID" sz="2200" dirty="0" err="1" smtClean="0">
                <a:solidFill>
                  <a:schemeClr val="bg1"/>
                </a:solidFill>
              </a:rPr>
              <a:t>kebijakan</a:t>
            </a:r>
            <a:r>
              <a:rPr lang="en-ID" sz="2200" dirty="0" smtClean="0">
                <a:solidFill>
                  <a:schemeClr val="bg1"/>
                </a:solidFill>
              </a:rPr>
              <a:t> </a:t>
            </a:r>
            <a:r>
              <a:rPr lang="en-ID" sz="2200" dirty="0" err="1" smtClean="0">
                <a:solidFill>
                  <a:schemeClr val="bg1"/>
                </a:solidFill>
              </a:rPr>
              <a:t>semua</a:t>
            </a:r>
            <a:r>
              <a:rPr lang="en-ID" sz="2200" dirty="0" smtClean="0">
                <a:solidFill>
                  <a:schemeClr val="bg1"/>
                </a:solidFill>
              </a:rPr>
              <a:t> </a:t>
            </a:r>
            <a:r>
              <a:rPr lang="en-ID" sz="2200" dirty="0" err="1" smtClean="0">
                <a:solidFill>
                  <a:schemeClr val="bg1"/>
                </a:solidFill>
              </a:rPr>
              <a:t>aspek</a:t>
            </a:r>
            <a:r>
              <a:rPr lang="en-ID" sz="2200" dirty="0" smtClean="0">
                <a:solidFill>
                  <a:schemeClr val="bg1"/>
                </a:solidFill>
              </a:rPr>
              <a:t> </a:t>
            </a:r>
            <a:r>
              <a:rPr lang="en-ID" sz="2200" dirty="0" err="1" smtClean="0">
                <a:solidFill>
                  <a:schemeClr val="bg1"/>
                </a:solidFill>
              </a:rPr>
              <a:t>kesehatan</a:t>
            </a:r>
            <a:r>
              <a:rPr lang="en-ID" sz="2200" dirty="0" smtClean="0">
                <a:solidFill>
                  <a:schemeClr val="bg1"/>
                </a:solidFill>
              </a:rPr>
              <a:t> </a:t>
            </a:r>
            <a:r>
              <a:rPr lang="en-ID" sz="2200" dirty="0" err="1" smtClean="0">
                <a:solidFill>
                  <a:schemeClr val="bg1"/>
                </a:solidFill>
              </a:rPr>
              <a:t>kerja</a:t>
            </a:r>
            <a:r>
              <a:rPr lang="en-ID" sz="2200" dirty="0" smtClean="0">
                <a:solidFill>
                  <a:schemeClr val="bg1"/>
                </a:solidFill>
              </a:rPr>
              <a:t> </a:t>
            </a:r>
            <a:r>
              <a:rPr lang="en-ID" sz="2200" dirty="0" err="1" smtClean="0">
                <a:solidFill>
                  <a:schemeClr val="bg1"/>
                </a:solidFill>
              </a:rPr>
              <a:t>dengan</a:t>
            </a:r>
            <a:r>
              <a:rPr lang="en-ID" sz="2200" dirty="0" smtClean="0">
                <a:solidFill>
                  <a:schemeClr val="bg1"/>
                </a:solidFill>
              </a:rPr>
              <a:t> </a:t>
            </a:r>
            <a:r>
              <a:rPr lang="en-ID" sz="2200" dirty="0" err="1" smtClean="0">
                <a:solidFill>
                  <a:schemeClr val="bg1"/>
                </a:solidFill>
              </a:rPr>
              <a:t>penekanan</a:t>
            </a:r>
            <a:r>
              <a:rPr lang="en-ID" sz="2200" dirty="0" smtClean="0">
                <a:solidFill>
                  <a:schemeClr val="bg1"/>
                </a:solidFill>
              </a:rPr>
              <a:t> </a:t>
            </a:r>
            <a:r>
              <a:rPr lang="en-ID" sz="2200" dirty="0" err="1" smtClean="0">
                <a:solidFill>
                  <a:schemeClr val="bg1"/>
                </a:solidFill>
              </a:rPr>
              <a:t>pada</a:t>
            </a:r>
            <a:r>
              <a:rPr lang="en-ID" sz="2200" dirty="0" smtClean="0">
                <a:solidFill>
                  <a:schemeClr val="bg1"/>
                </a:solidFill>
              </a:rPr>
              <a:t> </a:t>
            </a:r>
            <a:r>
              <a:rPr lang="en-ID" sz="2200" dirty="0" err="1" smtClean="0">
                <a:solidFill>
                  <a:schemeClr val="bg1"/>
                </a:solidFill>
              </a:rPr>
              <a:t>surveilans</a:t>
            </a:r>
            <a:r>
              <a:rPr lang="en-ID" sz="2200" dirty="0" smtClean="0">
                <a:solidFill>
                  <a:schemeClr val="bg1"/>
                </a:solidFill>
              </a:rPr>
              <a:t> </a:t>
            </a:r>
            <a:r>
              <a:rPr lang="en-ID" sz="2200" dirty="0" err="1" smtClean="0">
                <a:solidFill>
                  <a:schemeClr val="bg1"/>
                </a:solidFill>
              </a:rPr>
              <a:t>ISPA</a:t>
            </a:r>
            <a:r>
              <a:rPr lang="en-ID" sz="2200" dirty="0" smtClean="0">
                <a:solidFill>
                  <a:schemeClr val="bg1"/>
                </a:solidFill>
              </a:rPr>
              <a:t> </a:t>
            </a:r>
            <a:endParaRPr lang="en-ID" sz="2200" dirty="0" smtClean="0">
              <a:solidFill>
                <a:schemeClr val="bg1"/>
              </a:solidFill>
            </a:endParaRPr>
          </a:p>
        </p:txBody>
      </p:sp>
      <p:pic>
        <p:nvPicPr>
          <p:cNvPr id="1027" name="Picture 3"/>
          <p:cNvPicPr>
            <a:picLocks noChangeAspect="1" noChangeArrowheads="1"/>
          </p:cNvPicPr>
          <p:nvPr>
            <p:ph idx="1"/>
          </p:nvPr>
        </p:nvPicPr>
        <p:blipFill>
          <a:blip r:embed="rId1"/>
          <a:srcRect/>
          <a:stretch>
            <a:fillRect/>
          </a:stretch>
        </p:blipFill>
        <p:spPr bwMode="auto">
          <a:xfrm>
            <a:off x="7512685" y="213995"/>
            <a:ext cx="1182370" cy="103505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Content Placeholder 4"/>
          <p:cNvSpPr>
            <a:spLocks noGrp="1"/>
          </p:cNvSpPr>
          <p:nvPr/>
        </p:nvSpPr>
        <p:spPr>
          <a:xfrm>
            <a:off x="448945" y="1198245"/>
            <a:ext cx="6871970" cy="2931160"/>
          </a:xfrm>
          <a:prstGeom prst="rect">
            <a:avLst/>
          </a:prstGeom>
        </p:spPr>
        <p:txBody>
          <a:bodyPr vert="horz" lIns="91440" tIns="45720" rIns="91440" bIns="45720" rtlCol="0">
            <a:normAutofit fontScale="9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smtClean="0"/>
              <a:t>Pencegahan dan Pengendalian Infeksi adalah upaya perlindungan pada:</a:t>
            </a:r>
            <a:endParaRPr lang="en-US" sz="2000" dirty="0" smtClean="0"/>
          </a:p>
          <a:p>
            <a:pPr marL="1005840" indent="-260350" defTabSz="914400">
              <a:buFont typeface="Wingdings" panose="05000000000000000000" charset="0"/>
              <a:buChar char="v"/>
              <a:tabLst>
                <a:tab pos="914400" algn="l"/>
              </a:tabLst>
            </a:pPr>
            <a:r>
              <a:rPr lang="en-US" sz="2000" dirty="0" smtClean="0"/>
              <a:t>Komunitas atau individu yang rentan tertular infeksi baik pada komunitas public</a:t>
            </a:r>
            <a:endParaRPr lang="en-US" sz="2000" dirty="0" smtClean="0"/>
          </a:p>
          <a:p>
            <a:pPr marL="1052830" indent="-271780">
              <a:buFont typeface="Wingdings" panose="05000000000000000000" charset="0"/>
              <a:buChar char="v"/>
            </a:pPr>
            <a:r>
              <a:rPr lang="en-US" sz="2000" dirty="0" smtClean="0"/>
              <a:t>Orang-orang yang mendapatkan perawatan akibat penyakit yang dideritanya</a:t>
            </a:r>
            <a:endParaRPr lang="en-US" sz="2000" dirty="0" smtClean="0"/>
          </a:p>
          <a:p>
            <a:pPr marL="1052830" indent="-283845">
              <a:buFont typeface="Wingdings" panose="05000000000000000000" charset="0"/>
              <a:buChar char="v"/>
            </a:pPr>
            <a:r>
              <a:rPr lang="en-US" sz="2000" dirty="0" smtClean="0"/>
              <a:t>Tenaga kesehatan</a:t>
            </a:r>
            <a:endParaRPr lang="en-US" sz="2000" dirty="0" smtClean="0"/>
          </a:p>
          <a:p>
            <a:pPr marL="1052830" indent="-283845">
              <a:buFont typeface="Wingdings" panose="05000000000000000000" charset="0"/>
              <a:buChar char="v"/>
            </a:pPr>
            <a:r>
              <a:rPr lang="en-US" sz="2000" dirty="0" smtClean="0"/>
              <a:t> Pengunjung &amp; keluarga penderita</a:t>
            </a:r>
            <a:endParaRPr lang="en-US" sz="2000" dirty="0" smtClean="0"/>
          </a:p>
          <a:p>
            <a:pPr marL="768985" indent="-744855">
              <a:buFont typeface="Wingdings" panose="05000000000000000000" charset="0"/>
              <a:buNone/>
            </a:pPr>
            <a:r>
              <a:rPr lang="en-US" sz="2000" dirty="0" smtClean="0"/>
              <a:t>dari tertularnya dan menularkan penyakit di rumah sakit, Puskesmas</a:t>
            </a:r>
            <a:endParaRPr lang="en-US" sz="2000" dirty="0" smtClean="0"/>
          </a:p>
          <a:p>
            <a:pPr marL="768985" indent="-744855">
              <a:buFont typeface="Wingdings" panose="05000000000000000000" charset="0"/>
              <a:buNone/>
            </a:pPr>
            <a:r>
              <a:rPr lang="en-US" sz="2000" dirty="0" smtClean="0"/>
              <a:t>dan pelayanan kesehatan lain.</a:t>
            </a:r>
            <a:endParaRPr lang="en-US" sz="2000" dirty="0" smtClean="0"/>
          </a:p>
        </p:txBody>
      </p:sp>
      <p:sp>
        <p:nvSpPr>
          <p:cNvPr id="4" name="Title 1"/>
          <p:cNvSpPr>
            <a:spLocks noGrp="1"/>
          </p:cNvSpPr>
          <p:nvPr/>
        </p:nvSpPr>
        <p:spPr>
          <a:xfrm>
            <a:off x="-33020" y="163830"/>
            <a:ext cx="6364605" cy="73914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baseline="0">
                <a:solidFill>
                  <a:srgbClr val="0070C0"/>
                </a:solidFill>
                <a:effectLst>
                  <a:outerShdw blurRad="50800" dist="38100" dir="2700000" algn="tl" rotWithShape="0">
                    <a:prstClr val="black">
                      <a:alpha val="40000"/>
                    </a:prstClr>
                  </a:outerShdw>
                </a:effectLst>
                <a:latin typeface="+mj-lt"/>
                <a:ea typeface="+mj-ea"/>
                <a:cs typeface="+mj-cs"/>
              </a:defRPr>
            </a:lvl1pPr>
          </a:lstStyle>
          <a:p>
            <a:pPr algn="ctr"/>
            <a:r>
              <a:rPr lang="en-US" sz="2000" b="1">
                <a:latin typeface="Comic Sans MS" panose="030F0702030302020204" charset="0"/>
                <a:cs typeface="Comic Sans MS" panose="030F0702030302020204" charset="0"/>
              </a:rPr>
              <a:t>PENCEGAHAN DAN PENGENDALIAN INFEKSI </a:t>
            </a:r>
            <a:br>
              <a:rPr lang="en-US" sz="2000" b="1">
                <a:latin typeface="Comic Sans MS" panose="030F0702030302020204" charset="0"/>
                <a:cs typeface="Comic Sans MS" panose="030F0702030302020204" charset="0"/>
              </a:rPr>
            </a:br>
            <a:r>
              <a:rPr lang="en-US" sz="2000" b="1">
                <a:latin typeface="Comic Sans MS" panose="030F0702030302020204" charset="0"/>
                <a:cs typeface="Comic Sans MS" panose="030F0702030302020204" charset="0"/>
              </a:rPr>
              <a:t>DI PUSKESMAS</a:t>
            </a:r>
            <a:endParaRPr lang="en-US" sz="2000" b="1">
              <a:latin typeface="Comic Sans MS" panose="030F0702030302020204" charset="0"/>
              <a:cs typeface="Comic Sans MS" panose="030F070203030202020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33020" y="163830"/>
            <a:ext cx="6364605" cy="739140"/>
          </a:xfrm>
        </p:spPr>
        <p:txBody>
          <a:bodyPr>
            <a:normAutofit/>
          </a:bodyPr>
          <a:p>
            <a:pPr algn="ctr"/>
            <a:r>
              <a:rPr lang="en-US" sz="2800" b="1">
                <a:latin typeface="Comic Sans MS" panose="030F0702030302020204" charset="0"/>
                <a:cs typeface="Comic Sans MS" panose="030F0702030302020204" charset="0"/>
              </a:rPr>
              <a:t>KEWASPADAAN ISOLASI</a:t>
            </a:r>
            <a:endParaRPr lang="en-US" sz="2800" b="1">
              <a:latin typeface="Comic Sans MS" panose="030F0702030302020204" charset="0"/>
              <a:cs typeface="Comic Sans MS" panose="030F0702030302020204" charset="0"/>
            </a:endParaRPr>
          </a:p>
        </p:txBody>
      </p:sp>
      <p:pic>
        <p:nvPicPr>
          <p:cNvPr id="11" name="Content Placeholder 10"/>
          <p:cNvPicPr>
            <a:picLocks noChangeAspect="1"/>
          </p:cNvPicPr>
          <p:nvPr>
            <p:ph sz="half" idx="1"/>
          </p:nvPr>
        </p:nvPicPr>
        <p:blipFill>
          <a:blip r:embed="rId1"/>
          <a:srcRect l="19372" t="36496" r="58074" b="20440"/>
          <a:stretch>
            <a:fillRect/>
          </a:stretch>
        </p:blipFill>
        <p:spPr>
          <a:xfrm>
            <a:off x="457200" y="1276985"/>
            <a:ext cx="4038600" cy="3665220"/>
          </a:xfrm>
          <a:prstGeom prst="rect">
            <a:avLst/>
          </a:prstGeom>
        </p:spPr>
      </p:pic>
      <p:pic>
        <p:nvPicPr>
          <p:cNvPr id="12" name="Content Placeholder 11"/>
          <p:cNvPicPr>
            <a:picLocks noChangeAspect="1"/>
          </p:cNvPicPr>
          <p:nvPr>
            <p:ph sz="half" idx="2"/>
          </p:nvPr>
        </p:nvPicPr>
        <p:blipFill>
          <a:blip r:embed="rId2"/>
          <a:srcRect l="46619" t="28755" r="29167" b="21734"/>
          <a:stretch>
            <a:fillRect/>
          </a:stretch>
        </p:blipFill>
        <p:spPr>
          <a:xfrm>
            <a:off x="5150485" y="1275715"/>
            <a:ext cx="3727450" cy="3666490"/>
          </a:xfrm>
          <a:prstGeom prst="rect">
            <a:avLst/>
          </a:prstGeom>
        </p:spPr>
      </p:pic>
      <p:sp>
        <p:nvSpPr>
          <p:cNvPr id="3" name="Text Box 2"/>
          <p:cNvSpPr txBox="1"/>
          <p:nvPr/>
        </p:nvSpPr>
        <p:spPr>
          <a:xfrm>
            <a:off x="5572760" y="3904615"/>
            <a:ext cx="831850" cy="306705"/>
          </a:xfrm>
          <a:prstGeom prst="rect">
            <a:avLst/>
          </a:prstGeom>
          <a:solidFill>
            <a:srgbClr val="FF0000"/>
          </a:solidFill>
          <a:ln>
            <a:solidFill>
              <a:srgbClr val="FF0000"/>
            </a:solidFill>
          </a:ln>
        </p:spPr>
        <p:txBody>
          <a:bodyPr wrap="square" rtlCol="0">
            <a:spAutoFit/>
          </a:bodyPr>
          <a:p>
            <a:r>
              <a:rPr lang="en-US" sz="1400" b="1">
                <a:solidFill>
                  <a:schemeClr val="bg1"/>
                </a:solidFill>
              </a:rPr>
              <a:t>covid19</a:t>
            </a:r>
            <a:endParaRPr lang="en-US" sz="1400" b="1">
              <a:solidFill>
                <a:schemeClr val="bg1"/>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11264</Words>
  <Application>WPS Presentation</Application>
  <PresentationFormat>On-screen Show (16:9)</PresentationFormat>
  <Paragraphs>350</Paragraphs>
  <Slides>34</Slides>
  <Notes>1</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34</vt:i4>
      </vt:variant>
    </vt:vector>
  </HeadingPairs>
  <TitlesOfParts>
    <vt:vector size="54" baseType="lpstr">
      <vt:lpstr>Arial</vt:lpstr>
      <vt:lpstr>SimSun</vt:lpstr>
      <vt:lpstr>Wingdings</vt:lpstr>
      <vt:lpstr>Comic Sans MS</vt:lpstr>
      <vt:lpstr>Wingdings</vt:lpstr>
      <vt:lpstr>Bookman Old Style</vt:lpstr>
      <vt:lpstr>Tahoma</vt:lpstr>
      <vt:lpstr>Roboto Condensed Light</vt:lpstr>
      <vt:lpstr>Arial</vt:lpstr>
      <vt:lpstr>Californian FB</vt:lpstr>
      <vt:lpstr>Calibri</vt:lpstr>
      <vt:lpstr>Arial Unicode MS</vt:lpstr>
      <vt:lpstr>Calibri Light</vt:lpstr>
      <vt:lpstr>Microsoft YaHei</vt:lpstr>
      <vt:lpstr>Arial Unicode MS</vt:lpstr>
      <vt:lpstr>Constantia</vt:lpstr>
      <vt:lpstr>Segoe Print</vt:lpstr>
      <vt:lpstr>Lucida Console</vt:lpstr>
      <vt:lpstr>Consolas</vt:lpstr>
      <vt:lpstr>Office Theme</vt:lpstr>
      <vt:lpstr>PENERAPAN PENGGUNAAN APD DI PUSKESMAS  DALAM PANDEMI COVID19</vt:lpstr>
      <vt:lpstr>CURICULUM VITAE</vt:lpstr>
      <vt:lpstr>PUSKESMAS</vt:lpstr>
      <vt:lpstr>PERAN PUSKESMAS DALAM PANDEMIK COVID19 </vt:lpstr>
      <vt:lpstr>PowerPoint 演示文稿</vt:lpstr>
      <vt:lpstr>ALUR PELAYANAN DI PUSKESMAS PADA  MASA PANDEMI COVID-19</vt:lpstr>
      <vt:lpstr>PowerPoint 演示文稿</vt:lpstr>
      <vt:lpstr>PowerPoint 演示文稿</vt:lpstr>
      <vt:lpstr>KEWASPADAAN ISOLASI</vt:lpstr>
      <vt:lpstr>PowerPoint 演示文稿</vt:lpstr>
      <vt:lpstr>KEWASPADAAN BASIS TRANSMISI</vt:lpstr>
      <vt:lpstr>ALAT PELINDUNG DIRI</vt:lpstr>
      <vt:lpstr>TUJUAN PENGGUNAAN APD</vt:lpstr>
      <vt:lpstr>Pertimbangan penggunaan APD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SCREENING</vt:lpstr>
      <vt:lpstr>RUANG PELAYANAN RAWAT JALAN</vt:lpstr>
      <vt:lpstr>RUANG PELAYANAN</vt:lpstr>
      <vt:lpstr>LABORATORIUM</vt:lpstr>
      <vt:lpstr>APOTIK</vt:lpstr>
      <vt:lpstr>PowerPoint 演示文稿</vt:lpstr>
      <vt:lpstr>Petugas Ambulan/Perujuk</vt:lpstr>
      <vt:lpstr>URUTAN PENGGUNAAN</vt:lpstr>
      <vt:lpstr>URUTAN PELEPASAN </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haslinda assyifa</cp:lastModifiedBy>
  <cp:revision>222</cp:revision>
  <dcterms:created xsi:type="dcterms:W3CDTF">2013-08-21T19:17:00Z</dcterms:created>
  <dcterms:modified xsi:type="dcterms:W3CDTF">2020-04-24T18:59:10Z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1033-11.2.0.9281</vt:lpwstr>
  </property>
</Properties>
</file>